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386" r:id="rId3"/>
    <p:sldId id="257" r:id="rId4"/>
    <p:sldId id="342" r:id="rId5"/>
    <p:sldId id="316" r:id="rId6"/>
    <p:sldId id="310" r:id="rId7"/>
    <p:sldId id="331" r:id="rId8"/>
    <p:sldId id="332" r:id="rId9"/>
    <p:sldId id="333" r:id="rId10"/>
    <p:sldId id="259" r:id="rId11"/>
    <p:sldId id="387" r:id="rId12"/>
    <p:sldId id="260" r:id="rId13"/>
    <p:sldId id="261" r:id="rId14"/>
    <p:sldId id="388" r:id="rId15"/>
    <p:sldId id="264" r:id="rId16"/>
    <p:sldId id="265" r:id="rId17"/>
    <p:sldId id="266" r:id="rId18"/>
    <p:sldId id="270" r:id="rId19"/>
    <p:sldId id="284" r:id="rId20"/>
    <p:sldId id="321" r:id="rId21"/>
    <p:sldId id="378" r:id="rId22"/>
    <p:sldId id="379" r:id="rId23"/>
    <p:sldId id="380" r:id="rId24"/>
    <p:sldId id="381" r:id="rId25"/>
    <p:sldId id="382" r:id="rId26"/>
    <p:sldId id="383" r:id="rId27"/>
    <p:sldId id="384" r:id="rId28"/>
    <p:sldId id="385" r:id="rId29"/>
    <p:sldId id="354" r:id="rId30"/>
    <p:sldId id="355" r:id="rId31"/>
    <p:sldId id="356" r:id="rId32"/>
    <p:sldId id="393" r:id="rId33"/>
    <p:sldId id="394" r:id="rId34"/>
    <p:sldId id="392" r:id="rId35"/>
    <p:sldId id="357" r:id="rId36"/>
    <p:sldId id="358" r:id="rId37"/>
    <p:sldId id="360" r:id="rId38"/>
    <p:sldId id="359" r:id="rId39"/>
    <p:sldId id="372" r:id="rId40"/>
    <p:sldId id="389" r:id="rId41"/>
    <p:sldId id="390" r:id="rId42"/>
    <p:sldId id="391" r:id="rId43"/>
    <p:sldId id="373" r:id="rId44"/>
    <p:sldId id="273" r:id="rId45"/>
    <p:sldId id="274" r:id="rId46"/>
    <p:sldId id="275" r:id="rId47"/>
    <p:sldId id="280" r:id="rId48"/>
    <p:sldId id="312" r:id="rId49"/>
    <p:sldId id="311" r:id="rId50"/>
    <p:sldId id="329" r:id="rId51"/>
    <p:sldId id="300" r:id="rId52"/>
    <p:sldId id="302" r:id="rId53"/>
    <p:sldId id="303" r:id="rId54"/>
    <p:sldId id="304" r:id="rId55"/>
    <p:sldId id="305" r:id="rId56"/>
    <p:sldId id="306" r:id="rId57"/>
    <p:sldId id="307" r:id="rId58"/>
    <p:sldId id="281" r:id="rId59"/>
    <p:sldId id="283" r:id="rId60"/>
    <p:sldId id="308" r:id="rId61"/>
    <p:sldId id="309" r:id="rId62"/>
    <p:sldId id="282" r:id="rId63"/>
    <p:sldId id="285" r:id="rId64"/>
    <p:sldId id="286" r:id="rId65"/>
    <p:sldId id="287" r:id="rId66"/>
    <p:sldId id="288" r:id="rId67"/>
    <p:sldId id="289" r:id="rId68"/>
    <p:sldId id="292" r:id="rId69"/>
    <p:sldId id="290" r:id="rId70"/>
    <p:sldId id="291" r:id="rId71"/>
    <p:sldId id="328" r:id="rId72"/>
    <p:sldId id="377" r:id="rId73"/>
    <p:sldId id="318" r:id="rId74"/>
    <p:sldId id="296" r:id="rId75"/>
    <p:sldId id="294" r:id="rId76"/>
    <p:sldId id="323" r:id="rId77"/>
    <p:sldId id="313" r:id="rId78"/>
    <p:sldId id="314" r:id="rId79"/>
    <p:sldId id="326" r:id="rId80"/>
    <p:sldId id="327" r:id="rId81"/>
    <p:sldId id="375" r:id="rId82"/>
    <p:sldId id="369" r:id="rId83"/>
    <p:sldId id="299" r:id="rId84"/>
    <p:sldId id="370" r:id="rId85"/>
    <p:sldId id="324" r:id="rId86"/>
    <p:sldId id="325" r:id="rId87"/>
    <p:sldId id="330" r:id="rId88"/>
    <p:sldId id="371" r:id="rId89"/>
    <p:sldId id="297" r:id="rId90"/>
    <p:sldId id="298" r:id="rId91"/>
    <p:sldId id="366" r:id="rId92"/>
    <p:sldId id="367" r:id="rId93"/>
    <p:sldId id="368" r:id="rId94"/>
    <p:sldId id="364" r:id="rId95"/>
    <p:sldId id="365" r:id="rId96"/>
    <p:sldId id="376" r:id="rId97"/>
    <p:sldId id="374"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113" autoAdjust="0"/>
    <p:restoredTop sz="94660"/>
  </p:normalViewPr>
  <p:slideViewPr>
    <p:cSldViewPr>
      <p:cViewPr varScale="1">
        <p:scale>
          <a:sx n="69" d="100"/>
          <a:sy n="69" d="100"/>
        </p:scale>
        <p:origin x="-40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901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3F4738-FAF4-4AC9-9D3C-6F21A5984794}" type="datetimeFigureOut">
              <a:rPr lang="en-IN" smtClean="0"/>
              <a:pPr/>
              <a:t>5/23/2014</a:t>
            </a:fld>
            <a:endParaRPr lang="en-IN"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802C05-3784-49F9-8906-0902721CA312}" type="slidenum">
              <a:rPr lang="en-IN" smtClean="0"/>
              <a:pPr/>
              <a:t>‹#›</a:t>
            </a:fld>
            <a:endParaRPr lang="en-IN"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05802C05-3784-49F9-8906-0902721CA312}" type="slidenum">
              <a:rPr lang="en-IN" smtClean="0"/>
              <a:pPr/>
              <a:t>56</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05802C05-3784-49F9-8906-0902721CA312}" type="slidenum">
              <a:rPr lang="en-IN" smtClean="0"/>
              <a:pPr/>
              <a:t>86</a:t>
            </a:fld>
            <a:endParaRPr lang="en-I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ideo" Target="http://www.csh.org.tw/into/rtweb/PAPER/cenepak.AVI"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8.jpe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90.png"/><Relationship Id="rId7" Type="http://schemas.openxmlformats.org/officeDocument/2006/relationships/image" Target="../media/image94.wmf"/><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wmf"/><Relationship Id="rId4" Type="http://schemas.openxmlformats.org/officeDocument/2006/relationships/image" Target="../media/image91.jpeg"/><Relationship Id="rId9" Type="http://schemas.openxmlformats.org/officeDocument/2006/relationships/image" Target="../media/image9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normAutofit fontScale="90000"/>
          </a:bodyPr>
          <a:lstStyle/>
          <a:p>
            <a:r>
              <a:rPr lang="en-US" dirty="0" smtClean="0"/>
              <a:t>Use (overuse) of High end Technologies in IMRT/IGRT- Update</a:t>
            </a:r>
            <a:endParaRPr lang="en-IN" dirty="0"/>
          </a:p>
        </p:txBody>
      </p:sp>
      <p:sp>
        <p:nvSpPr>
          <p:cNvPr id="3" name="Subtitle 2"/>
          <p:cNvSpPr>
            <a:spLocks noGrp="1"/>
          </p:cNvSpPr>
          <p:nvPr>
            <p:ph type="subTitle" idx="1"/>
          </p:nvPr>
        </p:nvSpPr>
        <p:spPr>
          <a:xfrm>
            <a:off x="1371600" y="2593975"/>
            <a:ext cx="6400800" cy="1752600"/>
          </a:xfrm>
        </p:spPr>
        <p:txBody>
          <a:bodyPr/>
          <a:lstStyle/>
          <a:p>
            <a:endParaRPr lang="en-IN" dirty="0"/>
          </a:p>
        </p:txBody>
      </p:sp>
      <p:pic>
        <p:nvPicPr>
          <p:cNvPr id="4" name="Picture 7" descr="smd026"/>
          <p:cNvPicPr>
            <a:picLocks noChangeAspect="1" noChangeArrowheads="1"/>
          </p:cNvPicPr>
          <p:nvPr/>
        </p:nvPicPr>
        <p:blipFill>
          <a:blip r:embed="rId2" cstate="print">
            <a:lum bright="6000" contrast="18000"/>
          </a:blip>
          <a:srcRect/>
          <a:stretch>
            <a:fillRect/>
          </a:stretch>
        </p:blipFill>
        <p:spPr>
          <a:xfrm>
            <a:off x="5715000" y="3329609"/>
            <a:ext cx="3429000" cy="3528391"/>
          </a:xfrm>
          <a:prstGeom prst="rect">
            <a:avLst/>
          </a:prstGeom>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 view of my talk</a:t>
            </a:r>
            <a:endParaRPr lang="en-IN" dirty="0"/>
          </a:p>
        </p:txBody>
      </p:sp>
      <p:sp>
        <p:nvSpPr>
          <p:cNvPr id="3" name="Content Placeholder 2"/>
          <p:cNvSpPr>
            <a:spLocks noGrp="1"/>
          </p:cNvSpPr>
          <p:nvPr>
            <p:ph idx="1"/>
          </p:nvPr>
        </p:nvSpPr>
        <p:spPr/>
        <p:txBody>
          <a:bodyPr/>
          <a:lstStyle/>
          <a:p>
            <a:r>
              <a:rPr lang="en-US" dirty="0" smtClean="0"/>
              <a:t>Uses of high end technology (IMRT/IGRT) in-</a:t>
            </a:r>
          </a:p>
          <a:p>
            <a:pPr lvl="1"/>
            <a:r>
              <a:rPr lang="en-US" dirty="0" smtClean="0"/>
              <a:t>Target volume delineation (contouring).</a:t>
            </a:r>
          </a:p>
          <a:p>
            <a:pPr lvl="1"/>
            <a:r>
              <a:rPr lang="en-US" dirty="0" smtClean="0"/>
              <a:t>Target volume doses- </a:t>
            </a:r>
          </a:p>
          <a:p>
            <a:pPr lvl="2"/>
            <a:r>
              <a:rPr lang="en-US" dirty="0" smtClean="0"/>
              <a:t>Treatment planning</a:t>
            </a:r>
          </a:p>
          <a:p>
            <a:pPr lvl="2"/>
            <a:r>
              <a:rPr lang="en-US" dirty="0" smtClean="0"/>
              <a:t>Replanning – Adaptive Radiotherapy (ART). </a:t>
            </a:r>
          </a:p>
          <a:p>
            <a:pPr lvl="1"/>
            <a:r>
              <a:rPr lang="en-US" dirty="0" smtClean="0"/>
              <a:t> Treatment Delivery (Setup errors).</a:t>
            </a:r>
          </a:p>
          <a:p>
            <a:pPr lvl="1"/>
            <a:r>
              <a:rPr lang="en-US" dirty="0" smtClean="0"/>
              <a:t>Clinical  outcomes.</a:t>
            </a:r>
          </a:p>
          <a:p>
            <a:pPr lvl="1"/>
            <a:endParaRPr lang="en-IN" dirty="0"/>
          </a:p>
        </p:txBody>
      </p:sp>
      <p:sp>
        <p:nvSpPr>
          <p:cNvPr id="4" name="Rectangle 3"/>
          <p:cNvSpPr/>
          <p:nvPr/>
        </p:nvSpPr>
        <p:spPr>
          <a:xfrm>
            <a:off x="838200" y="2133600"/>
            <a:ext cx="64008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992562"/>
          </a:xfrm>
        </p:spPr>
        <p:txBody>
          <a:bodyPr>
            <a:normAutofit/>
          </a:bodyPr>
          <a:lstStyle/>
          <a:p>
            <a:r>
              <a:rPr lang="en-US" dirty="0" smtClean="0"/>
              <a:t>Use of IMRT  </a:t>
            </a:r>
            <a:br>
              <a:rPr lang="en-US" dirty="0" smtClean="0"/>
            </a:br>
            <a:r>
              <a:rPr lang="en-US" dirty="0" smtClean="0"/>
              <a:t>with</a:t>
            </a:r>
            <a:br>
              <a:rPr lang="en-US" dirty="0" smtClean="0"/>
            </a:br>
            <a:r>
              <a:rPr lang="en-US" dirty="0" smtClean="0"/>
              <a:t> limited evidences</a:t>
            </a:r>
            <a:endParaRPr lang="en-IN"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r>
              <a:rPr lang="en-IN" dirty="0" smtClean="0"/>
              <a:t>Dysphagia, aspiration and post radiotherapy salivary function are related to irradiated volumes for certain functional structures.</a:t>
            </a:r>
          </a:p>
          <a:p>
            <a:endParaRPr lang="en-IN" dirty="0"/>
          </a:p>
        </p:txBody>
      </p:sp>
      <p:sp>
        <p:nvSpPr>
          <p:cNvPr id="4" name="TextBox 3"/>
          <p:cNvSpPr txBox="1"/>
          <p:nvPr/>
        </p:nvSpPr>
        <p:spPr>
          <a:xfrm>
            <a:off x="3810000" y="5657671"/>
            <a:ext cx="5410200" cy="1200329"/>
          </a:xfrm>
          <a:prstGeom prst="rect">
            <a:avLst/>
          </a:prstGeom>
          <a:noFill/>
        </p:spPr>
        <p:txBody>
          <a:bodyPr wrap="square" rtlCol="0">
            <a:spAutoFit/>
          </a:bodyPr>
          <a:lstStyle/>
          <a:p>
            <a:r>
              <a:rPr lang="en-IN" dirty="0" err="1" smtClean="0"/>
              <a:t>Eisbruch</a:t>
            </a:r>
            <a:r>
              <a:rPr lang="en-IN" dirty="0" smtClean="0"/>
              <a:t> et al, IJROBP, vol. 45, no. 3, pp. 577–587, 1999.</a:t>
            </a:r>
          </a:p>
          <a:p>
            <a:r>
              <a:rPr lang="en-US" dirty="0" smtClean="0"/>
              <a:t>Chao et al, IJROBP, </a:t>
            </a:r>
            <a:r>
              <a:rPr lang="en-IN" dirty="0" smtClean="0"/>
              <a:t>vol. 49, no. 4, pp. 907–916, 2001.</a:t>
            </a:r>
          </a:p>
          <a:p>
            <a:r>
              <a:rPr lang="en-US" dirty="0" err="1" smtClean="0"/>
              <a:t>Feng</a:t>
            </a:r>
            <a:r>
              <a:rPr lang="en-US" dirty="0" smtClean="0"/>
              <a:t> et al, IJROBP, </a:t>
            </a:r>
            <a:r>
              <a:rPr lang="en-IN" dirty="0" smtClean="0"/>
              <a:t>vol. 68, no. 5, pp. 1289–1298, 2007.</a:t>
            </a:r>
          </a:p>
          <a:p>
            <a:r>
              <a:rPr lang="en-IN" dirty="0" smtClean="0"/>
              <a:t>Schwartz, IJROBP, 2011, article in press.</a:t>
            </a:r>
            <a:endParaRPr lang="en-IN" dirty="0"/>
          </a:p>
        </p:txBody>
      </p:sp>
      <p:pic>
        <p:nvPicPr>
          <p:cNvPr id="1027" name="Picture 3"/>
          <p:cNvPicPr>
            <a:picLocks noChangeAspect="1" noChangeArrowheads="1"/>
          </p:cNvPicPr>
          <p:nvPr/>
        </p:nvPicPr>
        <p:blipFill>
          <a:blip r:embed="rId2" cstate="print"/>
          <a:srcRect/>
          <a:stretch>
            <a:fillRect/>
          </a:stretch>
        </p:blipFill>
        <p:spPr bwMode="auto">
          <a:xfrm>
            <a:off x="1219200" y="2209800"/>
            <a:ext cx="6215062" cy="3017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990600" y="76200"/>
            <a:ext cx="7096509" cy="24384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2362200" y="2590800"/>
            <a:ext cx="4724400" cy="413385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762000" y="0"/>
            <a:ext cx="361950" cy="2562225"/>
          </a:xfrm>
          <a:prstGeom prst="rect">
            <a:avLst/>
          </a:prstGeom>
          <a:noFill/>
          <a:ln w="9525">
            <a:noFill/>
            <a:miter lim="800000"/>
            <a:headEnd/>
            <a:tailEnd/>
          </a:ln>
        </p:spPr>
      </p:pic>
      <p:sp>
        <p:nvSpPr>
          <p:cNvPr id="6" name="TextBox 5"/>
          <p:cNvSpPr txBox="1"/>
          <p:nvPr/>
        </p:nvSpPr>
        <p:spPr>
          <a:xfrm>
            <a:off x="152400" y="3505200"/>
            <a:ext cx="3429000" cy="1323439"/>
          </a:xfrm>
          <a:prstGeom prst="rect">
            <a:avLst/>
          </a:prstGeom>
          <a:noFill/>
        </p:spPr>
        <p:txBody>
          <a:bodyPr wrap="square" rtlCol="0">
            <a:spAutoFit/>
          </a:bodyPr>
          <a:lstStyle/>
          <a:p>
            <a:r>
              <a:rPr lang="en-US" sz="4000" b="1" dirty="0" smtClean="0">
                <a:solidFill>
                  <a:srgbClr val="FF0000"/>
                </a:solidFill>
              </a:rPr>
              <a:t>ADD CONCLUSION</a:t>
            </a:r>
            <a:endParaRPr lang="en-IN" sz="40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06762"/>
          </a:xfrm>
        </p:spPr>
        <p:txBody>
          <a:bodyPr>
            <a:normAutofit fontScale="90000"/>
          </a:bodyPr>
          <a:lstStyle/>
          <a:p>
            <a:r>
              <a:rPr lang="en-US" b="1" dirty="0" smtClean="0">
                <a:solidFill>
                  <a:srgbClr val="FF0000"/>
                </a:solidFill>
              </a:rPr>
              <a:t>IMRT with chemotherapy</a:t>
            </a:r>
            <a:br>
              <a:rPr lang="en-US" b="1" dirty="0" smtClean="0">
                <a:solidFill>
                  <a:srgbClr val="FF0000"/>
                </a:solidFill>
              </a:rPr>
            </a:br>
            <a:r>
              <a:rPr lang="en-US" b="1" dirty="0" smtClean="0">
                <a:solidFill>
                  <a:srgbClr val="FF0000"/>
                </a:solidFill>
              </a:rPr>
              <a:t>Benefit in view of reduced toxicities</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ADD</a:t>
            </a:r>
            <a:endParaRPr lang="en-IN" b="1"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IMRT/IGRT for unknown primaries</a:t>
            </a:r>
            <a:endParaRPr lang="en-IN" dirty="0"/>
          </a:p>
        </p:txBody>
      </p:sp>
      <p:pic>
        <p:nvPicPr>
          <p:cNvPr id="5122" name="Picture 2"/>
          <p:cNvPicPr>
            <a:picLocks noChangeAspect="1" noChangeArrowheads="1"/>
          </p:cNvPicPr>
          <p:nvPr/>
        </p:nvPicPr>
        <p:blipFill>
          <a:blip r:embed="rId2" cstate="print"/>
          <a:srcRect/>
          <a:stretch>
            <a:fillRect/>
          </a:stretch>
        </p:blipFill>
        <p:spPr bwMode="auto">
          <a:xfrm>
            <a:off x="304800" y="1371600"/>
            <a:ext cx="4000500" cy="340042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495800" y="2505075"/>
            <a:ext cx="4362450"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Memory loss preservation with IMRT</a:t>
            </a:r>
            <a:endParaRPr lang="en-IN" dirty="0"/>
          </a:p>
        </p:txBody>
      </p:sp>
      <p:sp>
        <p:nvSpPr>
          <p:cNvPr id="3" name="TextBox 2"/>
          <p:cNvSpPr txBox="1"/>
          <p:nvPr/>
        </p:nvSpPr>
        <p:spPr>
          <a:xfrm>
            <a:off x="1447800" y="1531203"/>
            <a:ext cx="6477000"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Cognitive functions are thought to reside in temporal lobes especially in the hippocampus. </a:t>
            </a:r>
            <a:endParaRPr lang="en-IN"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146" name="Picture 2"/>
          <p:cNvPicPr>
            <a:picLocks noChangeAspect="1" noChangeArrowheads="1"/>
          </p:cNvPicPr>
          <p:nvPr/>
        </p:nvPicPr>
        <p:blipFill>
          <a:blip r:embed="rId2" cstate="print"/>
          <a:srcRect/>
          <a:stretch>
            <a:fillRect/>
          </a:stretch>
        </p:blipFill>
        <p:spPr bwMode="auto">
          <a:xfrm>
            <a:off x="5191125" y="1066800"/>
            <a:ext cx="3952875" cy="52387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l="10281" t="27978"/>
          <a:stretch>
            <a:fillRect/>
          </a:stretch>
        </p:blipFill>
        <p:spPr bwMode="auto">
          <a:xfrm>
            <a:off x="2133600" y="2819400"/>
            <a:ext cx="5319712" cy="3138579"/>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l="14414" t="8062" r="19692" b="19211"/>
          <a:stretch>
            <a:fillRect/>
          </a:stretch>
        </p:blipFill>
        <p:spPr bwMode="auto">
          <a:xfrm>
            <a:off x="2133600" y="1752600"/>
            <a:ext cx="4876800"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strVal val="#ppt_w*0.70"/>
                                          </p:val>
                                        </p:tav>
                                        <p:tav tm="100000">
                                          <p:val>
                                            <p:strVal val="#ppt_w"/>
                                          </p:val>
                                        </p:tav>
                                      </p:tavLst>
                                    </p:anim>
                                    <p:anim calcmode="lin" valueType="num">
                                      <p:cBhvr>
                                        <p:cTn id="8" dur="1000" fill="hold"/>
                                        <p:tgtEl>
                                          <p:spTgt spid="6148"/>
                                        </p:tgtEl>
                                        <p:attrNameLst>
                                          <p:attrName>ppt_h</p:attrName>
                                        </p:attrNameLst>
                                      </p:cBhvr>
                                      <p:tavLst>
                                        <p:tav tm="0">
                                          <p:val>
                                            <p:strVal val="#ppt_h"/>
                                          </p:val>
                                        </p:tav>
                                        <p:tav tm="100000">
                                          <p:val>
                                            <p:strVal val="#ppt_h"/>
                                          </p:val>
                                        </p:tav>
                                      </p:tavLst>
                                    </p:anim>
                                    <p:animEffect transition="in" filter="fade">
                                      <p:cBhvr>
                                        <p:cTn id="9"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p:cNvPicPr>
            <a:picLocks noChangeAspect="1" noChangeArrowheads="1"/>
          </p:cNvPicPr>
          <p:nvPr/>
        </p:nvPicPr>
        <p:blipFill>
          <a:blip r:embed="rId2" cstate="print"/>
          <a:srcRect/>
          <a:stretch>
            <a:fillRect/>
          </a:stretch>
        </p:blipFill>
        <p:spPr bwMode="auto">
          <a:xfrm>
            <a:off x="1252538" y="1185863"/>
            <a:ext cx="663892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my talk</a:t>
            </a:r>
            <a:endParaRPr lang="en-IN" dirty="0"/>
          </a:p>
        </p:txBody>
      </p:sp>
      <p:sp>
        <p:nvSpPr>
          <p:cNvPr id="3" name="Content Placeholder 2"/>
          <p:cNvSpPr>
            <a:spLocks noGrp="1"/>
          </p:cNvSpPr>
          <p:nvPr>
            <p:ph idx="1"/>
          </p:nvPr>
        </p:nvSpPr>
        <p:spPr/>
        <p:txBody>
          <a:bodyPr/>
          <a:lstStyle/>
          <a:p>
            <a:r>
              <a:rPr lang="en-US" dirty="0" smtClean="0"/>
              <a:t>Uses of high end technology (IMRT/IGRT) in-</a:t>
            </a:r>
          </a:p>
          <a:p>
            <a:pPr lvl="1"/>
            <a:r>
              <a:rPr lang="en-US" dirty="0" smtClean="0"/>
              <a:t>Target volume delineation (contouring).</a:t>
            </a:r>
          </a:p>
          <a:p>
            <a:pPr lvl="1"/>
            <a:r>
              <a:rPr lang="en-US" dirty="0" smtClean="0"/>
              <a:t>Target volume doses- </a:t>
            </a:r>
          </a:p>
          <a:p>
            <a:pPr lvl="2"/>
            <a:r>
              <a:rPr lang="en-US" dirty="0" smtClean="0"/>
              <a:t>Treatment planning</a:t>
            </a:r>
          </a:p>
          <a:p>
            <a:pPr lvl="2"/>
            <a:r>
              <a:rPr lang="en-US" dirty="0" smtClean="0"/>
              <a:t>Replanning – Adaptive Radiotherapy (ART). </a:t>
            </a:r>
          </a:p>
          <a:p>
            <a:pPr lvl="1"/>
            <a:r>
              <a:rPr lang="en-US" dirty="0" smtClean="0"/>
              <a:t> Treatment Delivery (Setup errors).</a:t>
            </a:r>
          </a:p>
          <a:p>
            <a:pPr lvl="1"/>
            <a:r>
              <a:rPr lang="en-US" dirty="0" smtClean="0"/>
              <a:t>Clinical  outcomes.</a:t>
            </a:r>
          </a:p>
          <a:p>
            <a:pPr lvl="1"/>
            <a:endParaRPr lang="en-IN" dirty="0"/>
          </a:p>
        </p:txBody>
      </p:sp>
      <p:sp>
        <p:nvSpPr>
          <p:cNvPr id="4" name="Rectangle 3"/>
          <p:cNvSpPr/>
          <p:nvPr/>
        </p:nvSpPr>
        <p:spPr>
          <a:xfrm>
            <a:off x="838200" y="3124200"/>
            <a:ext cx="64008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228600" y="1371600"/>
            <a:ext cx="8367712" cy="4126111"/>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1785938" y="1819275"/>
            <a:ext cx="5572125" cy="321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 view of my talk</a:t>
            </a:r>
            <a:endParaRPr lang="en-IN" dirty="0"/>
          </a:p>
        </p:txBody>
      </p:sp>
      <p:sp>
        <p:nvSpPr>
          <p:cNvPr id="3" name="Content Placeholder 2"/>
          <p:cNvSpPr>
            <a:spLocks noGrp="1"/>
          </p:cNvSpPr>
          <p:nvPr>
            <p:ph idx="1"/>
          </p:nvPr>
        </p:nvSpPr>
        <p:spPr/>
        <p:txBody>
          <a:bodyPr/>
          <a:lstStyle/>
          <a:p>
            <a:r>
              <a:rPr lang="en-US" dirty="0" smtClean="0"/>
              <a:t>Uses of high end technology (IMRT/IGRT) in-</a:t>
            </a:r>
          </a:p>
          <a:p>
            <a:pPr lvl="1"/>
            <a:r>
              <a:rPr lang="en-US" dirty="0" smtClean="0"/>
              <a:t>Evidence in favor of IMRT/IGRT.</a:t>
            </a:r>
          </a:p>
          <a:p>
            <a:pPr lvl="1"/>
            <a:r>
              <a:rPr lang="en-US" dirty="0" smtClean="0"/>
              <a:t>Target volume delineation (contouring).</a:t>
            </a:r>
          </a:p>
          <a:p>
            <a:pPr lvl="1"/>
            <a:r>
              <a:rPr lang="en-US" dirty="0" smtClean="0"/>
              <a:t>Target volume doses- </a:t>
            </a:r>
          </a:p>
          <a:p>
            <a:pPr lvl="2"/>
            <a:r>
              <a:rPr lang="en-US" dirty="0" smtClean="0"/>
              <a:t>Treatment planning</a:t>
            </a:r>
          </a:p>
          <a:p>
            <a:pPr lvl="2"/>
            <a:r>
              <a:rPr lang="en-US" dirty="0" smtClean="0"/>
              <a:t>Replanning – Adaptive Radiotherapy (ART). </a:t>
            </a:r>
          </a:p>
          <a:p>
            <a:pPr lvl="1"/>
            <a:r>
              <a:rPr lang="en-US" dirty="0" smtClean="0"/>
              <a:t> Treatment Delivery (Setup errors).</a:t>
            </a:r>
          </a:p>
          <a:p>
            <a:pPr lvl="1"/>
            <a:r>
              <a:rPr lang="en-US" dirty="0" smtClean="0"/>
              <a:t>Clinical  outcomes.</a:t>
            </a:r>
          </a:p>
          <a:p>
            <a:pPr lvl="1"/>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0" y="0"/>
            <a:ext cx="4465976" cy="3852862"/>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4495800" y="2589246"/>
            <a:ext cx="4648199" cy="4268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229600" cy="1143000"/>
          </a:xfrm>
        </p:spPr>
        <p:txBody>
          <a:bodyPr/>
          <a:lstStyle/>
          <a:p>
            <a:r>
              <a:rPr lang="en-US" dirty="0" smtClean="0"/>
              <a:t>Dose conformity</a:t>
            </a:r>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My Documents\plan_5b.jpg"/>
          <p:cNvPicPr>
            <a:picLocks noChangeAspect="1" noChangeArrowheads="1"/>
          </p:cNvPicPr>
          <p:nvPr/>
        </p:nvPicPr>
        <p:blipFill>
          <a:blip r:embed="rId2" cstate="print"/>
          <a:srcRect l="3922" t="3918" r="1961" b="1981"/>
          <a:stretch>
            <a:fillRect/>
          </a:stretch>
        </p:blipFill>
        <p:spPr bwMode="auto">
          <a:xfrm>
            <a:off x="2362200" y="1371600"/>
            <a:ext cx="3505200" cy="3397250"/>
          </a:xfrm>
          <a:prstGeom prst="rect">
            <a:avLst/>
          </a:prstGeom>
          <a:noFill/>
        </p:spPr>
      </p:pic>
      <p:grpSp>
        <p:nvGrpSpPr>
          <p:cNvPr id="2" name="Group 4"/>
          <p:cNvGrpSpPr>
            <a:grpSpLocks/>
          </p:cNvGrpSpPr>
          <p:nvPr/>
        </p:nvGrpSpPr>
        <p:grpSpPr bwMode="auto">
          <a:xfrm>
            <a:off x="3886200" y="2819400"/>
            <a:ext cx="2057400" cy="2819400"/>
            <a:chOff x="1440" y="2208"/>
            <a:chExt cx="1296" cy="1776"/>
          </a:xfrm>
        </p:grpSpPr>
        <p:sp>
          <p:nvSpPr>
            <p:cNvPr id="5" name="Line 5"/>
            <p:cNvSpPr>
              <a:spLocks noChangeShapeType="1"/>
            </p:cNvSpPr>
            <p:nvPr/>
          </p:nvSpPr>
          <p:spPr bwMode="auto">
            <a:xfrm flipH="1" flipV="1">
              <a:off x="1488" y="2208"/>
              <a:ext cx="576" cy="1488"/>
            </a:xfrm>
            <a:prstGeom prst="line">
              <a:avLst/>
            </a:prstGeom>
            <a:noFill/>
            <a:ln w="31750">
              <a:solidFill>
                <a:schemeClr val="tx1"/>
              </a:solidFill>
              <a:round/>
              <a:headEnd/>
              <a:tailEnd type="triangle" w="med" len="med"/>
            </a:ln>
            <a:effectLst/>
          </p:spPr>
          <p:txBody>
            <a:bodyPr wrap="none"/>
            <a:lstStyle/>
            <a:p>
              <a:endParaRPr lang="en-IN"/>
            </a:p>
          </p:txBody>
        </p:sp>
        <p:sp>
          <p:nvSpPr>
            <p:cNvPr id="6" name="Text Box 6"/>
            <p:cNvSpPr txBox="1">
              <a:spLocks noChangeArrowheads="1"/>
            </p:cNvSpPr>
            <p:nvPr/>
          </p:nvSpPr>
          <p:spPr bwMode="auto">
            <a:xfrm>
              <a:off x="1440" y="3696"/>
              <a:ext cx="1296" cy="288"/>
            </a:xfrm>
            <a:prstGeom prst="rect">
              <a:avLst/>
            </a:prstGeom>
            <a:noFill/>
            <a:ln w="9525">
              <a:noFill/>
              <a:miter lim="800000"/>
              <a:headEnd/>
              <a:tailEnd/>
            </a:ln>
            <a:effectLst/>
          </p:spPr>
          <p:txBody>
            <a:bodyPr>
              <a:spAutoFit/>
            </a:bodyPr>
            <a:lstStyle/>
            <a:p>
              <a:pPr eaLnBrk="1" hangingPunct="1">
                <a:spcBef>
                  <a:spcPct val="50000"/>
                </a:spcBef>
              </a:pPr>
              <a:r>
                <a:rPr lang="pt-PT" sz="2400">
                  <a:solidFill>
                    <a:schemeClr val="bg1"/>
                  </a:solidFill>
                  <a:latin typeface="Times New Roman" pitchFamily="18" charset="0"/>
                </a:rPr>
                <a:t>Target Volume</a:t>
              </a:r>
              <a:endParaRPr lang="en-GB" sz="2400">
                <a:solidFill>
                  <a:schemeClr val="bg1"/>
                </a:solidFill>
                <a:latin typeface="Times New Roman" pitchFamily="18" charset="0"/>
              </a:endParaRPr>
            </a:p>
          </p:txBody>
        </p:sp>
      </p:grpSp>
      <p:grpSp>
        <p:nvGrpSpPr>
          <p:cNvPr id="4" name="Group 7"/>
          <p:cNvGrpSpPr>
            <a:grpSpLocks/>
          </p:cNvGrpSpPr>
          <p:nvPr/>
        </p:nvGrpSpPr>
        <p:grpSpPr bwMode="auto">
          <a:xfrm>
            <a:off x="1752600" y="2971800"/>
            <a:ext cx="2133600" cy="1066800"/>
            <a:chOff x="96" y="2304"/>
            <a:chExt cx="1344" cy="672"/>
          </a:xfrm>
        </p:grpSpPr>
        <p:sp>
          <p:nvSpPr>
            <p:cNvPr id="8" name="Line 8"/>
            <p:cNvSpPr>
              <a:spLocks noChangeShapeType="1"/>
            </p:cNvSpPr>
            <p:nvPr/>
          </p:nvSpPr>
          <p:spPr bwMode="auto">
            <a:xfrm flipV="1">
              <a:off x="96" y="2304"/>
              <a:ext cx="912" cy="336"/>
            </a:xfrm>
            <a:prstGeom prst="line">
              <a:avLst/>
            </a:prstGeom>
            <a:noFill/>
            <a:ln w="50800">
              <a:solidFill>
                <a:srgbClr val="FF6600"/>
              </a:solidFill>
              <a:round/>
              <a:headEnd/>
              <a:tailEnd type="triangle" w="med" len="med"/>
            </a:ln>
            <a:effectLst/>
          </p:spPr>
          <p:txBody>
            <a:bodyPr wrap="none"/>
            <a:lstStyle/>
            <a:p>
              <a:endParaRPr lang="en-IN"/>
            </a:p>
          </p:txBody>
        </p:sp>
        <p:sp>
          <p:nvSpPr>
            <p:cNvPr id="9" name="Text Box 9"/>
            <p:cNvSpPr txBox="1">
              <a:spLocks noChangeArrowheads="1"/>
            </p:cNvSpPr>
            <p:nvPr/>
          </p:nvSpPr>
          <p:spPr bwMode="auto">
            <a:xfrm>
              <a:off x="96" y="2688"/>
              <a:ext cx="1344" cy="288"/>
            </a:xfrm>
            <a:prstGeom prst="rect">
              <a:avLst/>
            </a:prstGeom>
            <a:noFill/>
            <a:ln w="9525">
              <a:noFill/>
              <a:miter lim="800000"/>
              <a:headEnd/>
              <a:tailEnd/>
            </a:ln>
            <a:effectLst/>
          </p:spPr>
          <p:txBody>
            <a:bodyPr>
              <a:spAutoFit/>
            </a:bodyPr>
            <a:lstStyle/>
            <a:p>
              <a:pPr eaLnBrk="1" hangingPunct="1">
                <a:spcBef>
                  <a:spcPct val="50000"/>
                </a:spcBef>
              </a:pPr>
              <a:r>
                <a:rPr lang="pt-PT" sz="2400" dirty="0">
                  <a:solidFill>
                    <a:srgbClr val="FC4040"/>
                  </a:solidFill>
                  <a:latin typeface="Times New Roman" pitchFamily="18" charset="0"/>
                </a:rPr>
                <a:t>Photon Beam</a:t>
              </a:r>
              <a:endParaRPr lang="en-GB" sz="2400" dirty="0">
                <a:solidFill>
                  <a:srgbClr val="FC4040"/>
                </a:solidFill>
                <a:latin typeface="Times New Roman" pitchFamily="18" charset="0"/>
              </a:endParaRPr>
            </a:p>
          </p:txBody>
        </p:sp>
      </p:grpSp>
      <p:grpSp>
        <p:nvGrpSpPr>
          <p:cNvPr id="7" name="Group 12"/>
          <p:cNvGrpSpPr>
            <a:grpSpLocks/>
          </p:cNvGrpSpPr>
          <p:nvPr/>
        </p:nvGrpSpPr>
        <p:grpSpPr bwMode="auto">
          <a:xfrm>
            <a:off x="4495800" y="1447800"/>
            <a:ext cx="2286000" cy="990600"/>
            <a:chOff x="1824" y="1344"/>
            <a:chExt cx="1440" cy="624"/>
          </a:xfrm>
        </p:grpSpPr>
        <p:sp>
          <p:nvSpPr>
            <p:cNvPr id="11" name="Text Box 13"/>
            <p:cNvSpPr txBox="1">
              <a:spLocks noChangeArrowheads="1"/>
            </p:cNvSpPr>
            <p:nvPr/>
          </p:nvSpPr>
          <p:spPr bwMode="auto">
            <a:xfrm>
              <a:off x="1824" y="1344"/>
              <a:ext cx="1440" cy="288"/>
            </a:xfrm>
            <a:prstGeom prst="rect">
              <a:avLst/>
            </a:prstGeom>
            <a:noFill/>
            <a:ln w="9525">
              <a:noFill/>
              <a:miter lim="800000"/>
              <a:headEnd/>
              <a:tailEnd/>
            </a:ln>
            <a:effectLst/>
          </p:spPr>
          <p:txBody>
            <a:bodyPr>
              <a:spAutoFit/>
            </a:bodyPr>
            <a:lstStyle/>
            <a:p>
              <a:pPr eaLnBrk="1" hangingPunct="1">
                <a:spcBef>
                  <a:spcPct val="50000"/>
                </a:spcBef>
              </a:pPr>
              <a:r>
                <a:rPr lang="pt-PT" sz="2400">
                  <a:solidFill>
                    <a:srgbClr val="FC4040"/>
                  </a:solidFill>
                  <a:latin typeface="Times New Roman" pitchFamily="18" charset="0"/>
                </a:rPr>
                <a:t>Photon Beam</a:t>
              </a:r>
              <a:endParaRPr lang="en-GB" sz="2400">
                <a:solidFill>
                  <a:srgbClr val="FC4040"/>
                </a:solidFill>
                <a:latin typeface="Times New Roman" pitchFamily="18" charset="0"/>
              </a:endParaRPr>
            </a:p>
          </p:txBody>
        </p:sp>
        <p:sp>
          <p:nvSpPr>
            <p:cNvPr id="12" name="Line 14"/>
            <p:cNvSpPr>
              <a:spLocks noChangeShapeType="1"/>
            </p:cNvSpPr>
            <p:nvPr/>
          </p:nvSpPr>
          <p:spPr bwMode="auto">
            <a:xfrm flipH="1">
              <a:off x="2016" y="1632"/>
              <a:ext cx="768" cy="336"/>
            </a:xfrm>
            <a:prstGeom prst="line">
              <a:avLst/>
            </a:prstGeom>
            <a:noFill/>
            <a:ln w="50800">
              <a:solidFill>
                <a:srgbClr val="FF6600"/>
              </a:solidFill>
              <a:round/>
              <a:headEnd/>
              <a:tailEnd type="triangle" w="med" len="med"/>
            </a:ln>
            <a:effectLst/>
          </p:spPr>
          <p:txBody>
            <a:bodyPr wrap="none"/>
            <a:lstStyle/>
            <a:p>
              <a:endParaRPr lang="en-IN"/>
            </a:p>
          </p:txBody>
        </p:sp>
      </p:grpSp>
      <p:sp>
        <p:nvSpPr>
          <p:cNvPr id="13" name="Text Box 6"/>
          <p:cNvSpPr txBox="1">
            <a:spLocks noChangeArrowheads="1"/>
          </p:cNvSpPr>
          <p:nvPr/>
        </p:nvSpPr>
        <p:spPr bwMode="auto">
          <a:xfrm>
            <a:off x="3962400" y="5105400"/>
            <a:ext cx="2057400" cy="457200"/>
          </a:xfrm>
          <a:prstGeom prst="rect">
            <a:avLst/>
          </a:prstGeom>
          <a:noFill/>
          <a:ln w="9525">
            <a:noFill/>
            <a:miter lim="800000"/>
            <a:headEnd/>
            <a:tailEnd/>
          </a:ln>
          <a:effectLst/>
        </p:spPr>
        <p:txBody>
          <a:bodyPr>
            <a:spAutoFit/>
          </a:bodyPr>
          <a:lstStyle/>
          <a:p>
            <a:pPr eaLnBrk="1" hangingPunct="1">
              <a:spcBef>
                <a:spcPct val="50000"/>
              </a:spcBef>
            </a:pPr>
            <a:r>
              <a:rPr lang="pt-PT" sz="2400" dirty="0">
                <a:latin typeface="Times New Roman" pitchFamily="18" charset="0"/>
              </a:rPr>
              <a:t>Target Volume</a:t>
            </a:r>
            <a:endParaRPr lang="en-GB" sz="2400" dirty="0">
              <a:latin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743200" y="5791200"/>
            <a:ext cx="3144838" cy="396875"/>
          </a:xfrm>
          <a:prstGeom prst="rect">
            <a:avLst/>
          </a:prstGeom>
          <a:noFill/>
          <a:ln w="9525">
            <a:noFill/>
            <a:miter lim="800000"/>
            <a:headEnd/>
            <a:tailEnd/>
          </a:ln>
          <a:effectLst/>
        </p:spPr>
        <p:txBody>
          <a:bodyPr wrap="none">
            <a:spAutoFit/>
          </a:bodyPr>
          <a:lstStyle/>
          <a:p>
            <a:r>
              <a:rPr lang="en-US" altLang="zh-TW" sz="2000" b="1">
                <a:solidFill>
                  <a:srgbClr val="FFCCCC"/>
                </a:solidFill>
                <a:effectLst>
                  <a:outerShdw blurRad="38100" dist="38100" dir="2700000" algn="tl">
                    <a:srgbClr val="000000"/>
                  </a:outerShdw>
                </a:effectLst>
              </a:rPr>
              <a:t>Sliding Windows technique</a:t>
            </a:r>
          </a:p>
        </p:txBody>
      </p:sp>
      <p:pic>
        <p:nvPicPr>
          <p:cNvPr id="5" name="cenepak.AVI">
            <a:hlinkClick r:id="" action="ppaction://media"/>
          </p:cNvPr>
          <p:cNvPicPr>
            <a:picLocks noRot="1" noChangeAspect="1" noChangeArrowheads="1"/>
          </p:cNvPicPr>
          <p:nvPr>
            <a:videoFile r:link="rId1"/>
          </p:nvPr>
        </p:nvPicPr>
        <p:blipFill>
          <a:blip r:embed="rId3" cstate="print"/>
          <a:srcRect/>
          <a:stretch>
            <a:fillRect/>
          </a:stretch>
        </p:blipFill>
        <p:spPr bwMode="auto">
          <a:xfrm>
            <a:off x="914400" y="762000"/>
            <a:ext cx="4953000" cy="3714750"/>
          </a:xfrm>
          <a:prstGeom prst="rect">
            <a:avLst/>
          </a:prstGeom>
          <a:noFill/>
        </p:spPr>
      </p:pic>
      <p:pic>
        <p:nvPicPr>
          <p:cNvPr id="6" name="Picture 8" descr="C:\My Received Files\chung.bmp"/>
          <p:cNvPicPr>
            <a:picLocks noChangeAspect="1" noChangeArrowheads="1"/>
          </p:cNvPicPr>
          <p:nvPr/>
        </p:nvPicPr>
        <p:blipFill>
          <a:blip r:embed="rId4" cstate="print"/>
          <a:srcRect r="15402"/>
          <a:stretch>
            <a:fillRect/>
          </a:stretch>
        </p:blipFill>
        <p:spPr bwMode="auto">
          <a:xfrm>
            <a:off x="5867400" y="2819400"/>
            <a:ext cx="2436813" cy="3048000"/>
          </a:xfrm>
          <a:prstGeom prst="rect">
            <a:avLst/>
          </a:prstGeom>
          <a:noFill/>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228600" y="533400"/>
            <a:ext cx="8710818" cy="5614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881063" y="395040"/>
            <a:ext cx="7348537" cy="60819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3962400" cy="1143000"/>
          </a:xfrm>
        </p:spPr>
        <p:txBody>
          <a:bodyPr>
            <a:normAutofit/>
          </a:bodyPr>
          <a:lstStyle/>
          <a:p>
            <a:r>
              <a:rPr lang="en-US" sz="3200" dirty="0" smtClean="0"/>
              <a:t>Conventional </a:t>
            </a:r>
            <a:r>
              <a:rPr lang="en-US" sz="3200" dirty="0" err="1" smtClean="0"/>
              <a:t>vs</a:t>
            </a:r>
            <a:r>
              <a:rPr lang="en-US" sz="3200" dirty="0" smtClean="0"/>
              <a:t> IMRT </a:t>
            </a:r>
            <a:br>
              <a:rPr lang="en-US" sz="3200" dirty="0" smtClean="0"/>
            </a:br>
            <a:r>
              <a:rPr lang="en-US" sz="3200" dirty="0" smtClean="0"/>
              <a:t>Dose Distribution</a:t>
            </a:r>
            <a:endParaRPr lang="en-IN" sz="3200" dirty="0"/>
          </a:p>
        </p:txBody>
      </p:sp>
      <p:pic>
        <p:nvPicPr>
          <p:cNvPr id="63490" name="Picture 2"/>
          <p:cNvPicPr>
            <a:picLocks noChangeAspect="1" noChangeArrowheads="1"/>
          </p:cNvPicPr>
          <p:nvPr/>
        </p:nvPicPr>
        <p:blipFill>
          <a:blip r:embed="rId2" cstate="print"/>
          <a:srcRect/>
          <a:stretch>
            <a:fillRect/>
          </a:stretch>
        </p:blipFill>
        <p:spPr bwMode="auto">
          <a:xfrm>
            <a:off x="76199" y="1447800"/>
            <a:ext cx="5084771" cy="4648200"/>
          </a:xfrm>
          <a:prstGeom prst="rect">
            <a:avLst/>
          </a:prstGeom>
          <a:noFill/>
          <a:ln w="9525">
            <a:noFill/>
            <a:miter lim="800000"/>
            <a:headEnd/>
            <a:tailEnd/>
          </a:ln>
        </p:spPr>
      </p:pic>
      <p:pic>
        <p:nvPicPr>
          <p:cNvPr id="63491" name="Picture 3"/>
          <p:cNvPicPr>
            <a:picLocks noChangeAspect="1" noChangeArrowheads="1"/>
          </p:cNvPicPr>
          <p:nvPr/>
        </p:nvPicPr>
        <p:blipFill>
          <a:blip r:embed="rId3" cstate="print"/>
          <a:srcRect/>
          <a:stretch>
            <a:fillRect/>
          </a:stretch>
        </p:blipFill>
        <p:spPr bwMode="auto">
          <a:xfrm>
            <a:off x="5181600" y="55675"/>
            <a:ext cx="3733800" cy="3525725"/>
          </a:xfrm>
          <a:prstGeom prst="rect">
            <a:avLst/>
          </a:prstGeom>
          <a:noFill/>
          <a:ln w="9525">
            <a:noFill/>
            <a:miter lim="800000"/>
            <a:headEnd/>
            <a:tailEnd/>
          </a:ln>
        </p:spPr>
      </p:pic>
      <p:pic>
        <p:nvPicPr>
          <p:cNvPr id="63492" name="Picture 4"/>
          <p:cNvPicPr>
            <a:picLocks noChangeAspect="1" noChangeArrowheads="1"/>
          </p:cNvPicPr>
          <p:nvPr/>
        </p:nvPicPr>
        <p:blipFill>
          <a:blip r:embed="rId4" cstate="print"/>
          <a:srcRect/>
          <a:stretch>
            <a:fillRect/>
          </a:stretch>
        </p:blipFill>
        <p:spPr bwMode="auto">
          <a:xfrm>
            <a:off x="5173376" y="3686174"/>
            <a:ext cx="3742024" cy="301942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35427" y="757238"/>
            <a:ext cx="8956173" cy="5491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228601"/>
            <a:ext cx="9145146" cy="525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3581400"/>
          </a:xfrm>
        </p:spPr>
        <p:txBody>
          <a:bodyPr>
            <a:normAutofit/>
          </a:bodyPr>
          <a:lstStyle/>
          <a:p>
            <a:r>
              <a:rPr lang="en-US" dirty="0" smtClean="0"/>
              <a:t>Electron Boost </a:t>
            </a:r>
            <a:br>
              <a:rPr lang="en-US" dirty="0" smtClean="0"/>
            </a:br>
            <a:r>
              <a:rPr lang="en-US" dirty="0" smtClean="0"/>
              <a:t>avoidance with </a:t>
            </a:r>
            <a:br>
              <a:rPr lang="en-US" dirty="0" smtClean="0"/>
            </a:br>
            <a:r>
              <a:rPr lang="en-US" dirty="0" smtClean="0"/>
              <a:t>IMRT </a:t>
            </a:r>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Aims of Intensity Modulation</a:t>
            </a:r>
            <a:endParaRPr lang="en-IN" dirty="0"/>
          </a:p>
        </p:txBody>
      </p:sp>
      <p:sp>
        <p:nvSpPr>
          <p:cNvPr id="3" name="Content Placeholder 2"/>
          <p:cNvSpPr>
            <a:spLocks noGrp="1"/>
          </p:cNvSpPr>
          <p:nvPr>
            <p:ph idx="1"/>
          </p:nvPr>
        </p:nvSpPr>
        <p:spPr>
          <a:xfrm>
            <a:off x="457200" y="1295400"/>
            <a:ext cx="8229600" cy="4525963"/>
          </a:xfrm>
        </p:spPr>
        <p:txBody>
          <a:bodyPr>
            <a:normAutofit/>
          </a:bodyPr>
          <a:lstStyle/>
          <a:p>
            <a:r>
              <a:rPr lang="en-IN" sz="2600" dirty="0" smtClean="0"/>
              <a:t>Provide excellent </a:t>
            </a:r>
            <a:r>
              <a:rPr lang="en-IN" sz="2600" dirty="0" err="1" smtClean="0"/>
              <a:t>locoregional</a:t>
            </a:r>
            <a:r>
              <a:rPr lang="en-IN" sz="2600" dirty="0" smtClean="0"/>
              <a:t> control. </a:t>
            </a:r>
          </a:p>
          <a:p>
            <a:r>
              <a:rPr lang="en-IN" sz="2600" dirty="0" smtClean="0"/>
              <a:t>Sparing salivary function and dose to normal structures.</a:t>
            </a:r>
          </a:p>
          <a:p>
            <a:endParaRPr lang="en-US" sz="2600" dirty="0" smtClean="0"/>
          </a:p>
          <a:p>
            <a:endParaRPr lang="en-IN" sz="2600" dirty="0" smtClean="0"/>
          </a:p>
          <a:p>
            <a:endParaRPr lang="en-IN" sz="2600" dirty="0" smtClean="0"/>
          </a:p>
        </p:txBody>
      </p:sp>
      <p:sp>
        <p:nvSpPr>
          <p:cNvPr id="4" name="TextBox 3"/>
          <p:cNvSpPr txBox="1"/>
          <p:nvPr/>
        </p:nvSpPr>
        <p:spPr>
          <a:xfrm>
            <a:off x="3232331" y="2209800"/>
            <a:ext cx="5759269" cy="923330"/>
          </a:xfrm>
          <a:prstGeom prst="rect">
            <a:avLst/>
          </a:prstGeom>
          <a:noFill/>
        </p:spPr>
        <p:txBody>
          <a:bodyPr wrap="none" rtlCol="0">
            <a:spAutoFit/>
          </a:bodyPr>
          <a:lstStyle/>
          <a:p>
            <a:r>
              <a:rPr lang="en-US" dirty="0" smtClean="0">
                <a:solidFill>
                  <a:srgbClr val="FF0000"/>
                </a:solidFill>
              </a:rPr>
              <a:t>Chao et al- </a:t>
            </a:r>
            <a:r>
              <a:rPr lang="en-IN" i="1" dirty="0" smtClean="0">
                <a:solidFill>
                  <a:srgbClr val="FF0000"/>
                </a:solidFill>
              </a:rPr>
              <a:t>Green Journal, vol. 61, no. 3, pp. </a:t>
            </a:r>
            <a:r>
              <a:rPr lang="en-IN" dirty="0" smtClean="0">
                <a:solidFill>
                  <a:srgbClr val="FF0000"/>
                </a:solidFill>
              </a:rPr>
              <a:t>275–280, 2001.</a:t>
            </a:r>
          </a:p>
          <a:p>
            <a:r>
              <a:rPr lang="en-US" dirty="0" smtClean="0">
                <a:solidFill>
                  <a:srgbClr val="FF0000"/>
                </a:solidFill>
              </a:rPr>
              <a:t>Lee et al- IJROBP, v</a:t>
            </a:r>
            <a:r>
              <a:rPr lang="en-IN" dirty="0" err="1" smtClean="0">
                <a:solidFill>
                  <a:srgbClr val="FF0000"/>
                </a:solidFill>
              </a:rPr>
              <a:t>ol</a:t>
            </a:r>
            <a:r>
              <a:rPr lang="en-IN" dirty="0" smtClean="0">
                <a:solidFill>
                  <a:srgbClr val="FF0000"/>
                </a:solidFill>
              </a:rPr>
              <a:t>. 53, no. 1, pp. 12–22,2002.</a:t>
            </a:r>
          </a:p>
          <a:p>
            <a:r>
              <a:rPr lang="en-IN" dirty="0" err="1" smtClean="0">
                <a:solidFill>
                  <a:srgbClr val="FF0000"/>
                </a:solidFill>
              </a:rPr>
              <a:t>Eisbruch</a:t>
            </a:r>
            <a:r>
              <a:rPr lang="en-IN" dirty="0" smtClean="0">
                <a:solidFill>
                  <a:srgbClr val="FF0000"/>
                </a:solidFill>
              </a:rPr>
              <a:t> et al- IJROBP, vol. 76, no. 5, pp. 1333–1338, 2010</a:t>
            </a:r>
            <a:endParaRPr lang="en-IN" dirty="0">
              <a:solidFill>
                <a:srgbClr val="FF0000"/>
              </a:solidFill>
            </a:endParaRPr>
          </a:p>
        </p:txBody>
      </p:sp>
      <p:sp>
        <p:nvSpPr>
          <p:cNvPr id="5" name="TextBox 4"/>
          <p:cNvSpPr txBox="1"/>
          <p:nvPr/>
        </p:nvSpPr>
        <p:spPr>
          <a:xfrm>
            <a:off x="838200" y="3963650"/>
            <a:ext cx="7543800" cy="1446550"/>
          </a:xfrm>
          <a:prstGeom prst="rect">
            <a:avLst/>
          </a:prstGeom>
          <a:solidFill>
            <a:schemeClr val="tx2">
              <a:lumMod val="60000"/>
              <a:lumOff val="40000"/>
            </a:schemeClr>
          </a:solid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I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Steep dose gradients between neighbouring disease and avoidance structures.</a:t>
            </a:r>
          </a:p>
          <a:p>
            <a:pPr algn="ctr"/>
            <a:r>
              <a:rPr lang="en-IN" sz="1400" dirty="0" smtClean="0"/>
              <a:t>David L. Schwartz, Journal of Oncology </a:t>
            </a:r>
            <a:r>
              <a:rPr lang="fr-FR" sz="1400" dirty="0" smtClean="0"/>
              <a:t>Volume 2011, Article ID 690595</a:t>
            </a:r>
            <a:endParaRPr lang="en-IN" sz="1400" dirty="0" smtClean="0"/>
          </a:p>
          <a:p>
            <a:endParaRPr lang="en-I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Conventional treatment technique</a:t>
            </a:r>
            <a:endParaRPr lang="en-IN" dirty="0"/>
          </a:p>
        </p:txBody>
      </p:sp>
      <p:pic>
        <p:nvPicPr>
          <p:cNvPr id="62466" name="Picture 2"/>
          <p:cNvPicPr>
            <a:picLocks noChangeAspect="1" noChangeArrowheads="1"/>
          </p:cNvPicPr>
          <p:nvPr/>
        </p:nvPicPr>
        <p:blipFill>
          <a:blip r:embed="rId2" cstate="print"/>
          <a:srcRect/>
          <a:stretch>
            <a:fillRect/>
          </a:stretch>
        </p:blipFill>
        <p:spPr bwMode="auto">
          <a:xfrm>
            <a:off x="609600" y="1447800"/>
            <a:ext cx="3767137" cy="4287995"/>
          </a:xfrm>
          <a:prstGeom prst="rect">
            <a:avLst/>
          </a:prstGeom>
          <a:noFill/>
          <a:ln w="9525">
            <a:noFill/>
            <a:miter lim="800000"/>
            <a:headEnd/>
            <a:tailEnd/>
          </a:ln>
        </p:spPr>
      </p:pic>
      <p:pic>
        <p:nvPicPr>
          <p:cNvPr id="62467" name="Picture 3"/>
          <p:cNvPicPr>
            <a:picLocks noChangeAspect="1" noChangeArrowheads="1"/>
          </p:cNvPicPr>
          <p:nvPr/>
        </p:nvPicPr>
        <p:blipFill>
          <a:blip r:embed="rId3" cstate="print"/>
          <a:srcRect/>
          <a:stretch>
            <a:fillRect/>
          </a:stretch>
        </p:blipFill>
        <p:spPr bwMode="auto">
          <a:xfrm>
            <a:off x="4724400" y="1447800"/>
            <a:ext cx="3810000" cy="4298461"/>
          </a:xfrm>
          <a:prstGeom prst="rect">
            <a:avLst/>
          </a:prstGeom>
          <a:noFill/>
          <a:ln w="9525">
            <a:noFill/>
            <a:miter lim="800000"/>
            <a:headEnd/>
            <a:tailEnd/>
          </a:ln>
        </p:spPr>
      </p:pic>
      <p:sp>
        <p:nvSpPr>
          <p:cNvPr id="6" name="TextBox 5"/>
          <p:cNvSpPr txBox="1"/>
          <p:nvPr/>
        </p:nvSpPr>
        <p:spPr>
          <a:xfrm>
            <a:off x="1219200" y="5943600"/>
            <a:ext cx="1524000" cy="523220"/>
          </a:xfrm>
          <a:prstGeom prst="rect">
            <a:avLst/>
          </a:prstGeom>
          <a:noFill/>
        </p:spPr>
        <p:txBody>
          <a:bodyPr wrap="square" rtlCol="0">
            <a:spAutoFit/>
          </a:bodyPr>
          <a:lstStyle/>
          <a:p>
            <a:r>
              <a:rPr lang="en-US" sz="2800" b="1" dirty="0" smtClean="0">
                <a:solidFill>
                  <a:schemeClr val="tx2">
                    <a:lumMod val="75000"/>
                  </a:schemeClr>
                </a:solidFill>
              </a:rPr>
              <a:t>Phase I</a:t>
            </a:r>
            <a:endParaRPr lang="en-IN" sz="2800" b="1" dirty="0">
              <a:solidFill>
                <a:schemeClr val="tx2">
                  <a:lumMod val="75000"/>
                </a:schemeClr>
              </a:solidFill>
            </a:endParaRPr>
          </a:p>
        </p:txBody>
      </p:sp>
      <p:sp>
        <p:nvSpPr>
          <p:cNvPr id="7" name="TextBox 6"/>
          <p:cNvSpPr txBox="1"/>
          <p:nvPr/>
        </p:nvSpPr>
        <p:spPr>
          <a:xfrm>
            <a:off x="6096000" y="5955268"/>
            <a:ext cx="1524000" cy="523220"/>
          </a:xfrm>
          <a:prstGeom prst="rect">
            <a:avLst/>
          </a:prstGeom>
          <a:noFill/>
        </p:spPr>
        <p:txBody>
          <a:bodyPr wrap="square" rtlCol="0">
            <a:spAutoFit/>
          </a:bodyPr>
          <a:lstStyle/>
          <a:p>
            <a:r>
              <a:rPr lang="en-US" sz="2800" b="1" dirty="0" smtClean="0">
                <a:solidFill>
                  <a:schemeClr val="tx2">
                    <a:lumMod val="75000"/>
                  </a:schemeClr>
                </a:solidFill>
              </a:rPr>
              <a:t>Phase II</a:t>
            </a:r>
            <a:endParaRPr lang="en-IN" sz="2800" b="1" dirty="0">
              <a:solidFill>
                <a:schemeClr val="tx2">
                  <a:lumMod val="75000"/>
                </a:schemeClr>
              </a:solidFill>
            </a:endParaRPr>
          </a:p>
        </p:txBody>
      </p:sp>
      <p:pic>
        <p:nvPicPr>
          <p:cNvPr id="8" name="Picture 2" descr="C:\Users\Gaurav_Shiva\Desktop\1.jpg"/>
          <p:cNvPicPr>
            <a:picLocks noChangeAspect="1" noChangeArrowheads="1"/>
          </p:cNvPicPr>
          <p:nvPr/>
        </p:nvPicPr>
        <p:blipFill>
          <a:blip r:embed="rId4" cstate="print"/>
          <a:srcRect/>
          <a:stretch>
            <a:fillRect/>
          </a:stretch>
        </p:blipFill>
        <p:spPr bwMode="auto">
          <a:xfrm>
            <a:off x="2133600" y="533400"/>
            <a:ext cx="5102902" cy="598609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grpSp>
        <p:nvGrpSpPr>
          <p:cNvPr id="9" name="Group 8"/>
          <p:cNvGrpSpPr/>
          <p:nvPr/>
        </p:nvGrpSpPr>
        <p:grpSpPr>
          <a:xfrm>
            <a:off x="2743200" y="1219200"/>
            <a:ext cx="1981200" cy="4343400"/>
            <a:chOff x="2743200" y="1219200"/>
            <a:chExt cx="1981200" cy="4343400"/>
          </a:xfrm>
        </p:grpSpPr>
        <p:cxnSp>
          <p:nvCxnSpPr>
            <p:cNvPr id="10" name="Straight Connector 9"/>
            <p:cNvCxnSpPr/>
            <p:nvPr/>
          </p:nvCxnSpPr>
          <p:spPr>
            <a:xfrm rot="10800000" flipV="1">
              <a:off x="3429000" y="1219200"/>
              <a:ext cx="1295400" cy="76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3086100" y="2324100"/>
              <a:ext cx="11430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400300" y="4076700"/>
              <a:ext cx="2438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2895600" y="556260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V="1">
              <a:off x="647700" y="3314700"/>
              <a:ext cx="4343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0" y="1219200"/>
              <a:ext cx="198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0" y="838200"/>
          <a:ext cx="5181600" cy="3913188"/>
        </p:xfrm>
        <a:graphic>
          <a:graphicData uri="http://schemas.openxmlformats.org/presentationml/2006/ole">
            <p:oleObj spid="_x0000_s103426" name="Bitmap Image" r:id="rId3" imgW="3847619" imgH="2715004" progId="PBrush">
              <p:embed/>
            </p:oleObj>
          </a:graphicData>
        </a:graphic>
      </p:graphicFrame>
      <p:sp>
        <p:nvSpPr>
          <p:cNvPr id="2" name="Title 1"/>
          <p:cNvSpPr>
            <a:spLocks noGrp="1"/>
          </p:cNvSpPr>
          <p:nvPr>
            <p:ph type="title"/>
          </p:nvPr>
        </p:nvSpPr>
        <p:spPr>
          <a:xfrm>
            <a:off x="457200" y="-76200"/>
            <a:ext cx="8229600" cy="715962"/>
          </a:xfrm>
        </p:spPr>
        <p:txBody>
          <a:bodyPr>
            <a:normAutofit fontScale="90000"/>
          </a:bodyPr>
          <a:lstStyle/>
          <a:p>
            <a:r>
              <a:rPr lang="en-US" dirty="0" smtClean="0"/>
              <a:t>Electron boost</a:t>
            </a:r>
            <a:endParaRPr lang="en-IN" dirty="0"/>
          </a:p>
        </p:txBody>
      </p:sp>
      <p:sp>
        <p:nvSpPr>
          <p:cNvPr id="4" name="Text Box 3"/>
          <p:cNvSpPr txBox="1">
            <a:spLocks noChangeArrowheads="1"/>
          </p:cNvSpPr>
          <p:nvPr/>
        </p:nvSpPr>
        <p:spPr bwMode="auto">
          <a:xfrm>
            <a:off x="1981200" y="685800"/>
            <a:ext cx="5616575" cy="457200"/>
          </a:xfrm>
          <a:prstGeom prst="rect">
            <a:avLst/>
          </a:prstGeom>
          <a:noFill/>
          <a:ln w="9525">
            <a:noFill/>
            <a:miter lim="800000"/>
            <a:headEnd/>
            <a:tailEnd/>
          </a:ln>
          <a:effectLst/>
        </p:spPr>
        <p:txBody>
          <a:bodyPr wrap="none">
            <a:spAutoFit/>
          </a:bodyPr>
          <a:lstStyle/>
          <a:p>
            <a:r>
              <a:rPr lang="en-US" sz="2400" dirty="0"/>
              <a:t>9 </a:t>
            </a:r>
            <a:r>
              <a:rPr lang="en-US" sz="2400" dirty="0" err="1"/>
              <a:t>Mev</a:t>
            </a:r>
            <a:r>
              <a:rPr lang="en-US" sz="2400" dirty="0"/>
              <a:t> Electron Boost Posterior Neck Nodes</a:t>
            </a:r>
          </a:p>
        </p:txBody>
      </p:sp>
      <p:pic>
        <p:nvPicPr>
          <p:cNvPr id="103427" name="Picture 3"/>
          <p:cNvPicPr>
            <a:picLocks noChangeAspect="1" noChangeArrowheads="1"/>
          </p:cNvPicPr>
          <p:nvPr/>
        </p:nvPicPr>
        <p:blipFill>
          <a:blip r:embed="rId4" cstate="print"/>
          <a:srcRect/>
          <a:stretch>
            <a:fillRect/>
          </a:stretch>
        </p:blipFill>
        <p:spPr bwMode="auto">
          <a:xfrm>
            <a:off x="228600" y="2667000"/>
            <a:ext cx="285750" cy="400050"/>
          </a:xfrm>
          <a:prstGeom prst="rect">
            <a:avLst/>
          </a:prstGeom>
          <a:noFill/>
          <a:ln w="9525">
            <a:noFill/>
            <a:miter lim="800000"/>
            <a:headEnd/>
            <a:tailEnd/>
          </a:ln>
        </p:spPr>
      </p:pic>
      <p:pic>
        <p:nvPicPr>
          <p:cNvPr id="103428" name="Picture 4"/>
          <p:cNvPicPr>
            <a:picLocks noChangeAspect="1" noChangeArrowheads="1"/>
          </p:cNvPicPr>
          <p:nvPr/>
        </p:nvPicPr>
        <p:blipFill>
          <a:blip r:embed="rId4" cstate="print"/>
          <a:srcRect/>
          <a:stretch>
            <a:fillRect/>
          </a:stretch>
        </p:blipFill>
        <p:spPr bwMode="auto">
          <a:xfrm>
            <a:off x="5105400" y="2667000"/>
            <a:ext cx="285750" cy="400050"/>
          </a:xfrm>
          <a:prstGeom prst="rect">
            <a:avLst/>
          </a:prstGeom>
          <a:noFill/>
          <a:ln w="9525">
            <a:noFill/>
            <a:miter lim="800000"/>
            <a:headEnd/>
            <a:tailEnd/>
          </a:ln>
        </p:spPr>
      </p:pic>
      <p:pic>
        <p:nvPicPr>
          <p:cNvPr id="3" name="Picture 2" descr="9 electron headneck"/>
          <p:cNvPicPr>
            <a:picLocks noChangeAspect="1" noChangeArrowheads="1"/>
          </p:cNvPicPr>
          <p:nvPr/>
        </p:nvPicPr>
        <p:blipFill>
          <a:blip r:embed="rId5" cstate="print"/>
          <a:srcRect/>
          <a:stretch>
            <a:fillRect/>
          </a:stretch>
        </p:blipFill>
        <p:spPr bwMode="auto">
          <a:xfrm>
            <a:off x="5013398" y="3717669"/>
            <a:ext cx="4130602" cy="314033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685800" y="1600200"/>
            <a:ext cx="5719027" cy="475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3"/>
          <p:cNvPicPr>
            <a:picLocks noChangeAspect="1" noChangeArrowheads="1"/>
          </p:cNvPicPr>
          <p:nvPr/>
        </p:nvPicPr>
        <p:blipFill>
          <a:blip r:embed="rId3" cstate="print"/>
          <a:srcRect/>
          <a:stretch>
            <a:fillRect/>
          </a:stretch>
        </p:blipFill>
        <p:spPr bwMode="auto">
          <a:xfrm>
            <a:off x="609600" y="1600200"/>
            <a:ext cx="73152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p:cNvPicPr>
            <a:picLocks noChangeAspect="1" noChangeArrowheads="1"/>
          </p:cNvPicPr>
          <p:nvPr/>
        </p:nvPicPr>
        <p:blipFill>
          <a:blip r:embed="rId4" cstate="print"/>
          <a:srcRect/>
          <a:stretch>
            <a:fillRect/>
          </a:stretch>
        </p:blipFill>
        <p:spPr bwMode="auto">
          <a:xfrm>
            <a:off x="457200" y="838200"/>
            <a:ext cx="7620000" cy="5594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rot="10800000" flipV="1">
            <a:off x="6781800" y="1524000"/>
            <a:ext cx="1752600" cy="13716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b="49015"/>
          <a:stretch>
            <a:fillRect/>
          </a:stretch>
        </p:blipFill>
        <p:spPr bwMode="auto">
          <a:xfrm>
            <a:off x="0" y="0"/>
            <a:ext cx="5410200" cy="2752351"/>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276725" y="1968800"/>
            <a:ext cx="4867275" cy="488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971550" y="842963"/>
            <a:ext cx="7200900" cy="5172075"/>
          </a:xfrm>
          <a:prstGeom prst="rect">
            <a:avLst/>
          </a:prstGeom>
          <a:noFill/>
          <a:ln w="9525">
            <a:noFill/>
            <a:miter lim="800000"/>
            <a:headEnd/>
            <a:tailEnd/>
          </a:ln>
        </p:spPr>
      </p:pic>
      <p:cxnSp>
        <p:nvCxnSpPr>
          <p:cNvPr id="6" name="Straight Connector 5"/>
          <p:cNvCxnSpPr/>
          <p:nvPr/>
        </p:nvCxnSpPr>
        <p:spPr>
          <a:xfrm>
            <a:off x="1143000" y="3657600"/>
            <a:ext cx="6629400" cy="381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219200" y="3657600"/>
            <a:ext cx="6705600" cy="381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8229600" cy="1143000"/>
          </a:xfrm>
        </p:spPr>
        <p:txBody>
          <a:bodyPr/>
          <a:lstStyle/>
          <a:p>
            <a:r>
              <a:rPr lang="en-US" dirty="0" smtClean="0"/>
              <a:t>SIB</a:t>
            </a:r>
            <a:endParaRPr lang="en-IN"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InetPub\ftproot\bev.gif"/>
          <p:cNvPicPr>
            <a:picLocks noChangeAspect="1" noChangeArrowheads="1"/>
          </p:cNvPicPr>
          <p:nvPr/>
        </p:nvPicPr>
        <p:blipFill>
          <a:blip r:embed="rId2" cstate="print"/>
          <a:srcRect/>
          <a:stretch>
            <a:fillRect/>
          </a:stretch>
        </p:blipFill>
        <p:spPr bwMode="auto">
          <a:xfrm>
            <a:off x="2286000" y="1097281"/>
            <a:ext cx="4343400" cy="4389119"/>
          </a:xfrm>
          <a:prstGeom prst="rect">
            <a:avLst/>
          </a:prstGeom>
          <a:noFill/>
          <a:ln w="28575">
            <a:solidFill>
              <a:srgbClr val="FFFF00"/>
            </a:solidFill>
            <a:miter lim="800000"/>
            <a:headEnd/>
            <a:tailEnd/>
          </a:ln>
        </p:spPr>
      </p:pic>
      <p:sp>
        <p:nvSpPr>
          <p:cNvPr id="5" name="Text Box 17"/>
          <p:cNvSpPr txBox="1">
            <a:spLocks noChangeArrowheads="1"/>
          </p:cNvSpPr>
          <p:nvPr/>
        </p:nvSpPr>
        <p:spPr bwMode="auto">
          <a:xfrm>
            <a:off x="2209800" y="3230882"/>
            <a:ext cx="1155031" cy="338554"/>
          </a:xfrm>
          <a:prstGeom prst="rect">
            <a:avLst/>
          </a:prstGeom>
          <a:noFill/>
          <a:ln w="12700">
            <a:noFill/>
            <a:miter lim="800000"/>
            <a:headEnd type="none" w="sm" len="sm"/>
            <a:tailEnd type="none" w="sm" len="sm"/>
          </a:ln>
          <a:effectLst/>
        </p:spPr>
        <p:txBody>
          <a:bodyPr wrap="square">
            <a:spAutoFit/>
          </a:bodyPr>
          <a:lstStyle/>
          <a:p>
            <a:pPr>
              <a:spcBef>
                <a:spcPct val="50000"/>
              </a:spcBef>
            </a:pPr>
            <a:r>
              <a:rPr lang="en-US" altLang="zh-TW" sz="1600" b="1" dirty="0">
                <a:solidFill>
                  <a:schemeClr val="bg1"/>
                </a:solidFill>
              </a:rPr>
              <a:t>target</a:t>
            </a:r>
          </a:p>
        </p:txBody>
      </p:sp>
      <p:sp>
        <p:nvSpPr>
          <p:cNvPr id="6" name="Freeform 18"/>
          <p:cNvSpPr>
            <a:spLocks/>
          </p:cNvSpPr>
          <p:nvPr/>
        </p:nvSpPr>
        <p:spPr bwMode="auto">
          <a:xfrm>
            <a:off x="3124200" y="2316482"/>
            <a:ext cx="2656572" cy="2695074"/>
          </a:xfrm>
          <a:custGeom>
            <a:avLst/>
            <a:gdLst/>
            <a:ahLst/>
            <a:cxnLst>
              <a:cxn ang="0">
                <a:pos x="379" y="145"/>
              </a:cxn>
              <a:cxn ang="0">
                <a:pos x="660" y="49"/>
              </a:cxn>
              <a:cxn ang="0">
                <a:pos x="831" y="19"/>
              </a:cxn>
              <a:cxn ang="0">
                <a:pos x="1016" y="34"/>
              </a:cxn>
              <a:cxn ang="0">
                <a:pos x="1164" y="12"/>
              </a:cxn>
              <a:cxn ang="0">
                <a:pos x="1379" y="19"/>
              </a:cxn>
              <a:cxn ang="0">
                <a:pos x="1505" y="19"/>
              </a:cxn>
              <a:cxn ang="0">
                <a:pos x="1616" y="5"/>
              </a:cxn>
              <a:cxn ang="0">
                <a:pos x="1786" y="49"/>
              </a:cxn>
              <a:cxn ang="0">
                <a:pos x="1883" y="93"/>
              </a:cxn>
              <a:cxn ang="0">
                <a:pos x="1912" y="190"/>
              </a:cxn>
              <a:cxn ang="0">
                <a:pos x="1816" y="256"/>
              </a:cxn>
              <a:cxn ang="0">
                <a:pos x="1749" y="345"/>
              </a:cxn>
              <a:cxn ang="0">
                <a:pos x="1668" y="427"/>
              </a:cxn>
              <a:cxn ang="0">
                <a:pos x="1623" y="486"/>
              </a:cxn>
              <a:cxn ang="0">
                <a:pos x="1608" y="597"/>
              </a:cxn>
              <a:cxn ang="0">
                <a:pos x="1601" y="731"/>
              </a:cxn>
              <a:cxn ang="0">
                <a:pos x="1512" y="834"/>
              </a:cxn>
              <a:cxn ang="0">
                <a:pos x="1520" y="931"/>
              </a:cxn>
              <a:cxn ang="0">
                <a:pos x="1408" y="1012"/>
              </a:cxn>
              <a:cxn ang="0">
                <a:pos x="1394" y="1123"/>
              </a:cxn>
              <a:cxn ang="0">
                <a:pos x="1364" y="1271"/>
              </a:cxn>
              <a:cxn ang="0">
                <a:pos x="1438" y="1508"/>
              </a:cxn>
              <a:cxn ang="0">
                <a:pos x="1446" y="1708"/>
              </a:cxn>
              <a:cxn ang="0">
                <a:pos x="1386" y="1760"/>
              </a:cxn>
              <a:cxn ang="0">
                <a:pos x="1201" y="1797"/>
              </a:cxn>
              <a:cxn ang="0">
                <a:pos x="779" y="1797"/>
              </a:cxn>
              <a:cxn ang="0">
                <a:pos x="305" y="1768"/>
              </a:cxn>
              <a:cxn ang="0">
                <a:pos x="246" y="1679"/>
              </a:cxn>
              <a:cxn ang="0">
                <a:pos x="246" y="1531"/>
              </a:cxn>
              <a:cxn ang="0">
                <a:pos x="297" y="1427"/>
              </a:cxn>
              <a:cxn ang="0">
                <a:pos x="194" y="1345"/>
              </a:cxn>
              <a:cxn ang="0">
                <a:pos x="201" y="1286"/>
              </a:cxn>
              <a:cxn ang="0">
                <a:pos x="246" y="1153"/>
              </a:cxn>
              <a:cxn ang="0">
                <a:pos x="171" y="1079"/>
              </a:cxn>
              <a:cxn ang="0">
                <a:pos x="112" y="1027"/>
              </a:cxn>
              <a:cxn ang="0">
                <a:pos x="83" y="864"/>
              </a:cxn>
              <a:cxn ang="0">
                <a:pos x="9" y="731"/>
              </a:cxn>
              <a:cxn ang="0">
                <a:pos x="31" y="493"/>
              </a:cxn>
              <a:cxn ang="0">
                <a:pos x="194" y="286"/>
              </a:cxn>
              <a:cxn ang="0">
                <a:pos x="394" y="138"/>
              </a:cxn>
            </a:cxnLst>
            <a:rect l="0" t="0" r="r" b="b"/>
            <a:pathLst>
              <a:path w="1923" h="1803">
                <a:moveTo>
                  <a:pt x="379" y="145"/>
                </a:moveTo>
                <a:cubicBezTo>
                  <a:pt x="425" y="129"/>
                  <a:pt x="585" y="70"/>
                  <a:pt x="660" y="49"/>
                </a:cubicBezTo>
                <a:cubicBezTo>
                  <a:pt x="735" y="28"/>
                  <a:pt x="772" y="22"/>
                  <a:pt x="831" y="19"/>
                </a:cubicBezTo>
                <a:cubicBezTo>
                  <a:pt x="890" y="16"/>
                  <a:pt x="961" y="35"/>
                  <a:pt x="1016" y="34"/>
                </a:cubicBezTo>
                <a:cubicBezTo>
                  <a:pt x="1071" y="33"/>
                  <a:pt x="1104" y="14"/>
                  <a:pt x="1164" y="12"/>
                </a:cubicBezTo>
                <a:cubicBezTo>
                  <a:pt x="1224" y="10"/>
                  <a:pt x="1322" y="18"/>
                  <a:pt x="1379" y="19"/>
                </a:cubicBezTo>
                <a:cubicBezTo>
                  <a:pt x="1436" y="20"/>
                  <a:pt x="1466" y="21"/>
                  <a:pt x="1505" y="19"/>
                </a:cubicBezTo>
                <a:cubicBezTo>
                  <a:pt x="1544" y="17"/>
                  <a:pt x="1569" y="0"/>
                  <a:pt x="1616" y="5"/>
                </a:cubicBezTo>
                <a:cubicBezTo>
                  <a:pt x="1663" y="10"/>
                  <a:pt x="1741" y="34"/>
                  <a:pt x="1786" y="49"/>
                </a:cubicBezTo>
                <a:cubicBezTo>
                  <a:pt x="1831" y="64"/>
                  <a:pt x="1862" y="70"/>
                  <a:pt x="1883" y="93"/>
                </a:cubicBezTo>
                <a:cubicBezTo>
                  <a:pt x="1904" y="116"/>
                  <a:pt x="1923" y="163"/>
                  <a:pt x="1912" y="190"/>
                </a:cubicBezTo>
                <a:cubicBezTo>
                  <a:pt x="1901" y="217"/>
                  <a:pt x="1843" y="230"/>
                  <a:pt x="1816" y="256"/>
                </a:cubicBezTo>
                <a:cubicBezTo>
                  <a:pt x="1789" y="282"/>
                  <a:pt x="1774" y="316"/>
                  <a:pt x="1749" y="345"/>
                </a:cubicBezTo>
                <a:cubicBezTo>
                  <a:pt x="1724" y="374"/>
                  <a:pt x="1689" y="404"/>
                  <a:pt x="1668" y="427"/>
                </a:cubicBezTo>
                <a:cubicBezTo>
                  <a:pt x="1647" y="450"/>
                  <a:pt x="1633" y="458"/>
                  <a:pt x="1623" y="486"/>
                </a:cubicBezTo>
                <a:cubicBezTo>
                  <a:pt x="1613" y="514"/>
                  <a:pt x="1612" y="556"/>
                  <a:pt x="1608" y="597"/>
                </a:cubicBezTo>
                <a:cubicBezTo>
                  <a:pt x="1604" y="638"/>
                  <a:pt x="1617" y="692"/>
                  <a:pt x="1601" y="731"/>
                </a:cubicBezTo>
                <a:cubicBezTo>
                  <a:pt x="1585" y="770"/>
                  <a:pt x="1525" y="801"/>
                  <a:pt x="1512" y="834"/>
                </a:cubicBezTo>
                <a:cubicBezTo>
                  <a:pt x="1499" y="867"/>
                  <a:pt x="1537" y="901"/>
                  <a:pt x="1520" y="931"/>
                </a:cubicBezTo>
                <a:cubicBezTo>
                  <a:pt x="1503" y="961"/>
                  <a:pt x="1429" y="980"/>
                  <a:pt x="1408" y="1012"/>
                </a:cubicBezTo>
                <a:cubicBezTo>
                  <a:pt x="1387" y="1044"/>
                  <a:pt x="1401" y="1080"/>
                  <a:pt x="1394" y="1123"/>
                </a:cubicBezTo>
                <a:cubicBezTo>
                  <a:pt x="1387" y="1166"/>
                  <a:pt x="1357" y="1207"/>
                  <a:pt x="1364" y="1271"/>
                </a:cubicBezTo>
                <a:cubicBezTo>
                  <a:pt x="1371" y="1335"/>
                  <a:pt x="1424" y="1435"/>
                  <a:pt x="1438" y="1508"/>
                </a:cubicBezTo>
                <a:cubicBezTo>
                  <a:pt x="1452" y="1581"/>
                  <a:pt x="1455" y="1666"/>
                  <a:pt x="1446" y="1708"/>
                </a:cubicBezTo>
                <a:cubicBezTo>
                  <a:pt x="1437" y="1750"/>
                  <a:pt x="1427" y="1745"/>
                  <a:pt x="1386" y="1760"/>
                </a:cubicBezTo>
                <a:cubicBezTo>
                  <a:pt x="1345" y="1775"/>
                  <a:pt x="1302" y="1791"/>
                  <a:pt x="1201" y="1797"/>
                </a:cubicBezTo>
                <a:cubicBezTo>
                  <a:pt x="1100" y="1803"/>
                  <a:pt x="928" y="1802"/>
                  <a:pt x="779" y="1797"/>
                </a:cubicBezTo>
                <a:cubicBezTo>
                  <a:pt x="630" y="1792"/>
                  <a:pt x="394" y="1788"/>
                  <a:pt x="305" y="1768"/>
                </a:cubicBezTo>
                <a:cubicBezTo>
                  <a:pt x="216" y="1748"/>
                  <a:pt x="256" y="1718"/>
                  <a:pt x="246" y="1679"/>
                </a:cubicBezTo>
                <a:cubicBezTo>
                  <a:pt x="236" y="1640"/>
                  <a:pt x="238" y="1573"/>
                  <a:pt x="246" y="1531"/>
                </a:cubicBezTo>
                <a:cubicBezTo>
                  <a:pt x="254" y="1489"/>
                  <a:pt x="306" y="1458"/>
                  <a:pt x="297" y="1427"/>
                </a:cubicBezTo>
                <a:cubicBezTo>
                  <a:pt x="288" y="1396"/>
                  <a:pt x="210" y="1369"/>
                  <a:pt x="194" y="1345"/>
                </a:cubicBezTo>
                <a:cubicBezTo>
                  <a:pt x="178" y="1321"/>
                  <a:pt x="192" y="1318"/>
                  <a:pt x="201" y="1286"/>
                </a:cubicBezTo>
                <a:cubicBezTo>
                  <a:pt x="210" y="1254"/>
                  <a:pt x="251" y="1187"/>
                  <a:pt x="246" y="1153"/>
                </a:cubicBezTo>
                <a:cubicBezTo>
                  <a:pt x="241" y="1119"/>
                  <a:pt x="193" y="1100"/>
                  <a:pt x="171" y="1079"/>
                </a:cubicBezTo>
                <a:cubicBezTo>
                  <a:pt x="149" y="1058"/>
                  <a:pt x="127" y="1063"/>
                  <a:pt x="112" y="1027"/>
                </a:cubicBezTo>
                <a:cubicBezTo>
                  <a:pt x="97" y="991"/>
                  <a:pt x="100" y="913"/>
                  <a:pt x="83" y="864"/>
                </a:cubicBezTo>
                <a:cubicBezTo>
                  <a:pt x="66" y="815"/>
                  <a:pt x="18" y="793"/>
                  <a:pt x="9" y="731"/>
                </a:cubicBezTo>
                <a:cubicBezTo>
                  <a:pt x="0" y="669"/>
                  <a:pt x="0" y="567"/>
                  <a:pt x="31" y="493"/>
                </a:cubicBezTo>
                <a:cubicBezTo>
                  <a:pt x="62" y="419"/>
                  <a:pt x="134" y="345"/>
                  <a:pt x="194" y="286"/>
                </a:cubicBezTo>
                <a:cubicBezTo>
                  <a:pt x="254" y="227"/>
                  <a:pt x="324" y="182"/>
                  <a:pt x="394" y="138"/>
                </a:cubicBezTo>
              </a:path>
            </a:pathLst>
          </a:custGeom>
          <a:noFill/>
          <a:ln w="57150" cap="flat" cmpd="sng">
            <a:solidFill>
              <a:schemeClr val="bg1"/>
            </a:solidFill>
            <a:prstDash val="solid"/>
            <a:round/>
            <a:headEnd type="none" w="sm" len="sm"/>
            <a:tailEnd type="none" w="sm" len="sm"/>
          </a:ln>
          <a:effectLst/>
        </p:spPr>
        <p:txBody>
          <a:bodyPr wrap="none" anchor="ctr"/>
          <a:lstStyle/>
          <a:p>
            <a:endParaRPr lang="en-IN"/>
          </a:p>
        </p:txBody>
      </p:sp>
      <p:sp>
        <p:nvSpPr>
          <p:cNvPr id="7" name="Line 21"/>
          <p:cNvSpPr>
            <a:spLocks noChangeShapeType="1"/>
          </p:cNvSpPr>
          <p:nvPr/>
        </p:nvSpPr>
        <p:spPr bwMode="auto">
          <a:xfrm flipV="1">
            <a:off x="2819401" y="3002281"/>
            <a:ext cx="685800" cy="457199"/>
          </a:xfrm>
          <a:prstGeom prst="line">
            <a:avLst/>
          </a:prstGeom>
          <a:noFill/>
          <a:ln w="28575">
            <a:solidFill>
              <a:schemeClr val="bg1"/>
            </a:solidFill>
            <a:round/>
            <a:headEnd type="none" w="sm" len="sm"/>
            <a:tailEnd type="triangle" w="sm" len="sm"/>
          </a:ln>
          <a:effectLst/>
        </p:spPr>
        <p:txBody>
          <a:bodyPr wrap="none" anchor="ctr"/>
          <a:lstStyle/>
          <a:p>
            <a:endParaRPr lang="en-IN"/>
          </a:p>
        </p:txBody>
      </p:sp>
      <p:grpSp>
        <p:nvGrpSpPr>
          <p:cNvPr id="2" name="Group 22"/>
          <p:cNvGrpSpPr>
            <a:grpSpLocks/>
          </p:cNvGrpSpPr>
          <p:nvPr/>
        </p:nvGrpSpPr>
        <p:grpSpPr bwMode="auto">
          <a:xfrm>
            <a:off x="-1066800" y="2316482"/>
            <a:ext cx="6814685" cy="2695074"/>
            <a:chOff x="306" y="1644"/>
            <a:chExt cx="5083" cy="1803"/>
          </a:xfrm>
        </p:grpSpPr>
        <p:sp>
          <p:nvSpPr>
            <p:cNvPr id="9" name="Freeform 23"/>
            <p:cNvSpPr>
              <a:spLocks/>
            </p:cNvSpPr>
            <p:nvPr/>
          </p:nvSpPr>
          <p:spPr bwMode="auto">
            <a:xfrm>
              <a:off x="3466" y="1644"/>
              <a:ext cx="1923" cy="1803"/>
            </a:xfrm>
            <a:custGeom>
              <a:avLst/>
              <a:gdLst/>
              <a:ahLst/>
              <a:cxnLst>
                <a:cxn ang="0">
                  <a:pos x="379" y="145"/>
                </a:cxn>
                <a:cxn ang="0">
                  <a:pos x="660" y="49"/>
                </a:cxn>
                <a:cxn ang="0">
                  <a:pos x="831" y="19"/>
                </a:cxn>
                <a:cxn ang="0">
                  <a:pos x="1016" y="34"/>
                </a:cxn>
                <a:cxn ang="0">
                  <a:pos x="1164" y="12"/>
                </a:cxn>
                <a:cxn ang="0">
                  <a:pos x="1379" y="19"/>
                </a:cxn>
                <a:cxn ang="0">
                  <a:pos x="1505" y="19"/>
                </a:cxn>
                <a:cxn ang="0">
                  <a:pos x="1616" y="5"/>
                </a:cxn>
                <a:cxn ang="0">
                  <a:pos x="1786" y="49"/>
                </a:cxn>
                <a:cxn ang="0">
                  <a:pos x="1883" y="93"/>
                </a:cxn>
                <a:cxn ang="0">
                  <a:pos x="1912" y="190"/>
                </a:cxn>
                <a:cxn ang="0">
                  <a:pos x="1816" y="256"/>
                </a:cxn>
                <a:cxn ang="0">
                  <a:pos x="1749" y="345"/>
                </a:cxn>
                <a:cxn ang="0">
                  <a:pos x="1668" y="427"/>
                </a:cxn>
                <a:cxn ang="0">
                  <a:pos x="1623" y="486"/>
                </a:cxn>
                <a:cxn ang="0">
                  <a:pos x="1608" y="597"/>
                </a:cxn>
                <a:cxn ang="0">
                  <a:pos x="1601" y="731"/>
                </a:cxn>
                <a:cxn ang="0">
                  <a:pos x="1512" y="834"/>
                </a:cxn>
                <a:cxn ang="0">
                  <a:pos x="1520" y="931"/>
                </a:cxn>
                <a:cxn ang="0">
                  <a:pos x="1408" y="1012"/>
                </a:cxn>
                <a:cxn ang="0">
                  <a:pos x="1394" y="1123"/>
                </a:cxn>
                <a:cxn ang="0">
                  <a:pos x="1364" y="1271"/>
                </a:cxn>
                <a:cxn ang="0">
                  <a:pos x="1438" y="1508"/>
                </a:cxn>
                <a:cxn ang="0">
                  <a:pos x="1446" y="1708"/>
                </a:cxn>
                <a:cxn ang="0">
                  <a:pos x="1386" y="1760"/>
                </a:cxn>
                <a:cxn ang="0">
                  <a:pos x="1201" y="1797"/>
                </a:cxn>
                <a:cxn ang="0">
                  <a:pos x="779" y="1797"/>
                </a:cxn>
                <a:cxn ang="0">
                  <a:pos x="305" y="1768"/>
                </a:cxn>
                <a:cxn ang="0">
                  <a:pos x="246" y="1679"/>
                </a:cxn>
                <a:cxn ang="0">
                  <a:pos x="246" y="1531"/>
                </a:cxn>
                <a:cxn ang="0">
                  <a:pos x="297" y="1427"/>
                </a:cxn>
                <a:cxn ang="0">
                  <a:pos x="194" y="1345"/>
                </a:cxn>
                <a:cxn ang="0">
                  <a:pos x="201" y="1286"/>
                </a:cxn>
                <a:cxn ang="0">
                  <a:pos x="246" y="1153"/>
                </a:cxn>
                <a:cxn ang="0">
                  <a:pos x="171" y="1079"/>
                </a:cxn>
                <a:cxn ang="0">
                  <a:pos x="112" y="1027"/>
                </a:cxn>
                <a:cxn ang="0">
                  <a:pos x="83" y="864"/>
                </a:cxn>
                <a:cxn ang="0">
                  <a:pos x="9" y="731"/>
                </a:cxn>
                <a:cxn ang="0">
                  <a:pos x="31" y="493"/>
                </a:cxn>
                <a:cxn ang="0">
                  <a:pos x="194" y="286"/>
                </a:cxn>
                <a:cxn ang="0">
                  <a:pos x="394" y="138"/>
                </a:cxn>
              </a:cxnLst>
              <a:rect l="0" t="0" r="r" b="b"/>
              <a:pathLst>
                <a:path w="1923" h="1803">
                  <a:moveTo>
                    <a:pt x="379" y="145"/>
                  </a:moveTo>
                  <a:cubicBezTo>
                    <a:pt x="425" y="129"/>
                    <a:pt x="585" y="70"/>
                    <a:pt x="660" y="49"/>
                  </a:cubicBezTo>
                  <a:cubicBezTo>
                    <a:pt x="735" y="28"/>
                    <a:pt x="772" y="22"/>
                    <a:pt x="831" y="19"/>
                  </a:cubicBezTo>
                  <a:cubicBezTo>
                    <a:pt x="890" y="16"/>
                    <a:pt x="961" y="35"/>
                    <a:pt x="1016" y="34"/>
                  </a:cubicBezTo>
                  <a:cubicBezTo>
                    <a:pt x="1071" y="33"/>
                    <a:pt x="1104" y="14"/>
                    <a:pt x="1164" y="12"/>
                  </a:cubicBezTo>
                  <a:cubicBezTo>
                    <a:pt x="1224" y="10"/>
                    <a:pt x="1322" y="18"/>
                    <a:pt x="1379" y="19"/>
                  </a:cubicBezTo>
                  <a:cubicBezTo>
                    <a:pt x="1436" y="20"/>
                    <a:pt x="1466" y="21"/>
                    <a:pt x="1505" y="19"/>
                  </a:cubicBezTo>
                  <a:cubicBezTo>
                    <a:pt x="1544" y="17"/>
                    <a:pt x="1569" y="0"/>
                    <a:pt x="1616" y="5"/>
                  </a:cubicBezTo>
                  <a:cubicBezTo>
                    <a:pt x="1663" y="10"/>
                    <a:pt x="1741" y="34"/>
                    <a:pt x="1786" y="49"/>
                  </a:cubicBezTo>
                  <a:cubicBezTo>
                    <a:pt x="1831" y="64"/>
                    <a:pt x="1862" y="70"/>
                    <a:pt x="1883" y="93"/>
                  </a:cubicBezTo>
                  <a:cubicBezTo>
                    <a:pt x="1904" y="116"/>
                    <a:pt x="1923" y="163"/>
                    <a:pt x="1912" y="190"/>
                  </a:cubicBezTo>
                  <a:cubicBezTo>
                    <a:pt x="1901" y="217"/>
                    <a:pt x="1843" y="230"/>
                    <a:pt x="1816" y="256"/>
                  </a:cubicBezTo>
                  <a:cubicBezTo>
                    <a:pt x="1789" y="282"/>
                    <a:pt x="1774" y="316"/>
                    <a:pt x="1749" y="345"/>
                  </a:cubicBezTo>
                  <a:cubicBezTo>
                    <a:pt x="1724" y="374"/>
                    <a:pt x="1689" y="404"/>
                    <a:pt x="1668" y="427"/>
                  </a:cubicBezTo>
                  <a:cubicBezTo>
                    <a:pt x="1647" y="450"/>
                    <a:pt x="1633" y="458"/>
                    <a:pt x="1623" y="486"/>
                  </a:cubicBezTo>
                  <a:cubicBezTo>
                    <a:pt x="1613" y="514"/>
                    <a:pt x="1612" y="556"/>
                    <a:pt x="1608" y="597"/>
                  </a:cubicBezTo>
                  <a:cubicBezTo>
                    <a:pt x="1604" y="638"/>
                    <a:pt x="1617" y="692"/>
                    <a:pt x="1601" y="731"/>
                  </a:cubicBezTo>
                  <a:cubicBezTo>
                    <a:pt x="1585" y="770"/>
                    <a:pt x="1525" y="801"/>
                    <a:pt x="1512" y="834"/>
                  </a:cubicBezTo>
                  <a:cubicBezTo>
                    <a:pt x="1499" y="867"/>
                    <a:pt x="1537" y="901"/>
                    <a:pt x="1520" y="931"/>
                  </a:cubicBezTo>
                  <a:cubicBezTo>
                    <a:pt x="1503" y="961"/>
                    <a:pt x="1429" y="980"/>
                    <a:pt x="1408" y="1012"/>
                  </a:cubicBezTo>
                  <a:cubicBezTo>
                    <a:pt x="1387" y="1044"/>
                    <a:pt x="1401" y="1080"/>
                    <a:pt x="1394" y="1123"/>
                  </a:cubicBezTo>
                  <a:cubicBezTo>
                    <a:pt x="1387" y="1166"/>
                    <a:pt x="1357" y="1207"/>
                    <a:pt x="1364" y="1271"/>
                  </a:cubicBezTo>
                  <a:cubicBezTo>
                    <a:pt x="1371" y="1335"/>
                    <a:pt x="1424" y="1435"/>
                    <a:pt x="1438" y="1508"/>
                  </a:cubicBezTo>
                  <a:cubicBezTo>
                    <a:pt x="1452" y="1581"/>
                    <a:pt x="1455" y="1666"/>
                    <a:pt x="1446" y="1708"/>
                  </a:cubicBezTo>
                  <a:cubicBezTo>
                    <a:pt x="1437" y="1750"/>
                    <a:pt x="1427" y="1745"/>
                    <a:pt x="1386" y="1760"/>
                  </a:cubicBezTo>
                  <a:cubicBezTo>
                    <a:pt x="1345" y="1775"/>
                    <a:pt x="1302" y="1791"/>
                    <a:pt x="1201" y="1797"/>
                  </a:cubicBezTo>
                  <a:cubicBezTo>
                    <a:pt x="1100" y="1803"/>
                    <a:pt x="928" y="1802"/>
                    <a:pt x="779" y="1797"/>
                  </a:cubicBezTo>
                  <a:cubicBezTo>
                    <a:pt x="630" y="1792"/>
                    <a:pt x="394" y="1788"/>
                    <a:pt x="305" y="1768"/>
                  </a:cubicBezTo>
                  <a:cubicBezTo>
                    <a:pt x="216" y="1748"/>
                    <a:pt x="256" y="1718"/>
                    <a:pt x="246" y="1679"/>
                  </a:cubicBezTo>
                  <a:cubicBezTo>
                    <a:pt x="236" y="1640"/>
                    <a:pt x="238" y="1573"/>
                    <a:pt x="246" y="1531"/>
                  </a:cubicBezTo>
                  <a:cubicBezTo>
                    <a:pt x="254" y="1489"/>
                    <a:pt x="306" y="1458"/>
                    <a:pt x="297" y="1427"/>
                  </a:cubicBezTo>
                  <a:cubicBezTo>
                    <a:pt x="288" y="1396"/>
                    <a:pt x="210" y="1369"/>
                    <a:pt x="194" y="1345"/>
                  </a:cubicBezTo>
                  <a:cubicBezTo>
                    <a:pt x="178" y="1321"/>
                    <a:pt x="192" y="1318"/>
                    <a:pt x="201" y="1286"/>
                  </a:cubicBezTo>
                  <a:cubicBezTo>
                    <a:pt x="210" y="1254"/>
                    <a:pt x="251" y="1187"/>
                    <a:pt x="246" y="1153"/>
                  </a:cubicBezTo>
                  <a:cubicBezTo>
                    <a:pt x="241" y="1119"/>
                    <a:pt x="193" y="1100"/>
                    <a:pt x="171" y="1079"/>
                  </a:cubicBezTo>
                  <a:cubicBezTo>
                    <a:pt x="149" y="1058"/>
                    <a:pt x="127" y="1063"/>
                    <a:pt x="112" y="1027"/>
                  </a:cubicBezTo>
                  <a:cubicBezTo>
                    <a:pt x="97" y="991"/>
                    <a:pt x="100" y="913"/>
                    <a:pt x="83" y="864"/>
                  </a:cubicBezTo>
                  <a:cubicBezTo>
                    <a:pt x="66" y="815"/>
                    <a:pt x="18" y="793"/>
                    <a:pt x="9" y="731"/>
                  </a:cubicBezTo>
                  <a:cubicBezTo>
                    <a:pt x="0" y="669"/>
                    <a:pt x="0" y="567"/>
                    <a:pt x="31" y="493"/>
                  </a:cubicBezTo>
                  <a:cubicBezTo>
                    <a:pt x="62" y="419"/>
                    <a:pt x="134" y="345"/>
                    <a:pt x="194" y="286"/>
                  </a:cubicBezTo>
                  <a:cubicBezTo>
                    <a:pt x="254" y="227"/>
                    <a:pt x="324" y="182"/>
                    <a:pt x="394" y="138"/>
                  </a:cubicBezTo>
                </a:path>
              </a:pathLst>
            </a:custGeom>
            <a:solidFill>
              <a:srgbClr val="5E9EFF">
                <a:alpha val="50000"/>
              </a:srgbClr>
            </a:solidFill>
            <a:ln w="57150" cap="flat" cmpd="sng">
              <a:noFill/>
              <a:prstDash val="solid"/>
              <a:round/>
              <a:headEnd type="none" w="sm" len="sm"/>
              <a:tailEnd type="none" w="sm" len="sm"/>
            </a:ln>
            <a:effectLst/>
          </p:spPr>
          <p:txBody>
            <a:bodyPr wrap="none" anchor="ctr"/>
            <a:lstStyle/>
            <a:p>
              <a:endParaRPr lang="en-IN"/>
            </a:p>
          </p:txBody>
        </p:sp>
        <p:sp>
          <p:nvSpPr>
            <p:cNvPr id="10" name="Text Box 24"/>
            <p:cNvSpPr txBox="1">
              <a:spLocks noChangeArrowheads="1"/>
            </p:cNvSpPr>
            <p:nvPr/>
          </p:nvSpPr>
          <p:spPr bwMode="auto">
            <a:xfrm>
              <a:off x="333" y="2420"/>
              <a:ext cx="1767" cy="451"/>
            </a:xfrm>
            <a:prstGeom prst="rect">
              <a:avLst/>
            </a:prstGeom>
            <a:noFill/>
            <a:ln w="12700">
              <a:noFill/>
              <a:miter lim="800000"/>
              <a:headEnd type="none" w="sm" len="sm"/>
              <a:tailEnd type="none" w="sm" len="sm"/>
            </a:ln>
            <a:effectLst/>
          </p:spPr>
          <p:txBody>
            <a:bodyPr>
              <a:spAutoFit/>
            </a:bodyPr>
            <a:lstStyle/>
            <a:p>
              <a:pPr>
                <a:spcBef>
                  <a:spcPct val="50000"/>
                </a:spcBef>
              </a:pPr>
              <a:endParaRPr lang="zh-TW" altLang="en-US">
                <a:solidFill>
                  <a:srgbClr val="66FFFF"/>
                </a:solidFill>
              </a:endParaRPr>
            </a:p>
          </p:txBody>
        </p:sp>
        <p:sp>
          <p:nvSpPr>
            <p:cNvPr id="11" name="Text Box 25"/>
            <p:cNvSpPr txBox="1">
              <a:spLocks noChangeArrowheads="1"/>
            </p:cNvSpPr>
            <p:nvPr/>
          </p:nvSpPr>
          <p:spPr bwMode="auto">
            <a:xfrm>
              <a:off x="306" y="2738"/>
              <a:ext cx="2445" cy="451"/>
            </a:xfrm>
            <a:prstGeom prst="rect">
              <a:avLst/>
            </a:prstGeom>
            <a:noFill/>
            <a:ln w="12700">
              <a:noFill/>
              <a:miter lim="800000"/>
              <a:headEnd type="none" w="sm" len="sm"/>
              <a:tailEnd type="none" w="sm" len="sm"/>
            </a:ln>
            <a:effectLst/>
          </p:spPr>
          <p:txBody>
            <a:bodyPr>
              <a:spAutoFit/>
            </a:bodyPr>
            <a:lstStyle/>
            <a:p>
              <a:pPr>
                <a:spcBef>
                  <a:spcPct val="50000"/>
                </a:spcBef>
              </a:pPr>
              <a:endParaRPr lang="zh-TW" altLang="en-US">
                <a:solidFill>
                  <a:schemeClr val="bg1"/>
                </a:solidFill>
              </a:endParaRPr>
            </a:p>
          </p:txBody>
        </p:sp>
        <p:sp>
          <p:nvSpPr>
            <p:cNvPr id="12" name="Freeform 26"/>
            <p:cNvSpPr>
              <a:spLocks/>
            </p:cNvSpPr>
            <p:nvPr/>
          </p:nvSpPr>
          <p:spPr bwMode="auto">
            <a:xfrm>
              <a:off x="3641" y="1793"/>
              <a:ext cx="1382" cy="1576"/>
            </a:xfrm>
            <a:custGeom>
              <a:avLst/>
              <a:gdLst/>
              <a:ahLst/>
              <a:cxnLst>
                <a:cxn ang="0">
                  <a:pos x="379" y="145"/>
                </a:cxn>
                <a:cxn ang="0">
                  <a:pos x="660" y="49"/>
                </a:cxn>
                <a:cxn ang="0">
                  <a:pos x="831" y="19"/>
                </a:cxn>
                <a:cxn ang="0">
                  <a:pos x="1016" y="34"/>
                </a:cxn>
                <a:cxn ang="0">
                  <a:pos x="1164" y="12"/>
                </a:cxn>
                <a:cxn ang="0">
                  <a:pos x="1379" y="19"/>
                </a:cxn>
                <a:cxn ang="0">
                  <a:pos x="1505" y="19"/>
                </a:cxn>
                <a:cxn ang="0">
                  <a:pos x="1616" y="5"/>
                </a:cxn>
                <a:cxn ang="0">
                  <a:pos x="1786" y="49"/>
                </a:cxn>
                <a:cxn ang="0">
                  <a:pos x="1883" y="93"/>
                </a:cxn>
                <a:cxn ang="0">
                  <a:pos x="1912" y="190"/>
                </a:cxn>
                <a:cxn ang="0">
                  <a:pos x="1816" y="256"/>
                </a:cxn>
                <a:cxn ang="0">
                  <a:pos x="1749" y="345"/>
                </a:cxn>
                <a:cxn ang="0">
                  <a:pos x="1668" y="427"/>
                </a:cxn>
                <a:cxn ang="0">
                  <a:pos x="1623" y="486"/>
                </a:cxn>
                <a:cxn ang="0">
                  <a:pos x="1608" y="597"/>
                </a:cxn>
                <a:cxn ang="0">
                  <a:pos x="1601" y="731"/>
                </a:cxn>
                <a:cxn ang="0">
                  <a:pos x="1512" y="834"/>
                </a:cxn>
                <a:cxn ang="0">
                  <a:pos x="1520" y="931"/>
                </a:cxn>
                <a:cxn ang="0">
                  <a:pos x="1408" y="1012"/>
                </a:cxn>
                <a:cxn ang="0">
                  <a:pos x="1394" y="1123"/>
                </a:cxn>
                <a:cxn ang="0">
                  <a:pos x="1364" y="1271"/>
                </a:cxn>
                <a:cxn ang="0">
                  <a:pos x="1438" y="1508"/>
                </a:cxn>
                <a:cxn ang="0">
                  <a:pos x="1446" y="1708"/>
                </a:cxn>
                <a:cxn ang="0">
                  <a:pos x="1386" y="1760"/>
                </a:cxn>
                <a:cxn ang="0">
                  <a:pos x="1201" y="1797"/>
                </a:cxn>
                <a:cxn ang="0">
                  <a:pos x="779" y="1797"/>
                </a:cxn>
                <a:cxn ang="0">
                  <a:pos x="305" y="1768"/>
                </a:cxn>
                <a:cxn ang="0">
                  <a:pos x="246" y="1679"/>
                </a:cxn>
                <a:cxn ang="0">
                  <a:pos x="246" y="1531"/>
                </a:cxn>
                <a:cxn ang="0">
                  <a:pos x="297" y="1427"/>
                </a:cxn>
                <a:cxn ang="0">
                  <a:pos x="194" y="1345"/>
                </a:cxn>
                <a:cxn ang="0">
                  <a:pos x="201" y="1286"/>
                </a:cxn>
                <a:cxn ang="0">
                  <a:pos x="246" y="1153"/>
                </a:cxn>
                <a:cxn ang="0">
                  <a:pos x="171" y="1079"/>
                </a:cxn>
                <a:cxn ang="0">
                  <a:pos x="112" y="1027"/>
                </a:cxn>
                <a:cxn ang="0">
                  <a:pos x="83" y="864"/>
                </a:cxn>
                <a:cxn ang="0">
                  <a:pos x="9" y="731"/>
                </a:cxn>
                <a:cxn ang="0">
                  <a:pos x="31" y="493"/>
                </a:cxn>
                <a:cxn ang="0">
                  <a:pos x="194" y="286"/>
                </a:cxn>
                <a:cxn ang="0">
                  <a:pos x="394" y="138"/>
                </a:cxn>
              </a:cxnLst>
              <a:rect l="0" t="0" r="r" b="b"/>
              <a:pathLst>
                <a:path w="1923" h="1803">
                  <a:moveTo>
                    <a:pt x="379" y="145"/>
                  </a:moveTo>
                  <a:cubicBezTo>
                    <a:pt x="425" y="129"/>
                    <a:pt x="585" y="70"/>
                    <a:pt x="660" y="49"/>
                  </a:cubicBezTo>
                  <a:cubicBezTo>
                    <a:pt x="735" y="28"/>
                    <a:pt x="772" y="22"/>
                    <a:pt x="831" y="19"/>
                  </a:cubicBezTo>
                  <a:cubicBezTo>
                    <a:pt x="890" y="16"/>
                    <a:pt x="961" y="35"/>
                    <a:pt x="1016" y="34"/>
                  </a:cubicBezTo>
                  <a:cubicBezTo>
                    <a:pt x="1071" y="33"/>
                    <a:pt x="1104" y="14"/>
                    <a:pt x="1164" y="12"/>
                  </a:cubicBezTo>
                  <a:cubicBezTo>
                    <a:pt x="1224" y="10"/>
                    <a:pt x="1322" y="18"/>
                    <a:pt x="1379" y="19"/>
                  </a:cubicBezTo>
                  <a:cubicBezTo>
                    <a:pt x="1436" y="20"/>
                    <a:pt x="1466" y="21"/>
                    <a:pt x="1505" y="19"/>
                  </a:cubicBezTo>
                  <a:cubicBezTo>
                    <a:pt x="1544" y="17"/>
                    <a:pt x="1569" y="0"/>
                    <a:pt x="1616" y="5"/>
                  </a:cubicBezTo>
                  <a:cubicBezTo>
                    <a:pt x="1663" y="10"/>
                    <a:pt x="1741" y="34"/>
                    <a:pt x="1786" y="49"/>
                  </a:cubicBezTo>
                  <a:cubicBezTo>
                    <a:pt x="1831" y="64"/>
                    <a:pt x="1862" y="70"/>
                    <a:pt x="1883" y="93"/>
                  </a:cubicBezTo>
                  <a:cubicBezTo>
                    <a:pt x="1904" y="116"/>
                    <a:pt x="1923" y="163"/>
                    <a:pt x="1912" y="190"/>
                  </a:cubicBezTo>
                  <a:cubicBezTo>
                    <a:pt x="1901" y="217"/>
                    <a:pt x="1843" y="230"/>
                    <a:pt x="1816" y="256"/>
                  </a:cubicBezTo>
                  <a:cubicBezTo>
                    <a:pt x="1789" y="282"/>
                    <a:pt x="1774" y="316"/>
                    <a:pt x="1749" y="345"/>
                  </a:cubicBezTo>
                  <a:cubicBezTo>
                    <a:pt x="1724" y="374"/>
                    <a:pt x="1689" y="404"/>
                    <a:pt x="1668" y="427"/>
                  </a:cubicBezTo>
                  <a:cubicBezTo>
                    <a:pt x="1647" y="450"/>
                    <a:pt x="1633" y="458"/>
                    <a:pt x="1623" y="486"/>
                  </a:cubicBezTo>
                  <a:cubicBezTo>
                    <a:pt x="1613" y="514"/>
                    <a:pt x="1612" y="556"/>
                    <a:pt x="1608" y="597"/>
                  </a:cubicBezTo>
                  <a:cubicBezTo>
                    <a:pt x="1604" y="638"/>
                    <a:pt x="1617" y="692"/>
                    <a:pt x="1601" y="731"/>
                  </a:cubicBezTo>
                  <a:cubicBezTo>
                    <a:pt x="1585" y="770"/>
                    <a:pt x="1525" y="801"/>
                    <a:pt x="1512" y="834"/>
                  </a:cubicBezTo>
                  <a:cubicBezTo>
                    <a:pt x="1499" y="867"/>
                    <a:pt x="1537" y="901"/>
                    <a:pt x="1520" y="931"/>
                  </a:cubicBezTo>
                  <a:cubicBezTo>
                    <a:pt x="1503" y="961"/>
                    <a:pt x="1429" y="980"/>
                    <a:pt x="1408" y="1012"/>
                  </a:cubicBezTo>
                  <a:cubicBezTo>
                    <a:pt x="1387" y="1044"/>
                    <a:pt x="1401" y="1080"/>
                    <a:pt x="1394" y="1123"/>
                  </a:cubicBezTo>
                  <a:cubicBezTo>
                    <a:pt x="1387" y="1166"/>
                    <a:pt x="1357" y="1207"/>
                    <a:pt x="1364" y="1271"/>
                  </a:cubicBezTo>
                  <a:cubicBezTo>
                    <a:pt x="1371" y="1335"/>
                    <a:pt x="1424" y="1435"/>
                    <a:pt x="1438" y="1508"/>
                  </a:cubicBezTo>
                  <a:cubicBezTo>
                    <a:pt x="1452" y="1581"/>
                    <a:pt x="1455" y="1666"/>
                    <a:pt x="1446" y="1708"/>
                  </a:cubicBezTo>
                  <a:cubicBezTo>
                    <a:pt x="1437" y="1750"/>
                    <a:pt x="1427" y="1745"/>
                    <a:pt x="1386" y="1760"/>
                  </a:cubicBezTo>
                  <a:cubicBezTo>
                    <a:pt x="1345" y="1775"/>
                    <a:pt x="1302" y="1791"/>
                    <a:pt x="1201" y="1797"/>
                  </a:cubicBezTo>
                  <a:cubicBezTo>
                    <a:pt x="1100" y="1803"/>
                    <a:pt x="928" y="1802"/>
                    <a:pt x="779" y="1797"/>
                  </a:cubicBezTo>
                  <a:cubicBezTo>
                    <a:pt x="630" y="1792"/>
                    <a:pt x="394" y="1788"/>
                    <a:pt x="305" y="1768"/>
                  </a:cubicBezTo>
                  <a:cubicBezTo>
                    <a:pt x="216" y="1748"/>
                    <a:pt x="256" y="1718"/>
                    <a:pt x="246" y="1679"/>
                  </a:cubicBezTo>
                  <a:cubicBezTo>
                    <a:pt x="236" y="1640"/>
                    <a:pt x="238" y="1573"/>
                    <a:pt x="246" y="1531"/>
                  </a:cubicBezTo>
                  <a:cubicBezTo>
                    <a:pt x="254" y="1489"/>
                    <a:pt x="306" y="1458"/>
                    <a:pt x="297" y="1427"/>
                  </a:cubicBezTo>
                  <a:cubicBezTo>
                    <a:pt x="288" y="1396"/>
                    <a:pt x="210" y="1369"/>
                    <a:pt x="194" y="1345"/>
                  </a:cubicBezTo>
                  <a:cubicBezTo>
                    <a:pt x="178" y="1321"/>
                    <a:pt x="192" y="1318"/>
                    <a:pt x="201" y="1286"/>
                  </a:cubicBezTo>
                  <a:cubicBezTo>
                    <a:pt x="210" y="1254"/>
                    <a:pt x="251" y="1187"/>
                    <a:pt x="246" y="1153"/>
                  </a:cubicBezTo>
                  <a:cubicBezTo>
                    <a:pt x="241" y="1119"/>
                    <a:pt x="193" y="1100"/>
                    <a:pt x="171" y="1079"/>
                  </a:cubicBezTo>
                  <a:cubicBezTo>
                    <a:pt x="149" y="1058"/>
                    <a:pt x="127" y="1063"/>
                    <a:pt x="112" y="1027"/>
                  </a:cubicBezTo>
                  <a:cubicBezTo>
                    <a:pt x="97" y="991"/>
                    <a:pt x="100" y="913"/>
                    <a:pt x="83" y="864"/>
                  </a:cubicBezTo>
                  <a:cubicBezTo>
                    <a:pt x="66" y="815"/>
                    <a:pt x="18" y="793"/>
                    <a:pt x="9" y="731"/>
                  </a:cubicBezTo>
                  <a:cubicBezTo>
                    <a:pt x="0" y="669"/>
                    <a:pt x="0" y="567"/>
                    <a:pt x="31" y="493"/>
                  </a:cubicBezTo>
                  <a:cubicBezTo>
                    <a:pt x="62" y="419"/>
                    <a:pt x="134" y="345"/>
                    <a:pt x="194" y="286"/>
                  </a:cubicBezTo>
                  <a:cubicBezTo>
                    <a:pt x="254" y="227"/>
                    <a:pt x="324" y="182"/>
                    <a:pt x="394" y="138"/>
                  </a:cubicBezTo>
                </a:path>
              </a:pathLst>
            </a:custGeom>
            <a:solidFill>
              <a:srgbClr val="3587FF">
                <a:alpha val="50000"/>
              </a:srgbClr>
            </a:solidFill>
            <a:ln w="57150" cap="flat" cmpd="sng">
              <a:noFill/>
              <a:prstDash val="solid"/>
              <a:round/>
              <a:headEnd type="none" w="sm" len="sm"/>
              <a:tailEnd type="none" w="sm" len="sm"/>
            </a:ln>
            <a:effectLst/>
          </p:spPr>
          <p:txBody>
            <a:bodyPr wrap="none" anchor="ctr"/>
            <a:lstStyle/>
            <a:p>
              <a:endParaRPr lang="en-IN"/>
            </a:p>
          </p:txBody>
        </p:sp>
        <p:sp>
          <p:nvSpPr>
            <p:cNvPr id="13" name="Freeform 27"/>
            <p:cNvSpPr>
              <a:spLocks/>
            </p:cNvSpPr>
            <p:nvPr/>
          </p:nvSpPr>
          <p:spPr bwMode="auto">
            <a:xfrm>
              <a:off x="3780" y="2046"/>
              <a:ext cx="972" cy="1262"/>
            </a:xfrm>
            <a:custGeom>
              <a:avLst/>
              <a:gdLst/>
              <a:ahLst/>
              <a:cxnLst>
                <a:cxn ang="0">
                  <a:pos x="379" y="145"/>
                </a:cxn>
                <a:cxn ang="0">
                  <a:pos x="660" y="49"/>
                </a:cxn>
                <a:cxn ang="0">
                  <a:pos x="831" y="19"/>
                </a:cxn>
                <a:cxn ang="0">
                  <a:pos x="1016" y="34"/>
                </a:cxn>
                <a:cxn ang="0">
                  <a:pos x="1164" y="12"/>
                </a:cxn>
                <a:cxn ang="0">
                  <a:pos x="1379" y="19"/>
                </a:cxn>
                <a:cxn ang="0">
                  <a:pos x="1505" y="19"/>
                </a:cxn>
                <a:cxn ang="0">
                  <a:pos x="1616" y="5"/>
                </a:cxn>
                <a:cxn ang="0">
                  <a:pos x="1786" y="49"/>
                </a:cxn>
                <a:cxn ang="0">
                  <a:pos x="1883" y="93"/>
                </a:cxn>
                <a:cxn ang="0">
                  <a:pos x="1912" y="190"/>
                </a:cxn>
                <a:cxn ang="0">
                  <a:pos x="1816" y="256"/>
                </a:cxn>
                <a:cxn ang="0">
                  <a:pos x="1749" y="345"/>
                </a:cxn>
                <a:cxn ang="0">
                  <a:pos x="1668" y="427"/>
                </a:cxn>
                <a:cxn ang="0">
                  <a:pos x="1623" y="486"/>
                </a:cxn>
                <a:cxn ang="0">
                  <a:pos x="1608" y="597"/>
                </a:cxn>
                <a:cxn ang="0">
                  <a:pos x="1601" y="731"/>
                </a:cxn>
                <a:cxn ang="0">
                  <a:pos x="1512" y="834"/>
                </a:cxn>
                <a:cxn ang="0">
                  <a:pos x="1520" y="931"/>
                </a:cxn>
                <a:cxn ang="0">
                  <a:pos x="1408" y="1012"/>
                </a:cxn>
                <a:cxn ang="0">
                  <a:pos x="1394" y="1123"/>
                </a:cxn>
                <a:cxn ang="0">
                  <a:pos x="1364" y="1271"/>
                </a:cxn>
                <a:cxn ang="0">
                  <a:pos x="1438" y="1508"/>
                </a:cxn>
                <a:cxn ang="0">
                  <a:pos x="1446" y="1708"/>
                </a:cxn>
                <a:cxn ang="0">
                  <a:pos x="1386" y="1760"/>
                </a:cxn>
                <a:cxn ang="0">
                  <a:pos x="1201" y="1797"/>
                </a:cxn>
                <a:cxn ang="0">
                  <a:pos x="779" y="1797"/>
                </a:cxn>
                <a:cxn ang="0">
                  <a:pos x="305" y="1768"/>
                </a:cxn>
                <a:cxn ang="0">
                  <a:pos x="246" y="1679"/>
                </a:cxn>
                <a:cxn ang="0">
                  <a:pos x="246" y="1531"/>
                </a:cxn>
                <a:cxn ang="0">
                  <a:pos x="297" y="1427"/>
                </a:cxn>
                <a:cxn ang="0">
                  <a:pos x="194" y="1345"/>
                </a:cxn>
                <a:cxn ang="0">
                  <a:pos x="201" y="1286"/>
                </a:cxn>
                <a:cxn ang="0">
                  <a:pos x="246" y="1153"/>
                </a:cxn>
                <a:cxn ang="0">
                  <a:pos x="171" y="1079"/>
                </a:cxn>
                <a:cxn ang="0">
                  <a:pos x="112" y="1027"/>
                </a:cxn>
                <a:cxn ang="0">
                  <a:pos x="83" y="864"/>
                </a:cxn>
                <a:cxn ang="0">
                  <a:pos x="9" y="731"/>
                </a:cxn>
                <a:cxn ang="0">
                  <a:pos x="31" y="493"/>
                </a:cxn>
                <a:cxn ang="0">
                  <a:pos x="194" y="286"/>
                </a:cxn>
                <a:cxn ang="0">
                  <a:pos x="394" y="138"/>
                </a:cxn>
              </a:cxnLst>
              <a:rect l="0" t="0" r="r" b="b"/>
              <a:pathLst>
                <a:path w="1923" h="1803">
                  <a:moveTo>
                    <a:pt x="379" y="145"/>
                  </a:moveTo>
                  <a:cubicBezTo>
                    <a:pt x="425" y="129"/>
                    <a:pt x="585" y="70"/>
                    <a:pt x="660" y="49"/>
                  </a:cubicBezTo>
                  <a:cubicBezTo>
                    <a:pt x="735" y="28"/>
                    <a:pt x="772" y="22"/>
                    <a:pt x="831" y="19"/>
                  </a:cubicBezTo>
                  <a:cubicBezTo>
                    <a:pt x="890" y="16"/>
                    <a:pt x="961" y="35"/>
                    <a:pt x="1016" y="34"/>
                  </a:cubicBezTo>
                  <a:cubicBezTo>
                    <a:pt x="1071" y="33"/>
                    <a:pt x="1104" y="14"/>
                    <a:pt x="1164" y="12"/>
                  </a:cubicBezTo>
                  <a:cubicBezTo>
                    <a:pt x="1224" y="10"/>
                    <a:pt x="1322" y="18"/>
                    <a:pt x="1379" y="19"/>
                  </a:cubicBezTo>
                  <a:cubicBezTo>
                    <a:pt x="1436" y="20"/>
                    <a:pt x="1466" y="21"/>
                    <a:pt x="1505" y="19"/>
                  </a:cubicBezTo>
                  <a:cubicBezTo>
                    <a:pt x="1544" y="17"/>
                    <a:pt x="1569" y="0"/>
                    <a:pt x="1616" y="5"/>
                  </a:cubicBezTo>
                  <a:cubicBezTo>
                    <a:pt x="1663" y="10"/>
                    <a:pt x="1741" y="34"/>
                    <a:pt x="1786" y="49"/>
                  </a:cubicBezTo>
                  <a:cubicBezTo>
                    <a:pt x="1831" y="64"/>
                    <a:pt x="1862" y="70"/>
                    <a:pt x="1883" y="93"/>
                  </a:cubicBezTo>
                  <a:cubicBezTo>
                    <a:pt x="1904" y="116"/>
                    <a:pt x="1923" y="163"/>
                    <a:pt x="1912" y="190"/>
                  </a:cubicBezTo>
                  <a:cubicBezTo>
                    <a:pt x="1901" y="217"/>
                    <a:pt x="1843" y="230"/>
                    <a:pt x="1816" y="256"/>
                  </a:cubicBezTo>
                  <a:cubicBezTo>
                    <a:pt x="1789" y="282"/>
                    <a:pt x="1774" y="316"/>
                    <a:pt x="1749" y="345"/>
                  </a:cubicBezTo>
                  <a:cubicBezTo>
                    <a:pt x="1724" y="374"/>
                    <a:pt x="1689" y="404"/>
                    <a:pt x="1668" y="427"/>
                  </a:cubicBezTo>
                  <a:cubicBezTo>
                    <a:pt x="1647" y="450"/>
                    <a:pt x="1633" y="458"/>
                    <a:pt x="1623" y="486"/>
                  </a:cubicBezTo>
                  <a:cubicBezTo>
                    <a:pt x="1613" y="514"/>
                    <a:pt x="1612" y="556"/>
                    <a:pt x="1608" y="597"/>
                  </a:cubicBezTo>
                  <a:cubicBezTo>
                    <a:pt x="1604" y="638"/>
                    <a:pt x="1617" y="692"/>
                    <a:pt x="1601" y="731"/>
                  </a:cubicBezTo>
                  <a:cubicBezTo>
                    <a:pt x="1585" y="770"/>
                    <a:pt x="1525" y="801"/>
                    <a:pt x="1512" y="834"/>
                  </a:cubicBezTo>
                  <a:cubicBezTo>
                    <a:pt x="1499" y="867"/>
                    <a:pt x="1537" y="901"/>
                    <a:pt x="1520" y="931"/>
                  </a:cubicBezTo>
                  <a:cubicBezTo>
                    <a:pt x="1503" y="961"/>
                    <a:pt x="1429" y="980"/>
                    <a:pt x="1408" y="1012"/>
                  </a:cubicBezTo>
                  <a:cubicBezTo>
                    <a:pt x="1387" y="1044"/>
                    <a:pt x="1401" y="1080"/>
                    <a:pt x="1394" y="1123"/>
                  </a:cubicBezTo>
                  <a:cubicBezTo>
                    <a:pt x="1387" y="1166"/>
                    <a:pt x="1357" y="1207"/>
                    <a:pt x="1364" y="1271"/>
                  </a:cubicBezTo>
                  <a:cubicBezTo>
                    <a:pt x="1371" y="1335"/>
                    <a:pt x="1424" y="1435"/>
                    <a:pt x="1438" y="1508"/>
                  </a:cubicBezTo>
                  <a:cubicBezTo>
                    <a:pt x="1452" y="1581"/>
                    <a:pt x="1455" y="1666"/>
                    <a:pt x="1446" y="1708"/>
                  </a:cubicBezTo>
                  <a:cubicBezTo>
                    <a:pt x="1437" y="1750"/>
                    <a:pt x="1427" y="1745"/>
                    <a:pt x="1386" y="1760"/>
                  </a:cubicBezTo>
                  <a:cubicBezTo>
                    <a:pt x="1345" y="1775"/>
                    <a:pt x="1302" y="1791"/>
                    <a:pt x="1201" y="1797"/>
                  </a:cubicBezTo>
                  <a:cubicBezTo>
                    <a:pt x="1100" y="1803"/>
                    <a:pt x="928" y="1802"/>
                    <a:pt x="779" y="1797"/>
                  </a:cubicBezTo>
                  <a:cubicBezTo>
                    <a:pt x="630" y="1792"/>
                    <a:pt x="394" y="1788"/>
                    <a:pt x="305" y="1768"/>
                  </a:cubicBezTo>
                  <a:cubicBezTo>
                    <a:pt x="216" y="1748"/>
                    <a:pt x="256" y="1718"/>
                    <a:pt x="246" y="1679"/>
                  </a:cubicBezTo>
                  <a:cubicBezTo>
                    <a:pt x="236" y="1640"/>
                    <a:pt x="238" y="1573"/>
                    <a:pt x="246" y="1531"/>
                  </a:cubicBezTo>
                  <a:cubicBezTo>
                    <a:pt x="254" y="1489"/>
                    <a:pt x="306" y="1458"/>
                    <a:pt x="297" y="1427"/>
                  </a:cubicBezTo>
                  <a:cubicBezTo>
                    <a:pt x="288" y="1396"/>
                    <a:pt x="210" y="1369"/>
                    <a:pt x="194" y="1345"/>
                  </a:cubicBezTo>
                  <a:cubicBezTo>
                    <a:pt x="178" y="1321"/>
                    <a:pt x="192" y="1318"/>
                    <a:pt x="201" y="1286"/>
                  </a:cubicBezTo>
                  <a:cubicBezTo>
                    <a:pt x="210" y="1254"/>
                    <a:pt x="251" y="1187"/>
                    <a:pt x="246" y="1153"/>
                  </a:cubicBezTo>
                  <a:cubicBezTo>
                    <a:pt x="241" y="1119"/>
                    <a:pt x="193" y="1100"/>
                    <a:pt x="171" y="1079"/>
                  </a:cubicBezTo>
                  <a:cubicBezTo>
                    <a:pt x="149" y="1058"/>
                    <a:pt x="127" y="1063"/>
                    <a:pt x="112" y="1027"/>
                  </a:cubicBezTo>
                  <a:cubicBezTo>
                    <a:pt x="97" y="991"/>
                    <a:pt x="100" y="913"/>
                    <a:pt x="83" y="864"/>
                  </a:cubicBezTo>
                  <a:cubicBezTo>
                    <a:pt x="66" y="815"/>
                    <a:pt x="18" y="793"/>
                    <a:pt x="9" y="731"/>
                  </a:cubicBezTo>
                  <a:cubicBezTo>
                    <a:pt x="0" y="669"/>
                    <a:pt x="0" y="567"/>
                    <a:pt x="31" y="493"/>
                  </a:cubicBezTo>
                  <a:cubicBezTo>
                    <a:pt x="62" y="419"/>
                    <a:pt x="134" y="345"/>
                    <a:pt x="194" y="286"/>
                  </a:cubicBezTo>
                  <a:cubicBezTo>
                    <a:pt x="254" y="227"/>
                    <a:pt x="324" y="182"/>
                    <a:pt x="394" y="138"/>
                  </a:cubicBezTo>
                </a:path>
              </a:pathLst>
            </a:custGeom>
            <a:solidFill>
              <a:srgbClr val="0057D8">
                <a:alpha val="50000"/>
              </a:srgbClr>
            </a:solidFill>
            <a:ln w="57150" cap="flat" cmpd="sng">
              <a:noFill/>
              <a:prstDash val="solid"/>
              <a:round/>
              <a:headEnd type="none" w="sm" len="sm"/>
              <a:tailEnd type="none" w="sm" len="sm"/>
            </a:ln>
            <a:effectLst/>
          </p:spPr>
          <p:txBody>
            <a:bodyPr wrap="none" anchor="ctr"/>
            <a:lstStyle/>
            <a:p>
              <a:endParaRPr lang="en-IN"/>
            </a:p>
          </p:txBody>
        </p:sp>
        <p:sp>
          <p:nvSpPr>
            <p:cNvPr id="14" name="Freeform 28"/>
            <p:cNvSpPr>
              <a:spLocks/>
            </p:cNvSpPr>
            <p:nvPr/>
          </p:nvSpPr>
          <p:spPr bwMode="auto">
            <a:xfrm>
              <a:off x="3920" y="2273"/>
              <a:ext cx="588" cy="869"/>
            </a:xfrm>
            <a:custGeom>
              <a:avLst/>
              <a:gdLst/>
              <a:ahLst/>
              <a:cxnLst>
                <a:cxn ang="0">
                  <a:pos x="379" y="145"/>
                </a:cxn>
                <a:cxn ang="0">
                  <a:pos x="660" y="49"/>
                </a:cxn>
                <a:cxn ang="0">
                  <a:pos x="831" y="19"/>
                </a:cxn>
                <a:cxn ang="0">
                  <a:pos x="1016" y="34"/>
                </a:cxn>
                <a:cxn ang="0">
                  <a:pos x="1164" y="12"/>
                </a:cxn>
                <a:cxn ang="0">
                  <a:pos x="1379" y="19"/>
                </a:cxn>
                <a:cxn ang="0">
                  <a:pos x="1505" y="19"/>
                </a:cxn>
                <a:cxn ang="0">
                  <a:pos x="1616" y="5"/>
                </a:cxn>
                <a:cxn ang="0">
                  <a:pos x="1786" y="49"/>
                </a:cxn>
                <a:cxn ang="0">
                  <a:pos x="1883" y="93"/>
                </a:cxn>
                <a:cxn ang="0">
                  <a:pos x="1912" y="190"/>
                </a:cxn>
                <a:cxn ang="0">
                  <a:pos x="1816" y="256"/>
                </a:cxn>
                <a:cxn ang="0">
                  <a:pos x="1749" y="345"/>
                </a:cxn>
                <a:cxn ang="0">
                  <a:pos x="1668" y="427"/>
                </a:cxn>
                <a:cxn ang="0">
                  <a:pos x="1623" y="486"/>
                </a:cxn>
                <a:cxn ang="0">
                  <a:pos x="1608" y="597"/>
                </a:cxn>
                <a:cxn ang="0">
                  <a:pos x="1601" y="731"/>
                </a:cxn>
                <a:cxn ang="0">
                  <a:pos x="1512" y="834"/>
                </a:cxn>
                <a:cxn ang="0">
                  <a:pos x="1520" y="931"/>
                </a:cxn>
                <a:cxn ang="0">
                  <a:pos x="1408" y="1012"/>
                </a:cxn>
                <a:cxn ang="0">
                  <a:pos x="1394" y="1123"/>
                </a:cxn>
                <a:cxn ang="0">
                  <a:pos x="1364" y="1271"/>
                </a:cxn>
                <a:cxn ang="0">
                  <a:pos x="1438" y="1508"/>
                </a:cxn>
                <a:cxn ang="0">
                  <a:pos x="1446" y="1708"/>
                </a:cxn>
                <a:cxn ang="0">
                  <a:pos x="1386" y="1760"/>
                </a:cxn>
                <a:cxn ang="0">
                  <a:pos x="1201" y="1797"/>
                </a:cxn>
                <a:cxn ang="0">
                  <a:pos x="779" y="1797"/>
                </a:cxn>
                <a:cxn ang="0">
                  <a:pos x="305" y="1768"/>
                </a:cxn>
                <a:cxn ang="0">
                  <a:pos x="246" y="1679"/>
                </a:cxn>
                <a:cxn ang="0">
                  <a:pos x="246" y="1531"/>
                </a:cxn>
                <a:cxn ang="0">
                  <a:pos x="297" y="1427"/>
                </a:cxn>
                <a:cxn ang="0">
                  <a:pos x="194" y="1345"/>
                </a:cxn>
                <a:cxn ang="0">
                  <a:pos x="201" y="1286"/>
                </a:cxn>
                <a:cxn ang="0">
                  <a:pos x="246" y="1153"/>
                </a:cxn>
                <a:cxn ang="0">
                  <a:pos x="171" y="1079"/>
                </a:cxn>
                <a:cxn ang="0">
                  <a:pos x="112" y="1027"/>
                </a:cxn>
                <a:cxn ang="0">
                  <a:pos x="83" y="864"/>
                </a:cxn>
                <a:cxn ang="0">
                  <a:pos x="9" y="731"/>
                </a:cxn>
                <a:cxn ang="0">
                  <a:pos x="31" y="493"/>
                </a:cxn>
                <a:cxn ang="0">
                  <a:pos x="194" y="286"/>
                </a:cxn>
                <a:cxn ang="0">
                  <a:pos x="394" y="138"/>
                </a:cxn>
              </a:cxnLst>
              <a:rect l="0" t="0" r="r" b="b"/>
              <a:pathLst>
                <a:path w="1923" h="1803">
                  <a:moveTo>
                    <a:pt x="379" y="145"/>
                  </a:moveTo>
                  <a:cubicBezTo>
                    <a:pt x="425" y="129"/>
                    <a:pt x="585" y="70"/>
                    <a:pt x="660" y="49"/>
                  </a:cubicBezTo>
                  <a:cubicBezTo>
                    <a:pt x="735" y="28"/>
                    <a:pt x="772" y="22"/>
                    <a:pt x="831" y="19"/>
                  </a:cubicBezTo>
                  <a:cubicBezTo>
                    <a:pt x="890" y="16"/>
                    <a:pt x="961" y="35"/>
                    <a:pt x="1016" y="34"/>
                  </a:cubicBezTo>
                  <a:cubicBezTo>
                    <a:pt x="1071" y="33"/>
                    <a:pt x="1104" y="14"/>
                    <a:pt x="1164" y="12"/>
                  </a:cubicBezTo>
                  <a:cubicBezTo>
                    <a:pt x="1224" y="10"/>
                    <a:pt x="1322" y="18"/>
                    <a:pt x="1379" y="19"/>
                  </a:cubicBezTo>
                  <a:cubicBezTo>
                    <a:pt x="1436" y="20"/>
                    <a:pt x="1466" y="21"/>
                    <a:pt x="1505" y="19"/>
                  </a:cubicBezTo>
                  <a:cubicBezTo>
                    <a:pt x="1544" y="17"/>
                    <a:pt x="1569" y="0"/>
                    <a:pt x="1616" y="5"/>
                  </a:cubicBezTo>
                  <a:cubicBezTo>
                    <a:pt x="1663" y="10"/>
                    <a:pt x="1741" y="34"/>
                    <a:pt x="1786" y="49"/>
                  </a:cubicBezTo>
                  <a:cubicBezTo>
                    <a:pt x="1831" y="64"/>
                    <a:pt x="1862" y="70"/>
                    <a:pt x="1883" y="93"/>
                  </a:cubicBezTo>
                  <a:cubicBezTo>
                    <a:pt x="1904" y="116"/>
                    <a:pt x="1923" y="163"/>
                    <a:pt x="1912" y="190"/>
                  </a:cubicBezTo>
                  <a:cubicBezTo>
                    <a:pt x="1901" y="217"/>
                    <a:pt x="1843" y="230"/>
                    <a:pt x="1816" y="256"/>
                  </a:cubicBezTo>
                  <a:cubicBezTo>
                    <a:pt x="1789" y="282"/>
                    <a:pt x="1774" y="316"/>
                    <a:pt x="1749" y="345"/>
                  </a:cubicBezTo>
                  <a:cubicBezTo>
                    <a:pt x="1724" y="374"/>
                    <a:pt x="1689" y="404"/>
                    <a:pt x="1668" y="427"/>
                  </a:cubicBezTo>
                  <a:cubicBezTo>
                    <a:pt x="1647" y="450"/>
                    <a:pt x="1633" y="458"/>
                    <a:pt x="1623" y="486"/>
                  </a:cubicBezTo>
                  <a:cubicBezTo>
                    <a:pt x="1613" y="514"/>
                    <a:pt x="1612" y="556"/>
                    <a:pt x="1608" y="597"/>
                  </a:cubicBezTo>
                  <a:cubicBezTo>
                    <a:pt x="1604" y="638"/>
                    <a:pt x="1617" y="692"/>
                    <a:pt x="1601" y="731"/>
                  </a:cubicBezTo>
                  <a:cubicBezTo>
                    <a:pt x="1585" y="770"/>
                    <a:pt x="1525" y="801"/>
                    <a:pt x="1512" y="834"/>
                  </a:cubicBezTo>
                  <a:cubicBezTo>
                    <a:pt x="1499" y="867"/>
                    <a:pt x="1537" y="901"/>
                    <a:pt x="1520" y="931"/>
                  </a:cubicBezTo>
                  <a:cubicBezTo>
                    <a:pt x="1503" y="961"/>
                    <a:pt x="1429" y="980"/>
                    <a:pt x="1408" y="1012"/>
                  </a:cubicBezTo>
                  <a:cubicBezTo>
                    <a:pt x="1387" y="1044"/>
                    <a:pt x="1401" y="1080"/>
                    <a:pt x="1394" y="1123"/>
                  </a:cubicBezTo>
                  <a:cubicBezTo>
                    <a:pt x="1387" y="1166"/>
                    <a:pt x="1357" y="1207"/>
                    <a:pt x="1364" y="1271"/>
                  </a:cubicBezTo>
                  <a:cubicBezTo>
                    <a:pt x="1371" y="1335"/>
                    <a:pt x="1424" y="1435"/>
                    <a:pt x="1438" y="1508"/>
                  </a:cubicBezTo>
                  <a:cubicBezTo>
                    <a:pt x="1452" y="1581"/>
                    <a:pt x="1455" y="1666"/>
                    <a:pt x="1446" y="1708"/>
                  </a:cubicBezTo>
                  <a:cubicBezTo>
                    <a:pt x="1437" y="1750"/>
                    <a:pt x="1427" y="1745"/>
                    <a:pt x="1386" y="1760"/>
                  </a:cubicBezTo>
                  <a:cubicBezTo>
                    <a:pt x="1345" y="1775"/>
                    <a:pt x="1302" y="1791"/>
                    <a:pt x="1201" y="1797"/>
                  </a:cubicBezTo>
                  <a:cubicBezTo>
                    <a:pt x="1100" y="1803"/>
                    <a:pt x="928" y="1802"/>
                    <a:pt x="779" y="1797"/>
                  </a:cubicBezTo>
                  <a:cubicBezTo>
                    <a:pt x="630" y="1792"/>
                    <a:pt x="394" y="1788"/>
                    <a:pt x="305" y="1768"/>
                  </a:cubicBezTo>
                  <a:cubicBezTo>
                    <a:pt x="216" y="1748"/>
                    <a:pt x="256" y="1718"/>
                    <a:pt x="246" y="1679"/>
                  </a:cubicBezTo>
                  <a:cubicBezTo>
                    <a:pt x="236" y="1640"/>
                    <a:pt x="238" y="1573"/>
                    <a:pt x="246" y="1531"/>
                  </a:cubicBezTo>
                  <a:cubicBezTo>
                    <a:pt x="254" y="1489"/>
                    <a:pt x="306" y="1458"/>
                    <a:pt x="297" y="1427"/>
                  </a:cubicBezTo>
                  <a:cubicBezTo>
                    <a:pt x="288" y="1396"/>
                    <a:pt x="210" y="1369"/>
                    <a:pt x="194" y="1345"/>
                  </a:cubicBezTo>
                  <a:cubicBezTo>
                    <a:pt x="178" y="1321"/>
                    <a:pt x="192" y="1318"/>
                    <a:pt x="201" y="1286"/>
                  </a:cubicBezTo>
                  <a:cubicBezTo>
                    <a:pt x="210" y="1254"/>
                    <a:pt x="251" y="1187"/>
                    <a:pt x="246" y="1153"/>
                  </a:cubicBezTo>
                  <a:cubicBezTo>
                    <a:pt x="241" y="1119"/>
                    <a:pt x="193" y="1100"/>
                    <a:pt x="171" y="1079"/>
                  </a:cubicBezTo>
                  <a:cubicBezTo>
                    <a:pt x="149" y="1058"/>
                    <a:pt x="127" y="1063"/>
                    <a:pt x="112" y="1027"/>
                  </a:cubicBezTo>
                  <a:cubicBezTo>
                    <a:pt x="97" y="991"/>
                    <a:pt x="100" y="913"/>
                    <a:pt x="83" y="864"/>
                  </a:cubicBezTo>
                  <a:cubicBezTo>
                    <a:pt x="66" y="815"/>
                    <a:pt x="18" y="793"/>
                    <a:pt x="9" y="731"/>
                  </a:cubicBezTo>
                  <a:cubicBezTo>
                    <a:pt x="0" y="669"/>
                    <a:pt x="0" y="567"/>
                    <a:pt x="31" y="493"/>
                  </a:cubicBezTo>
                  <a:cubicBezTo>
                    <a:pt x="62" y="419"/>
                    <a:pt x="134" y="345"/>
                    <a:pt x="194" y="286"/>
                  </a:cubicBezTo>
                  <a:cubicBezTo>
                    <a:pt x="254" y="227"/>
                    <a:pt x="324" y="182"/>
                    <a:pt x="394" y="138"/>
                  </a:cubicBezTo>
                </a:path>
              </a:pathLst>
            </a:custGeom>
            <a:solidFill>
              <a:srgbClr val="003686">
                <a:alpha val="50000"/>
              </a:srgbClr>
            </a:solidFill>
            <a:ln w="57150" cap="flat" cmpd="sng">
              <a:noFill/>
              <a:prstDash val="solid"/>
              <a:round/>
              <a:headEnd type="none" w="sm" len="sm"/>
              <a:tailEnd type="none" w="sm" len="sm"/>
            </a:ln>
            <a:effectLst/>
          </p:spPr>
          <p:txBody>
            <a:bodyPr wrap="none" anchor="ctr"/>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IMRT dose distribution</a:t>
            </a:r>
            <a:br>
              <a:rPr lang="en-US" dirty="0" smtClean="0"/>
            </a:br>
            <a:r>
              <a:rPr lang="en-US" dirty="0" smtClean="0"/>
              <a:t>SIB</a:t>
            </a:r>
            <a:endParaRPr lang="en-IN" dirty="0"/>
          </a:p>
        </p:txBody>
      </p:sp>
      <p:pic>
        <p:nvPicPr>
          <p:cNvPr id="64514" name="Picture 2"/>
          <p:cNvPicPr>
            <a:picLocks noChangeAspect="1" noChangeArrowheads="1"/>
          </p:cNvPicPr>
          <p:nvPr/>
        </p:nvPicPr>
        <p:blipFill>
          <a:blip r:embed="rId2" cstate="print"/>
          <a:srcRect/>
          <a:stretch>
            <a:fillRect/>
          </a:stretch>
        </p:blipFill>
        <p:spPr bwMode="auto">
          <a:xfrm>
            <a:off x="1950338" y="1371600"/>
            <a:ext cx="5212462" cy="4191000"/>
          </a:xfrm>
          <a:prstGeom prst="rect">
            <a:avLst/>
          </a:prstGeom>
          <a:noFill/>
          <a:ln w="9525">
            <a:noFill/>
            <a:miter lim="800000"/>
            <a:headEnd/>
            <a:tailEnd/>
          </a:ln>
        </p:spPr>
      </p:pic>
      <p:cxnSp>
        <p:nvCxnSpPr>
          <p:cNvPr id="6" name="Straight Arrow Connector 5"/>
          <p:cNvCxnSpPr/>
          <p:nvPr/>
        </p:nvCxnSpPr>
        <p:spPr>
          <a:xfrm rot="16200000" flipV="1">
            <a:off x="3162300" y="3848100"/>
            <a:ext cx="3429000" cy="914400"/>
          </a:xfrm>
          <a:prstGeom prst="straightConnector1">
            <a:avLst/>
          </a:prstGeom>
          <a:ln w="57150">
            <a:solidFill>
              <a:schemeClr val="tx1"/>
            </a:solidFill>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943894" y="4838700"/>
            <a:ext cx="2361406" cy="794"/>
          </a:xfrm>
          <a:prstGeom prst="straightConnector1">
            <a:avLst/>
          </a:prstGeom>
          <a:ln w="57150">
            <a:solidFill>
              <a:schemeClr val="tx1"/>
            </a:solidFill>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14600" y="5943600"/>
            <a:ext cx="2123440" cy="461665"/>
          </a:xfrm>
          <a:prstGeom prst="rect">
            <a:avLst/>
          </a:prstGeom>
          <a:solidFill>
            <a:schemeClr val="tx2">
              <a:lumMod val="20000"/>
              <a:lumOff val="80000"/>
            </a:schemeClr>
          </a:solidFill>
        </p:spPr>
        <p:txBody>
          <a:bodyPr wrap="square" rtlCol="0">
            <a:spAutoFit/>
          </a:bodyPr>
          <a:lstStyle/>
          <a:p>
            <a:r>
              <a:rPr lang="en-US" sz="2400" b="1" dirty="0" smtClean="0">
                <a:latin typeface="Times New Roman" pitchFamily="18" charset="0"/>
                <a:cs typeface="Times New Roman" pitchFamily="18" charset="0"/>
              </a:rPr>
              <a:t>1.85Gy/#</a:t>
            </a:r>
            <a:endParaRPr lang="en-IN" sz="2400" b="1" dirty="0">
              <a:latin typeface="Times New Roman" pitchFamily="18" charset="0"/>
              <a:cs typeface="Times New Roman" pitchFamily="18" charset="0"/>
            </a:endParaRPr>
          </a:p>
        </p:txBody>
      </p:sp>
      <p:sp>
        <p:nvSpPr>
          <p:cNvPr id="17" name="TextBox 16"/>
          <p:cNvSpPr txBox="1"/>
          <p:nvPr/>
        </p:nvSpPr>
        <p:spPr>
          <a:xfrm>
            <a:off x="4953000" y="5943600"/>
            <a:ext cx="2123440" cy="461665"/>
          </a:xfrm>
          <a:prstGeom prst="rect">
            <a:avLst/>
          </a:prstGeom>
          <a:solidFill>
            <a:schemeClr val="tx2">
              <a:lumMod val="20000"/>
              <a:lumOff val="80000"/>
            </a:schemeClr>
          </a:solidFill>
        </p:spPr>
        <p:txBody>
          <a:bodyPr wrap="square" rtlCol="0">
            <a:spAutoFit/>
          </a:bodyPr>
          <a:lstStyle/>
          <a:p>
            <a:r>
              <a:rPr lang="en-US" sz="2400" b="1" dirty="0" smtClean="0">
                <a:latin typeface="Times New Roman" pitchFamily="18" charset="0"/>
                <a:cs typeface="Times New Roman" pitchFamily="18" charset="0"/>
              </a:rPr>
              <a:t>2.25Gy/#</a:t>
            </a:r>
            <a:endParaRPr lang="en-IN" sz="2400" b="1" dirty="0">
              <a:latin typeface="Times New Roman" pitchFamily="18" charset="0"/>
              <a:cs typeface="Times New Roman" pitchFamily="18" charset="0"/>
            </a:endParaRPr>
          </a:p>
        </p:txBody>
      </p:sp>
      <p:sp>
        <p:nvSpPr>
          <p:cNvPr id="19" name="TextBox 18"/>
          <p:cNvSpPr txBox="1"/>
          <p:nvPr/>
        </p:nvSpPr>
        <p:spPr>
          <a:xfrm>
            <a:off x="1143000" y="6324600"/>
            <a:ext cx="7239000"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Dose          51.8Gy      and       63.0Gy</a:t>
            </a:r>
            <a:endParaRPr lang="en-IN" sz="2400" b="1" dirty="0">
              <a:latin typeface="Times New Roman" pitchFamily="18" charset="0"/>
              <a:cs typeface="Times New Roman" pitchFamily="18" charset="0"/>
            </a:endParaRPr>
          </a:p>
        </p:txBody>
      </p:sp>
      <p:sp>
        <p:nvSpPr>
          <p:cNvPr id="21" name="TextBox 20"/>
          <p:cNvSpPr txBox="1"/>
          <p:nvPr/>
        </p:nvSpPr>
        <p:spPr>
          <a:xfrm>
            <a:off x="7249160" y="5943600"/>
            <a:ext cx="1132840" cy="461665"/>
          </a:xfrm>
          <a:prstGeom prst="rect">
            <a:avLst/>
          </a:prstGeom>
          <a:solidFill>
            <a:schemeClr val="tx2">
              <a:lumMod val="20000"/>
              <a:lumOff val="80000"/>
            </a:schemeClr>
          </a:solidFill>
        </p:spPr>
        <p:txBody>
          <a:bodyPr wrap="square" rtlCol="0">
            <a:spAutoFit/>
          </a:bodyPr>
          <a:lstStyle/>
          <a:p>
            <a:r>
              <a:rPr lang="en-US" sz="2400" b="1" dirty="0" smtClean="0">
                <a:latin typeface="Times New Roman" pitchFamily="18" charset="0"/>
                <a:cs typeface="Times New Roman" pitchFamily="18" charset="0"/>
              </a:rPr>
              <a:t>x 28#</a:t>
            </a:r>
            <a:endParaRPr lang="en-IN"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1027585" y="277813"/>
            <a:ext cx="7125815" cy="523220"/>
          </a:xfrm>
          <a:prstGeom prst="rect">
            <a:avLst/>
          </a:prstGeom>
          <a:noFill/>
          <a:ln w="9525">
            <a:noFill/>
            <a:miter lim="800000"/>
            <a:headEnd/>
            <a:tailEnd/>
          </a:ln>
          <a:effectLst/>
        </p:spPr>
        <p:txBody>
          <a:bodyPr wrap="square">
            <a:spAutoFit/>
          </a:bodyPr>
          <a:lstStyle/>
          <a:p>
            <a:pPr algn="ctr"/>
            <a:r>
              <a:rPr lang="en-US" sz="2800" b="1" i="1" dirty="0" smtClean="0">
                <a:solidFill>
                  <a:srgbClr val="CC3300"/>
                </a:solidFill>
                <a:latin typeface="Arial" charset="0"/>
              </a:rPr>
              <a:t>SIB in Nasopharynx </a:t>
            </a:r>
            <a:r>
              <a:rPr lang="en-US" sz="2800" b="1" i="1" dirty="0">
                <a:solidFill>
                  <a:srgbClr val="CC3300"/>
                </a:solidFill>
                <a:latin typeface="Arial" charset="0"/>
              </a:rPr>
              <a:t>carcinoma</a:t>
            </a:r>
            <a:endParaRPr lang="it-IT" sz="2800" b="1" i="1" dirty="0">
              <a:solidFill>
                <a:srgbClr val="CC3300"/>
              </a:solidFill>
              <a:latin typeface="Arial" charset="0"/>
            </a:endParaRPr>
          </a:p>
        </p:txBody>
      </p:sp>
      <p:pic>
        <p:nvPicPr>
          <p:cNvPr id="16389" name="Picture 5" descr="3D_testa"/>
          <p:cNvPicPr>
            <a:picLocks noChangeAspect="1" noChangeArrowheads="1"/>
          </p:cNvPicPr>
          <p:nvPr/>
        </p:nvPicPr>
        <p:blipFill>
          <a:blip r:embed="rId2" cstate="print"/>
          <a:srcRect t="9116"/>
          <a:stretch>
            <a:fillRect/>
          </a:stretch>
        </p:blipFill>
        <p:spPr bwMode="auto">
          <a:xfrm>
            <a:off x="838200" y="2286000"/>
            <a:ext cx="5029200" cy="4154488"/>
          </a:xfrm>
          <a:prstGeom prst="rect">
            <a:avLst/>
          </a:prstGeom>
          <a:noFill/>
        </p:spPr>
      </p:pic>
      <p:pic>
        <p:nvPicPr>
          <p:cNvPr id="16390" name="Picture 6" descr="testacollo_2D"/>
          <p:cNvPicPr>
            <a:picLocks noChangeAspect="1" noChangeArrowheads="1"/>
          </p:cNvPicPr>
          <p:nvPr/>
        </p:nvPicPr>
        <p:blipFill>
          <a:blip r:embed="rId3" cstate="print"/>
          <a:srcRect l="16302" t="22397" r="20198" b="19031"/>
          <a:stretch>
            <a:fillRect/>
          </a:stretch>
        </p:blipFill>
        <p:spPr bwMode="auto">
          <a:xfrm>
            <a:off x="5715000" y="4114800"/>
            <a:ext cx="2895600" cy="2562225"/>
          </a:xfrm>
          <a:prstGeom prst="rect">
            <a:avLst/>
          </a:prstGeom>
          <a:noFill/>
        </p:spPr>
      </p:pic>
      <p:grpSp>
        <p:nvGrpSpPr>
          <p:cNvPr id="2" name="Group 15"/>
          <p:cNvGrpSpPr>
            <a:grpSpLocks/>
          </p:cNvGrpSpPr>
          <p:nvPr/>
        </p:nvGrpSpPr>
        <p:grpSpPr bwMode="auto">
          <a:xfrm>
            <a:off x="5562600" y="1600200"/>
            <a:ext cx="3048000" cy="2779713"/>
            <a:chOff x="3504" y="1104"/>
            <a:chExt cx="1824" cy="1655"/>
          </a:xfrm>
        </p:grpSpPr>
        <p:pic>
          <p:nvPicPr>
            <p:cNvPr id="16391" name="Picture 7" descr="testacollo_2D_2"/>
            <p:cNvPicPr>
              <a:picLocks noChangeAspect="1" noChangeArrowheads="1"/>
            </p:cNvPicPr>
            <p:nvPr/>
          </p:nvPicPr>
          <p:blipFill>
            <a:blip r:embed="rId4" cstate="print"/>
            <a:srcRect l="12509" t="22726" r="19580" b="17860"/>
            <a:stretch>
              <a:fillRect/>
            </a:stretch>
          </p:blipFill>
          <p:spPr bwMode="auto">
            <a:xfrm>
              <a:off x="3504" y="1104"/>
              <a:ext cx="1824" cy="1536"/>
            </a:xfrm>
            <a:prstGeom prst="rect">
              <a:avLst/>
            </a:prstGeom>
            <a:noFill/>
          </p:spPr>
        </p:pic>
        <p:pic>
          <p:nvPicPr>
            <p:cNvPr id="16397" name="Picture 13" descr="omino_2D_TESTA"/>
            <p:cNvPicPr>
              <a:picLocks noChangeAspect="1" noChangeArrowheads="1"/>
            </p:cNvPicPr>
            <p:nvPr/>
          </p:nvPicPr>
          <p:blipFill>
            <a:blip r:embed="rId5" cstate="print"/>
            <a:srcRect r="85374" b="92970"/>
            <a:stretch>
              <a:fillRect/>
            </a:stretch>
          </p:blipFill>
          <p:spPr bwMode="auto">
            <a:xfrm>
              <a:off x="3696" y="2448"/>
              <a:ext cx="432" cy="311"/>
            </a:xfrm>
            <a:prstGeom prst="rect">
              <a:avLst/>
            </a:prstGeom>
            <a:noFill/>
          </p:spPr>
        </p:pic>
      </p:grpSp>
      <p:grpSp>
        <p:nvGrpSpPr>
          <p:cNvPr id="3" name="Group 17"/>
          <p:cNvGrpSpPr>
            <a:grpSpLocks/>
          </p:cNvGrpSpPr>
          <p:nvPr/>
        </p:nvGrpSpPr>
        <p:grpSpPr bwMode="auto">
          <a:xfrm>
            <a:off x="2286000" y="3200400"/>
            <a:ext cx="3505200" cy="1371600"/>
            <a:chOff x="1440" y="2016"/>
            <a:chExt cx="2208" cy="864"/>
          </a:xfrm>
        </p:grpSpPr>
        <p:grpSp>
          <p:nvGrpSpPr>
            <p:cNvPr id="4" name="Group 16"/>
            <p:cNvGrpSpPr>
              <a:grpSpLocks/>
            </p:cNvGrpSpPr>
            <p:nvPr/>
          </p:nvGrpSpPr>
          <p:grpSpPr bwMode="auto">
            <a:xfrm>
              <a:off x="1440" y="2016"/>
              <a:ext cx="2208" cy="528"/>
              <a:chOff x="1440" y="2016"/>
              <a:chExt cx="2208" cy="528"/>
            </a:xfrm>
          </p:grpSpPr>
          <p:grpSp>
            <p:nvGrpSpPr>
              <p:cNvPr id="5" name="Group 13"/>
              <p:cNvGrpSpPr>
                <a:grpSpLocks/>
              </p:cNvGrpSpPr>
              <p:nvPr/>
            </p:nvGrpSpPr>
            <p:grpSpPr bwMode="auto">
              <a:xfrm>
                <a:off x="1440" y="2256"/>
                <a:ext cx="1536" cy="288"/>
                <a:chOff x="1440" y="2256"/>
                <a:chExt cx="1536" cy="288"/>
              </a:xfrm>
            </p:grpSpPr>
            <p:sp>
              <p:nvSpPr>
                <p:cNvPr id="16394" name="Line 10"/>
                <p:cNvSpPr>
                  <a:spLocks noChangeShapeType="1"/>
                </p:cNvSpPr>
                <p:nvPr/>
              </p:nvSpPr>
              <p:spPr bwMode="auto">
                <a:xfrm>
                  <a:off x="1440" y="2256"/>
                  <a:ext cx="1536" cy="0"/>
                </a:xfrm>
                <a:prstGeom prst="line">
                  <a:avLst/>
                </a:prstGeom>
                <a:noFill/>
                <a:ln w="38100">
                  <a:solidFill>
                    <a:srgbClr val="FFFF00"/>
                  </a:solidFill>
                  <a:prstDash val="dash"/>
                  <a:miter lim="800000"/>
                  <a:headEnd/>
                  <a:tailEnd/>
                </a:ln>
                <a:effectLst/>
              </p:spPr>
              <p:txBody>
                <a:bodyPr wrap="none"/>
                <a:lstStyle/>
                <a:p>
                  <a:endParaRPr lang="en-IN"/>
                </a:p>
              </p:txBody>
            </p:sp>
            <p:sp>
              <p:nvSpPr>
                <p:cNvPr id="16395" name="Line 11"/>
                <p:cNvSpPr>
                  <a:spLocks noChangeShapeType="1"/>
                </p:cNvSpPr>
                <p:nvPr/>
              </p:nvSpPr>
              <p:spPr bwMode="auto">
                <a:xfrm>
                  <a:off x="1440" y="2544"/>
                  <a:ext cx="1536" cy="0"/>
                </a:xfrm>
                <a:prstGeom prst="line">
                  <a:avLst/>
                </a:prstGeom>
                <a:noFill/>
                <a:ln w="38100">
                  <a:solidFill>
                    <a:srgbClr val="FFFF00"/>
                  </a:solidFill>
                  <a:prstDash val="dash"/>
                  <a:miter lim="800000"/>
                  <a:headEnd/>
                  <a:tailEnd/>
                </a:ln>
                <a:effectLst/>
              </p:spPr>
              <p:txBody>
                <a:bodyPr wrap="none"/>
                <a:lstStyle/>
                <a:p>
                  <a:endParaRPr lang="en-IN"/>
                </a:p>
              </p:txBody>
            </p:sp>
          </p:grpSp>
          <p:sp>
            <p:nvSpPr>
              <p:cNvPr id="16401" name="Line 17"/>
              <p:cNvSpPr>
                <a:spLocks noChangeShapeType="1"/>
              </p:cNvSpPr>
              <p:nvPr/>
            </p:nvSpPr>
            <p:spPr bwMode="auto">
              <a:xfrm flipV="1">
                <a:off x="3024" y="2016"/>
                <a:ext cx="624" cy="240"/>
              </a:xfrm>
              <a:prstGeom prst="line">
                <a:avLst/>
              </a:prstGeom>
              <a:noFill/>
              <a:ln w="38100">
                <a:solidFill>
                  <a:srgbClr val="FFFF00"/>
                </a:solidFill>
                <a:prstDash val="dash"/>
                <a:miter lim="800000"/>
                <a:headEnd/>
                <a:tailEnd type="arrow" w="med" len="med"/>
              </a:ln>
              <a:effectLst/>
            </p:spPr>
            <p:txBody>
              <a:bodyPr wrap="none"/>
              <a:lstStyle/>
              <a:p>
                <a:endParaRPr lang="en-IN"/>
              </a:p>
            </p:txBody>
          </p:sp>
        </p:grpSp>
        <p:sp>
          <p:nvSpPr>
            <p:cNvPr id="16402" name="Line 18"/>
            <p:cNvSpPr>
              <a:spLocks noChangeShapeType="1"/>
            </p:cNvSpPr>
            <p:nvPr/>
          </p:nvSpPr>
          <p:spPr bwMode="auto">
            <a:xfrm>
              <a:off x="2976" y="2544"/>
              <a:ext cx="672" cy="336"/>
            </a:xfrm>
            <a:prstGeom prst="line">
              <a:avLst/>
            </a:prstGeom>
            <a:noFill/>
            <a:ln w="38100">
              <a:solidFill>
                <a:srgbClr val="FFFF00"/>
              </a:solidFill>
              <a:prstDash val="dash"/>
              <a:miter lim="800000"/>
              <a:headEnd/>
              <a:tailEnd type="arrow" w="med" len="med"/>
            </a:ln>
            <a:effectLst/>
          </p:spPr>
          <p:txBody>
            <a:bodyPr wrap="none"/>
            <a:lstStyle/>
            <a:p>
              <a:endParaRPr lang="en-IN"/>
            </a:p>
          </p:txBody>
        </p:sp>
      </p:grpSp>
      <p:sp>
        <p:nvSpPr>
          <p:cNvPr id="16404" name="Line 20"/>
          <p:cNvSpPr>
            <a:spLocks noChangeShapeType="1"/>
          </p:cNvSpPr>
          <p:nvPr/>
        </p:nvSpPr>
        <p:spPr bwMode="auto">
          <a:xfrm>
            <a:off x="2133600" y="3124200"/>
            <a:ext cx="1066800" cy="381000"/>
          </a:xfrm>
          <a:prstGeom prst="line">
            <a:avLst/>
          </a:prstGeom>
          <a:noFill/>
          <a:ln w="38100">
            <a:noFill/>
            <a:miter lim="800000"/>
            <a:headEnd/>
            <a:tailEnd type="triangle" w="med" len="med"/>
          </a:ln>
          <a:effectLst/>
        </p:spPr>
        <p:txBody>
          <a:bodyPr wrap="none"/>
          <a:lstStyle/>
          <a:p>
            <a:endParaRPr lang="en-IN"/>
          </a:p>
        </p:txBody>
      </p:sp>
      <p:sp>
        <p:nvSpPr>
          <p:cNvPr id="16406" name="Line 22"/>
          <p:cNvSpPr>
            <a:spLocks noChangeShapeType="1"/>
          </p:cNvSpPr>
          <p:nvPr/>
        </p:nvSpPr>
        <p:spPr bwMode="auto">
          <a:xfrm flipV="1">
            <a:off x="2286000" y="3886200"/>
            <a:ext cx="685800" cy="381000"/>
          </a:xfrm>
          <a:prstGeom prst="line">
            <a:avLst/>
          </a:prstGeom>
          <a:noFill/>
          <a:ln w="38100">
            <a:noFill/>
            <a:miter lim="800000"/>
            <a:headEnd/>
            <a:tailEnd type="triangle" w="med" len="med"/>
          </a:ln>
          <a:effectLst/>
        </p:spPr>
        <p:txBody>
          <a:bodyPr wrap="none"/>
          <a:lstStyle/>
          <a:p>
            <a:endParaRPr lang="en-IN"/>
          </a:p>
        </p:txBody>
      </p:sp>
      <p:sp>
        <p:nvSpPr>
          <p:cNvPr id="16410" name="Text Box 26"/>
          <p:cNvSpPr txBox="1">
            <a:spLocks noChangeArrowheads="1"/>
          </p:cNvSpPr>
          <p:nvPr/>
        </p:nvSpPr>
        <p:spPr bwMode="auto">
          <a:xfrm>
            <a:off x="1219200" y="1217613"/>
            <a:ext cx="2941638" cy="822325"/>
          </a:xfrm>
          <a:prstGeom prst="rect">
            <a:avLst/>
          </a:prstGeom>
          <a:solidFill>
            <a:schemeClr val="accent1"/>
          </a:solidFill>
          <a:ln w="9525">
            <a:noFill/>
            <a:miter lim="800000"/>
            <a:headEnd/>
            <a:tailEnd/>
          </a:ln>
          <a:effectLst/>
        </p:spPr>
        <p:txBody>
          <a:bodyPr wrap="none">
            <a:spAutoFit/>
          </a:bodyPr>
          <a:lstStyle/>
          <a:p>
            <a:r>
              <a:rPr lang="en-US">
                <a:solidFill>
                  <a:srgbClr val="FFFF00"/>
                </a:solidFill>
                <a:latin typeface="Arial" charset="0"/>
              </a:rPr>
              <a:t>GTV: 69.3 Gy/2.1Gy</a:t>
            </a:r>
          </a:p>
          <a:p>
            <a:r>
              <a:rPr lang="en-US">
                <a:solidFill>
                  <a:srgbClr val="FFFF00"/>
                </a:solidFill>
                <a:latin typeface="Arial" charset="0"/>
              </a:rPr>
              <a:t>CTV: 60 Gy/1.8 Gy</a:t>
            </a:r>
            <a:endParaRPr lang="it-IT">
              <a:solidFill>
                <a:srgbClr val="FFFF00"/>
              </a:solidFill>
              <a:latin typeface="Arial" charset="0"/>
            </a:endParaRPr>
          </a:p>
        </p:txBody>
      </p:sp>
      <p:grpSp>
        <p:nvGrpSpPr>
          <p:cNvPr id="6" name="Group 10"/>
          <p:cNvGrpSpPr>
            <a:grpSpLocks/>
          </p:cNvGrpSpPr>
          <p:nvPr/>
        </p:nvGrpSpPr>
        <p:grpSpPr bwMode="auto">
          <a:xfrm>
            <a:off x="1828800" y="2743200"/>
            <a:ext cx="1295400" cy="685800"/>
            <a:chOff x="1152" y="1728"/>
            <a:chExt cx="816" cy="432"/>
          </a:xfrm>
        </p:grpSpPr>
        <p:sp>
          <p:nvSpPr>
            <p:cNvPr id="16403" name="Text Box 19"/>
            <p:cNvSpPr txBox="1">
              <a:spLocks noChangeArrowheads="1"/>
            </p:cNvSpPr>
            <p:nvPr/>
          </p:nvSpPr>
          <p:spPr bwMode="auto">
            <a:xfrm>
              <a:off x="1152" y="1728"/>
              <a:ext cx="510" cy="288"/>
            </a:xfrm>
            <a:prstGeom prst="rect">
              <a:avLst/>
            </a:prstGeom>
            <a:noFill/>
            <a:ln w="9525">
              <a:noFill/>
              <a:miter lim="800000"/>
              <a:headEnd/>
              <a:tailEnd/>
            </a:ln>
            <a:effectLst/>
          </p:spPr>
          <p:txBody>
            <a:bodyPr wrap="none">
              <a:spAutoFit/>
            </a:bodyPr>
            <a:lstStyle/>
            <a:p>
              <a:r>
                <a:rPr lang="en-US">
                  <a:solidFill>
                    <a:srgbClr val="00FFFF"/>
                  </a:solidFill>
                  <a:latin typeface="Arial" charset="0"/>
                </a:rPr>
                <a:t>GTV</a:t>
              </a:r>
              <a:endParaRPr lang="it-IT">
                <a:solidFill>
                  <a:srgbClr val="00FFFF"/>
                </a:solidFill>
                <a:latin typeface="Arial" charset="0"/>
              </a:endParaRPr>
            </a:p>
          </p:txBody>
        </p:sp>
        <p:sp>
          <p:nvSpPr>
            <p:cNvPr id="34823" name="Line 7"/>
            <p:cNvSpPr>
              <a:spLocks noChangeShapeType="1"/>
            </p:cNvSpPr>
            <p:nvPr/>
          </p:nvSpPr>
          <p:spPr bwMode="auto">
            <a:xfrm flipH="1" flipV="1">
              <a:off x="1584" y="1968"/>
              <a:ext cx="384" cy="192"/>
            </a:xfrm>
            <a:prstGeom prst="line">
              <a:avLst/>
            </a:prstGeom>
            <a:noFill/>
            <a:ln w="28575">
              <a:solidFill>
                <a:srgbClr val="00FFFF"/>
              </a:solidFill>
              <a:miter lim="800000"/>
              <a:headEnd type="arrow" w="med" len="med"/>
              <a:tailEnd/>
            </a:ln>
            <a:effectLst/>
          </p:spPr>
          <p:txBody>
            <a:bodyPr wrap="none"/>
            <a:lstStyle/>
            <a:p>
              <a:endParaRPr lang="en-IN"/>
            </a:p>
          </p:txBody>
        </p:sp>
      </p:grpSp>
      <p:grpSp>
        <p:nvGrpSpPr>
          <p:cNvPr id="7" name="Group 9"/>
          <p:cNvGrpSpPr>
            <a:grpSpLocks/>
          </p:cNvGrpSpPr>
          <p:nvPr/>
        </p:nvGrpSpPr>
        <p:grpSpPr bwMode="auto">
          <a:xfrm>
            <a:off x="1143000" y="4419600"/>
            <a:ext cx="1976438" cy="1066800"/>
            <a:chOff x="720" y="2784"/>
            <a:chExt cx="1245" cy="672"/>
          </a:xfrm>
        </p:grpSpPr>
        <p:sp>
          <p:nvSpPr>
            <p:cNvPr id="16405" name="Text Box 21"/>
            <p:cNvSpPr txBox="1">
              <a:spLocks noChangeArrowheads="1"/>
            </p:cNvSpPr>
            <p:nvPr/>
          </p:nvSpPr>
          <p:spPr bwMode="auto">
            <a:xfrm>
              <a:off x="720" y="2976"/>
              <a:ext cx="1245" cy="480"/>
            </a:xfrm>
            <a:prstGeom prst="rect">
              <a:avLst/>
            </a:prstGeom>
            <a:noFill/>
            <a:ln w="9525">
              <a:noFill/>
              <a:miter lim="800000"/>
              <a:headEnd/>
              <a:tailEnd/>
            </a:ln>
            <a:effectLst/>
          </p:spPr>
          <p:txBody>
            <a:bodyPr wrap="none">
              <a:spAutoFit/>
            </a:bodyPr>
            <a:lstStyle/>
            <a:p>
              <a:pPr algn="ctr"/>
              <a:r>
                <a:rPr lang="en-US">
                  <a:solidFill>
                    <a:srgbClr val="00FFFF"/>
                  </a:solidFill>
                  <a:latin typeface="Arial" charset="0"/>
                </a:rPr>
                <a:t>GTV</a:t>
              </a:r>
            </a:p>
            <a:p>
              <a:pPr algn="ctr"/>
              <a:r>
                <a:rPr lang="en-US" sz="2000">
                  <a:solidFill>
                    <a:srgbClr val="00FFFF"/>
                  </a:solidFill>
                  <a:latin typeface="Arial" charset="0"/>
                </a:rPr>
                <a:t>(positive nodes)</a:t>
              </a:r>
              <a:endParaRPr lang="it-IT" sz="2000">
                <a:solidFill>
                  <a:srgbClr val="00FFFF"/>
                </a:solidFill>
                <a:latin typeface="Arial" charset="0"/>
              </a:endParaRPr>
            </a:p>
          </p:txBody>
        </p:sp>
        <p:sp>
          <p:nvSpPr>
            <p:cNvPr id="34824" name="Line 8"/>
            <p:cNvSpPr>
              <a:spLocks noChangeShapeType="1"/>
            </p:cNvSpPr>
            <p:nvPr/>
          </p:nvSpPr>
          <p:spPr bwMode="auto">
            <a:xfrm flipH="1">
              <a:off x="1440" y="2784"/>
              <a:ext cx="336" cy="192"/>
            </a:xfrm>
            <a:prstGeom prst="line">
              <a:avLst/>
            </a:prstGeom>
            <a:noFill/>
            <a:ln w="28575">
              <a:solidFill>
                <a:srgbClr val="00FFFF"/>
              </a:solidFill>
              <a:miter lim="800000"/>
              <a:headEnd type="arrow" w="med" len="med"/>
              <a:tailEnd/>
            </a:ln>
            <a:effectLst/>
          </p:spPr>
          <p:txBody>
            <a:bodyPr wrap="none"/>
            <a:lstStyle/>
            <a:p>
              <a:endParaRPr lang="en-IN"/>
            </a:p>
          </p:txBody>
        </p:sp>
      </p:grpSp>
      <p:grpSp>
        <p:nvGrpSpPr>
          <p:cNvPr id="8" name="Group 12"/>
          <p:cNvGrpSpPr>
            <a:grpSpLocks/>
          </p:cNvGrpSpPr>
          <p:nvPr/>
        </p:nvGrpSpPr>
        <p:grpSpPr bwMode="auto">
          <a:xfrm>
            <a:off x="3505200" y="3733800"/>
            <a:ext cx="1403350" cy="1295400"/>
            <a:chOff x="2208" y="2352"/>
            <a:chExt cx="884" cy="816"/>
          </a:xfrm>
        </p:grpSpPr>
        <p:sp>
          <p:nvSpPr>
            <p:cNvPr id="16407" name="Text Box 23"/>
            <p:cNvSpPr txBox="1">
              <a:spLocks noChangeArrowheads="1"/>
            </p:cNvSpPr>
            <p:nvPr/>
          </p:nvSpPr>
          <p:spPr bwMode="auto">
            <a:xfrm>
              <a:off x="2592" y="2880"/>
              <a:ext cx="500" cy="288"/>
            </a:xfrm>
            <a:prstGeom prst="rect">
              <a:avLst/>
            </a:prstGeom>
            <a:noFill/>
            <a:ln w="9525">
              <a:noFill/>
              <a:miter lim="800000"/>
              <a:headEnd/>
              <a:tailEnd/>
            </a:ln>
            <a:effectLst/>
          </p:spPr>
          <p:txBody>
            <a:bodyPr wrap="none">
              <a:spAutoFit/>
            </a:bodyPr>
            <a:lstStyle/>
            <a:p>
              <a:r>
                <a:rPr lang="en-US">
                  <a:solidFill>
                    <a:srgbClr val="FF0000"/>
                  </a:solidFill>
                  <a:latin typeface="Arial" charset="0"/>
                </a:rPr>
                <a:t>CTV</a:t>
              </a:r>
              <a:endParaRPr lang="it-IT">
                <a:solidFill>
                  <a:srgbClr val="FF0000"/>
                </a:solidFill>
                <a:latin typeface="Arial" charset="0"/>
              </a:endParaRPr>
            </a:p>
          </p:txBody>
        </p:sp>
        <p:sp>
          <p:nvSpPr>
            <p:cNvPr id="34822" name="Line 6"/>
            <p:cNvSpPr>
              <a:spLocks noChangeShapeType="1"/>
            </p:cNvSpPr>
            <p:nvPr/>
          </p:nvSpPr>
          <p:spPr bwMode="auto">
            <a:xfrm flipH="1" flipV="1">
              <a:off x="2208" y="2832"/>
              <a:ext cx="384" cy="192"/>
            </a:xfrm>
            <a:prstGeom prst="line">
              <a:avLst/>
            </a:prstGeom>
            <a:noFill/>
            <a:ln w="28575">
              <a:solidFill>
                <a:srgbClr val="FF0000"/>
              </a:solidFill>
              <a:miter lim="800000"/>
              <a:headEnd/>
              <a:tailEnd type="arrow" w="med" len="med"/>
            </a:ln>
            <a:effectLst/>
          </p:spPr>
          <p:txBody>
            <a:bodyPr wrap="none"/>
            <a:lstStyle/>
            <a:p>
              <a:endParaRPr lang="en-IN"/>
            </a:p>
          </p:txBody>
        </p:sp>
        <p:sp>
          <p:nvSpPr>
            <p:cNvPr id="34827" name="Line 11"/>
            <p:cNvSpPr>
              <a:spLocks noChangeShapeType="1"/>
            </p:cNvSpPr>
            <p:nvPr/>
          </p:nvSpPr>
          <p:spPr bwMode="auto">
            <a:xfrm flipH="1" flipV="1">
              <a:off x="2352" y="2352"/>
              <a:ext cx="336" cy="528"/>
            </a:xfrm>
            <a:prstGeom prst="line">
              <a:avLst/>
            </a:prstGeom>
            <a:noFill/>
            <a:ln w="28575">
              <a:solidFill>
                <a:srgbClr val="FF0000"/>
              </a:solidFill>
              <a:miter lim="800000"/>
              <a:headEnd/>
              <a:tailEnd type="arrow" w="med" len="med"/>
            </a:ln>
            <a:effectLst/>
          </p:spPr>
          <p:txBody>
            <a:bodyPr wrap="none"/>
            <a:lstStyle/>
            <a:p>
              <a:endParaRPr lang="en-IN"/>
            </a:p>
          </p:txBody>
        </p:sp>
      </p:grpSp>
      <p:pic>
        <p:nvPicPr>
          <p:cNvPr id="16396" name="Picture 12" descr="isodosi"/>
          <p:cNvPicPr>
            <a:picLocks noChangeAspect="1" noChangeArrowheads="1"/>
          </p:cNvPicPr>
          <p:nvPr/>
        </p:nvPicPr>
        <p:blipFill>
          <a:blip r:embed="rId6" cstate="print"/>
          <a:srcRect r="90739" b="83333"/>
          <a:stretch>
            <a:fillRect/>
          </a:stretch>
        </p:blipFill>
        <p:spPr bwMode="auto">
          <a:xfrm>
            <a:off x="8001000" y="2667000"/>
            <a:ext cx="960438" cy="2590800"/>
          </a:xfrm>
          <a:prstGeom prst="rect">
            <a:avLst/>
          </a:prstGeom>
          <a:noFill/>
        </p:spPr>
      </p:pic>
      <p:grpSp>
        <p:nvGrpSpPr>
          <p:cNvPr id="9" name="Group 21"/>
          <p:cNvGrpSpPr>
            <a:grpSpLocks/>
          </p:cNvGrpSpPr>
          <p:nvPr/>
        </p:nvGrpSpPr>
        <p:grpSpPr bwMode="auto">
          <a:xfrm>
            <a:off x="5791200" y="1828800"/>
            <a:ext cx="882650" cy="838200"/>
            <a:chOff x="3648" y="1152"/>
            <a:chExt cx="556" cy="528"/>
          </a:xfrm>
        </p:grpSpPr>
        <p:sp>
          <p:nvSpPr>
            <p:cNvPr id="34835" name="Rectangle 19"/>
            <p:cNvSpPr>
              <a:spLocks noChangeArrowheads="1"/>
            </p:cNvSpPr>
            <p:nvPr/>
          </p:nvSpPr>
          <p:spPr bwMode="auto">
            <a:xfrm>
              <a:off x="3648" y="1152"/>
              <a:ext cx="556" cy="231"/>
            </a:xfrm>
            <a:prstGeom prst="rect">
              <a:avLst/>
            </a:prstGeom>
            <a:noFill/>
            <a:ln w="9525">
              <a:noFill/>
              <a:miter lim="800000"/>
              <a:headEnd/>
              <a:tailEnd/>
            </a:ln>
            <a:effectLst/>
          </p:spPr>
          <p:txBody>
            <a:bodyPr wrap="none">
              <a:spAutoFit/>
            </a:bodyPr>
            <a:lstStyle/>
            <a:p>
              <a:pPr algn="ctr"/>
              <a:r>
                <a:rPr lang="en-US" sz="1800">
                  <a:solidFill>
                    <a:schemeClr val="bg1"/>
                  </a:solidFill>
                  <a:latin typeface="Arial" charset="0"/>
                </a:rPr>
                <a:t>parotid</a:t>
              </a:r>
              <a:endParaRPr lang="it-IT" sz="1800">
                <a:solidFill>
                  <a:schemeClr val="bg1"/>
                </a:solidFill>
                <a:latin typeface="Arial" charset="0"/>
              </a:endParaRPr>
            </a:p>
          </p:txBody>
        </p:sp>
        <p:sp>
          <p:nvSpPr>
            <p:cNvPr id="34836" name="Line 20"/>
            <p:cNvSpPr>
              <a:spLocks noChangeShapeType="1"/>
            </p:cNvSpPr>
            <p:nvPr/>
          </p:nvSpPr>
          <p:spPr bwMode="auto">
            <a:xfrm>
              <a:off x="3936" y="1344"/>
              <a:ext cx="192" cy="336"/>
            </a:xfrm>
            <a:prstGeom prst="line">
              <a:avLst/>
            </a:prstGeom>
            <a:noFill/>
            <a:ln w="19050">
              <a:solidFill>
                <a:schemeClr val="bg2"/>
              </a:solidFill>
              <a:miter lim="800000"/>
              <a:headEnd/>
              <a:tailEnd type="triangle" w="med" len="med"/>
            </a:ln>
            <a:effectLst/>
          </p:spPr>
          <p:txBody>
            <a:bodyPr wrap="none"/>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par>
                          <p:cTn id="22" fill="hold">
                            <p:stCondLst>
                              <p:cond delay="500"/>
                            </p:stCondLst>
                            <p:childTnLst>
                              <p:par>
                                <p:cTn id="23" presetID="9" presetClass="entr" presetSubtype="0" fill="hold" nodeType="after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par>
                          <p:cTn id="26" fill="hold">
                            <p:stCondLst>
                              <p:cond delay="2000"/>
                            </p:stCondLst>
                            <p:childTnLst>
                              <p:par>
                                <p:cTn id="27" presetID="9" presetClass="entr" presetSubtype="0" fill="hold" nodeType="afterEffect">
                                  <p:stCondLst>
                                    <p:cond delay="0"/>
                                  </p:stCondLst>
                                  <p:childTnLst>
                                    <p:set>
                                      <p:cBhvr>
                                        <p:cTn id="28" dur="1" fill="hold">
                                          <p:stCondLst>
                                            <p:cond delay="0"/>
                                          </p:stCondLst>
                                        </p:cTn>
                                        <p:tgtEl>
                                          <p:spTgt spid="16390"/>
                                        </p:tgtEl>
                                        <p:attrNameLst>
                                          <p:attrName>style.visibility</p:attrName>
                                        </p:attrNameLst>
                                      </p:cBhvr>
                                      <p:to>
                                        <p:strVal val="visible"/>
                                      </p:to>
                                    </p:set>
                                    <p:animEffect transition="in" filter="dissolve">
                                      <p:cBhvr>
                                        <p:cTn id="29" dur="500"/>
                                        <p:tgtEl>
                                          <p:spTgt spid="16390"/>
                                        </p:tgtEl>
                                      </p:cBhvr>
                                    </p:animEffect>
                                  </p:childTnLst>
                                </p:cTn>
                              </p:par>
                            </p:childTnLst>
                          </p:cTn>
                        </p:par>
                        <p:par>
                          <p:cTn id="30" fill="hold">
                            <p:stCondLst>
                              <p:cond delay="2500"/>
                            </p:stCondLst>
                            <p:childTnLst>
                              <p:par>
                                <p:cTn id="31" presetID="9" presetClass="entr" presetSubtype="0" fill="hold" nodeType="afterEffect">
                                  <p:stCondLst>
                                    <p:cond delay="0"/>
                                  </p:stCondLst>
                                  <p:childTnLst>
                                    <p:set>
                                      <p:cBhvr>
                                        <p:cTn id="32" dur="1" fill="hold">
                                          <p:stCondLst>
                                            <p:cond delay="0"/>
                                          </p:stCondLst>
                                        </p:cTn>
                                        <p:tgtEl>
                                          <p:spTgt spid="16396"/>
                                        </p:tgtEl>
                                        <p:attrNameLst>
                                          <p:attrName>style.visibility</p:attrName>
                                        </p:attrNameLst>
                                      </p:cBhvr>
                                      <p:to>
                                        <p:strVal val="visible"/>
                                      </p:to>
                                    </p:set>
                                    <p:animEffect transition="in" filter="dissolve">
                                      <p:cBhvr>
                                        <p:cTn id="33" dur="500"/>
                                        <p:tgtEl>
                                          <p:spTgt spid="1639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72"/>
          <p:cNvGrpSpPr>
            <a:grpSpLocks/>
          </p:cNvGrpSpPr>
          <p:nvPr/>
        </p:nvGrpSpPr>
        <p:grpSpPr bwMode="auto">
          <a:xfrm>
            <a:off x="1524000" y="1581150"/>
            <a:ext cx="6324600" cy="4514850"/>
            <a:chOff x="624" y="1380"/>
            <a:chExt cx="3360" cy="2124"/>
          </a:xfrm>
        </p:grpSpPr>
        <p:pic>
          <p:nvPicPr>
            <p:cNvPr id="51202" name="Picture 1026" descr="C:\Dati\simona\seminari\IMRT_bologna\rino1.tif"/>
            <p:cNvPicPr>
              <a:picLocks noChangeAspect="1" noChangeArrowheads="1"/>
            </p:cNvPicPr>
            <p:nvPr/>
          </p:nvPicPr>
          <p:blipFill>
            <a:blip r:embed="rId2" cstate="print">
              <a:lum contrast="42000"/>
            </a:blip>
            <a:srcRect t="12215" b="19511"/>
            <a:stretch>
              <a:fillRect/>
            </a:stretch>
          </p:blipFill>
          <p:spPr bwMode="auto">
            <a:xfrm>
              <a:off x="624" y="1380"/>
              <a:ext cx="3360" cy="2124"/>
            </a:xfrm>
            <a:prstGeom prst="rect">
              <a:avLst/>
            </a:prstGeom>
            <a:noFill/>
          </p:spPr>
        </p:pic>
        <p:pic>
          <p:nvPicPr>
            <p:cNvPr id="51247" name="Picture 1071" descr="C:\Dati\simona\seminari\IMRT_bologna\rino1.tif"/>
            <p:cNvPicPr>
              <a:picLocks noChangeAspect="1" noChangeArrowheads="1"/>
            </p:cNvPicPr>
            <p:nvPr/>
          </p:nvPicPr>
          <p:blipFill>
            <a:blip r:embed="rId2" cstate="print">
              <a:lum contrast="42000"/>
            </a:blip>
            <a:srcRect t="75859" r="78572" b="1382"/>
            <a:stretch>
              <a:fillRect/>
            </a:stretch>
          </p:blipFill>
          <p:spPr bwMode="auto">
            <a:xfrm>
              <a:off x="672" y="2736"/>
              <a:ext cx="720" cy="708"/>
            </a:xfrm>
            <a:prstGeom prst="rect">
              <a:avLst/>
            </a:prstGeom>
            <a:noFill/>
          </p:spPr>
        </p:pic>
      </p:grpSp>
      <p:grpSp>
        <p:nvGrpSpPr>
          <p:cNvPr id="3" name="Group 1073"/>
          <p:cNvGrpSpPr>
            <a:grpSpLocks/>
          </p:cNvGrpSpPr>
          <p:nvPr/>
        </p:nvGrpSpPr>
        <p:grpSpPr bwMode="auto">
          <a:xfrm>
            <a:off x="1524000" y="1716088"/>
            <a:ext cx="6324600" cy="4208462"/>
            <a:chOff x="1872" y="336"/>
            <a:chExt cx="3360" cy="1980"/>
          </a:xfrm>
        </p:grpSpPr>
        <p:pic>
          <p:nvPicPr>
            <p:cNvPr id="51203" name="Picture 1027" descr="C:\Dati\simona\seminari\IMRT_bologna\rino2.tif"/>
            <p:cNvPicPr>
              <a:picLocks noChangeAspect="1" noChangeArrowheads="1"/>
            </p:cNvPicPr>
            <p:nvPr/>
          </p:nvPicPr>
          <p:blipFill>
            <a:blip r:embed="rId3" cstate="print"/>
            <a:srcRect t="12338" b="23376"/>
            <a:stretch>
              <a:fillRect/>
            </a:stretch>
          </p:blipFill>
          <p:spPr bwMode="auto">
            <a:xfrm>
              <a:off x="1872" y="336"/>
              <a:ext cx="3360" cy="1980"/>
            </a:xfrm>
            <a:prstGeom prst="rect">
              <a:avLst/>
            </a:prstGeom>
            <a:noFill/>
          </p:spPr>
        </p:pic>
        <p:pic>
          <p:nvPicPr>
            <p:cNvPr id="51246" name="Picture 1070" descr="C:\Dati\simona\seminari\IMRT_bologna\rino2.tif"/>
            <p:cNvPicPr>
              <a:picLocks noChangeAspect="1" noChangeArrowheads="1"/>
            </p:cNvPicPr>
            <p:nvPr/>
          </p:nvPicPr>
          <p:blipFill>
            <a:blip r:embed="rId3" cstate="print"/>
            <a:srcRect t="76624" r="80000"/>
            <a:stretch>
              <a:fillRect/>
            </a:stretch>
          </p:blipFill>
          <p:spPr bwMode="auto">
            <a:xfrm>
              <a:off x="1920" y="1536"/>
              <a:ext cx="672" cy="720"/>
            </a:xfrm>
            <a:prstGeom prst="rect">
              <a:avLst/>
            </a:prstGeom>
            <a:noFill/>
          </p:spPr>
        </p:pic>
      </p:grpSp>
      <p:grpSp>
        <p:nvGrpSpPr>
          <p:cNvPr id="4" name="Group 1068"/>
          <p:cNvGrpSpPr>
            <a:grpSpLocks/>
          </p:cNvGrpSpPr>
          <p:nvPr/>
        </p:nvGrpSpPr>
        <p:grpSpPr bwMode="auto">
          <a:xfrm>
            <a:off x="2551113" y="2940050"/>
            <a:ext cx="4435475" cy="2230438"/>
            <a:chOff x="1632" y="1680"/>
            <a:chExt cx="2357" cy="1050"/>
          </a:xfrm>
        </p:grpSpPr>
        <p:sp>
          <p:nvSpPr>
            <p:cNvPr id="51235" name="Rectangle 1059"/>
            <p:cNvSpPr>
              <a:spLocks noChangeArrowheads="1"/>
            </p:cNvSpPr>
            <p:nvPr/>
          </p:nvSpPr>
          <p:spPr bwMode="auto">
            <a:xfrm>
              <a:off x="1632" y="2112"/>
              <a:ext cx="510" cy="187"/>
            </a:xfrm>
            <a:prstGeom prst="rect">
              <a:avLst/>
            </a:prstGeom>
            <a:noFill/>
            <a:ln w="9525">
              <a:noFill/>
              <a:miter lim="800000"/>
              <a:headEnd/>
              <a:tailEnd/>
            </a:ln>
            <a:effectLst/>
          </p:spPr>
          <p:txBody>
            <a:bodyPr wrap="none">
              <a:spAutoFit/>
            </a:bodyPr>
            <a:lstStyle/>
            <a:p>
              <a:r>
                <a:rPr lang="en-US" sz="2000">
                  <a:solidFill>
                    <a:srgbClr val="00FFFF"/>
                  </a:solidFill>
                  <a:latin typeface="Arial" charset="0"/>
                </a:rPr>
                <a:t>parotid</a:t>
              </a:r>
              <a:endParaRPr lang="it-IT" sz="2000">
                <a:solidFill>
                  <a:srgbClr val="00FFFF"/>
                </a:solidFill>
                <a:latin typeface="Arial" charset="0"/>
              </a:endParaRPr>
            </a:p>
          </p:txBody>
        </p:sp>
        <p:grpSp>
          <p:nvGrpSpPr>
            <p:cNvPr id="5" name="Group 1067"/>
            <p:cNvGrpSpPr>
              <a:grpSpLocks/>
            </p:cNvGrpSpPr>
            <p:nvPr/>
          </p:nvGrpSpPr>
          <p:grpSpPr bwMode="auto">
            <a:xfrm>
              <a:off x="1872" y="1680"/>
              <a:ext cx="2117" cy="1050"/>
              <a:chOff x="1872" y="1680"/>
              <a:chExt cx="2117" cy="1050"/>
            </a:xfrm>
          </p:grpSpPr>
          <p:sp>
            <p:nvSpPr>
              <p:cNvPr id="51233" name="Rectangle 1057"/>
              <p:cNvSpPr>
                <a:spLocks noChangeArrowheads="1"/>
              </p:cNvSpPr>
              <p:nvPr/>
            </p:nvSpPr>
            <p:spPr bwMode="auto">
              <a:xfrm>
                <a:off x="3238" y="2352"/>
                <a:ext cx="751" cy="187"/>
              </a:xfrm>
              <a:prstGeom prst="rect">
                <a:avLst/>
              </a:prstGeom>
              <a:noFill/>
              <a:ln w="9525">
                <a:noFill/>
                <a:miter lim="800000"/>
                <a:headEnd/>
                <a:tailEnd/>
              </a:ln>
              <a:effectLst/>
            </p:spPr>
            <p:txBody>
              <a:bodyPr wrap="none">
                <a:spAutoFit/>
              </a:bodyPr>
              <a:lstStyle/>
              <a:p>
                <a:r>
                  <a:rPr lang="en-US" sz="2000">
                    <a:solidFill>
                      <a:srgbClr val="FF33CC"/>
                    </a:solidFill>
                    <a:latin typeface="Arial" charset="0"/>
                  </a:rPr>
                  <a:t>spinal cord</a:t>
                </a:r>
                <a:endParaRPr lang="it-IT" sz="2000">
                  <a:solidFill>
                    <a:srgbClr val="00FFFF"/>
                  </a:solidFill>
                  <a:latin typeface="Arial" charset="0"/>
                </a:endParaRPr>
              </a:p>
            </p:txBody>
          </p:sp>
          <p:sp>
            <p:nvSpPr>
              <p:cNvPr id="51234" name="Rectangle 1058"/>
              <p:cNvSpPr>
                <a:spLocks noChangeArrowheads="1"/>
              </p:cNvSpPr>
              <p:nvPr/>
            </p:nvSpPr>
            <p:spPr bwMode="auto">
              <a:xfrm>
                <a:off x="3168" y="1776"/>
                <a:ext cx="690" cy="186"/>
              </a:xfrm>
              <a:prstGeom prst="rect">
                <a:avLst/>
              </a:prstGeom>
              <a:noFill/>
              <a:ln w="9525">
                <a:noFill/>
                <a:miter lim="800000"/>
                <a:headEnd/>
                <a:tailEnd/>
              </a:ln>
              <a:effectLst/>
            </p:spPr>
            <p:txBody>
              <a:bodyPr wrap="none">
                <a:spAutoFit/>
              </a:bodyPr>
              <a:lstStyle/>
              <a:p>
                <a:r>
                  <a:rPr lang="en-US" sz="2000">
                    <a:solidFill>
                      <a:srgbClr val="00FFFF"/>
                    </a:solidFill>
                    <a:latin typeface="Arial" charset="0"/>
                  </a:rPr>
                  <a:t>brainstem</a:t>
                </a:r>
                <a:endParaRPr lang="it-IT" sz="2000">
                  <a:solidFill>
                    <a:srgbClr val="00FFFF"/>
                  </a:solidFill>
                  <a:latin typeface="Arial" charset="0"/>
                </a:endParaRPr>
              </a:p>
            </p:txBody>
          </p:sp>
          <p:sp>
            <p:nvSpPr>
              <p:cNvPr id="51236" name="Rectangle 1060"/>
              <p:cNvSpPr>
                <a:spLocks noChangeArrowheads="1"/>
              </p:cNvSpPr>
              <p:nvPr/>
            </p:nvSpPr>
            <p:spPr bwMode="auto">
              <a:xfrm>
                <a:off x="1872" y="1680"/>
                <a:ext cx="348" cy="173"/>
              </a:xfrm>
              <a:prstGeom prst="rect">
                <a:avLst/>
              </a:prstGeom>
              <a:noFill/>
              <a:ln w="9525">
                <a:noFill/>
                <a:miter lim="800000"/>
                <a:headEnd/>
                <a:tailEnd/>
              </a:ln>
              <a:effectLst/>
            </p:spPr>
            <p:txBody>
              <a:bodyPr wrap="none">
                <a:spAutoFit/>
              </a:bodyPr>
              <a:lstStyle/>
              <a:p>
                <a:r>
                  <a:rPr lang="en-US" sz="1800">
                    <a:solidFill>
                      <a:srgbClr val="CC0000"/>
                    </a:solidFill>
                    <a:latin typeface="Arial" charset="0"/>
                  </a:rPr>
                  <a:t>GTV</a:t>
                </a:r>
                <a:endParaRPr lang="it-IT" sz="1800">
                  <a:solidFill>
                    <a:srgbClr val="CC0000"/>
                  </a:solidFill>
                  <a:latin typeface="Arial" charset="0"/>
                </a:endParaRPr>
              </a:p>
            </p:txBody>
          </p:sp>
          <p:sp>
            <p:nvSpPr>
              <p:cNvPr id="51237" name="Rectangle 1061"/>
              <p:cNvSpPr>
                <a:spLocks noChangeArrowheads="1"/>
              </p:cNvSpPr>
              <p:nvPr/>
            </p:nvSpPr>
            <p:spPr bwMode="auto">
              <a:xfrm>
                <a:off x="2111" y="2428"/>
                <a:ext cx="429" cy="302"/>
              </a:xfrm>
              <a:prstGeom prst="rect">
                <a:avLst/>
              </a:prstGeom>
              <a:noFill/>
              <a:ln w="9525">
                <a:noFill/>
                <a:miter lim="800000"/>
                <a:headEnd/>
                <a:tailEnd/>
              </a:ln>
              <a:effectLst/>
            </p:spPr>
            <p:txBody>
              <a:bodyPr wrap="none">
                <a:spAutoFit/>
              </a:bodyPr>
              <a:lstStyle/>
              <a:p>
                <a:r>
                  <a:rPr lang="en-US" sz="1800">
                    <a:solidFill>
                      <a:srgbClr val="FF33CC"/>
                    </a:solidFill>
                    <a:latin typeface="Arial" charset="0"/>
                  </a:rPr>
                  <a:t>Limph</a:t>
                </a:r>
              </a:p>
              <a:p>
                <a:r>
                  <a:rPr lang="en-US" sz="1800">
                    <a:solidFill>
                      <a:srgbClr val="FF33CC"/>
                    </a:solidFill>
                    <a:latin typeface="Arial" charset="0"/>
                  </a:rPr>
                  <a:t>nodes</a:t>
                </a:r>
                <a:endParaRPr lang="it-IT" sz="1800">
                  <a:solidFill>
                    <a:srgbClr val="FF33CC"/>
                  </a:solidFill>
                  <a:latin typeface="Arial" charset="0"/>
                </a:endParaRPr>
              </a:p>
            </p:txBody>
          </p:sp>
          <p:sp>
            <p:nvSpPr>
              <p:cNvPr id="51238" name="Line 1062"/>
              <p:cNvSpPr>
                <a:spLocks noChangeShapeType="1"/>
              </p:cNvSpPr>
              <p:nvPr/>
            </p:nvSpPr>
            <p:spPr bwMode="auto">
              <a:xfrm flipV="1">
                <a:off x="2208" y="2112"/>
                <a:ext cx="240" cy="96"/>
              </a:xfrm>
              <a:prstGeom prst="line">
                <a:avLst/>
              </a:prstGeom>
              <a:noFill/>
              <a:ln w="38100">
                <a:solidFill>
                  <a:srgbClr val="00FFFF"/>
                </a:solidFill>
                <a:miter lim="800000"/>
                <a:headEnd/>
                <a:tailEnd type="triangle" w="med" len="med"/>
              </a:ln>
              <a:effectLst/>
            </p:spPr>
            <p:txBody>
              <a:bodyPr wrap="none"/>
              <a:lstStyle/>
              <a:p>
                <a:endParaRPr lang="en-IN"/>
              </a:p>
            </p:txBody>
          </p:sp>
          <p:sp>
            <p:nvSpPr>
              <p:cNvPr id="51239" name="Line 1063"/>
              <p:cNvSpPr>
                <a:spLocks noChangeShapeType="1"/>
              </p:cNvSpPr>
              <p:nvPr/>
            </p:nvSpPr>
            <p:spPr bwMode="auto">
              <a:xfrm>
                <a:off x="2256" y="1824"/>
                <a:ext cx="288" cy="48"/>
              </a:xfrm>
              <a:prstGeom prst="line">
                <a:avLst/>
              </a:prstGeom>
              <a:noFill/>
              <a:ln w="38100">
                <a:solidFill>
                  <a:srgbClr val="CC0000"/>
                </a:solidFill>
                <a:miter lim="800000"/>
                <a:headEnd/>
                <a:tailEnd type="triangle" w="med" len="med"/>
              </a:ln>
              <a:effectLst/>
            </p:spPr>
            <p:txBody>
              <a:bodyPr wrap="none"/>
              <a:lstStyle/>
              <a:p>
                <a:endParaRPr lang="en-IN"/>
              </a:p>
            </p:txBody>
          </p:sp>
          <p:sp>
            <p:nvSpPr>
              <p:cNvPr id="51240" name="Line 1064"/>
              <p:cNvSpPr>
                <a:spLocks noChangeShapeType="1"/>
              </p:cNvSpPr>
              <p:nvPr/>
            </p:nvSpPr>
            <p:spPr bwMode="auto">
              <a:xfrm flipH="1" flipV="1">
                <a:off x="2880" y="1920"/>
                <a:ext cx="240" cy="0"/>
              </a:xfrm>
              <a:prstGeom prst="line">
                <a:avLst/>
              </a:prstGeom>
              <a:noFill/>
              <a:ln w="38100">
                <a:solidFill>
                  <a:srgbClr val="00FFFF"/>
                </a:solidFill>
                <a:miter lim="800000"/>
                <a:headEnd/>
                <a:tailEnd type="triangle" w="med" len="med"/>
              </a:ln>
              <a:effectLst/>
            </p:spPr>
            <p:txBody>
              <a:bodyPr wrap="none"/>
              <a:lstStyle/>
              <a:p>
                <a:endParaRPr lang="en-IN"/>
              </a:p>
            </p:txBody>
          </p:sp>
          <p:sp>
            <p:nvSpPr>
              <p:cNvPr id="51241" name="Line 1065"/>
              <p:cNvSpPr>
                <a:spLocks noChangeShapeType="1"/>
              </p:cNvSpPr>
              <p:nvPr/>
            </p:nvSpPr>
            <p:spPr bwMode="auto">
              <a:xfrm flipH="1" flipV="1">
                <a:off x="2976" y="2496"/>
                <a:ext cx="240" cy="0"/>
              </a:xfrm>
              <a:prstGeom prst="line">
                <a:avLst/>
              </a:prstGeom>
              <a:noFill/>
              <a:ln w="38100">
                <a:solidFill>
                  <a:srgbClr val="FF33CC"/>
                </a:solidFill>
                <a:miter lim="800000"/>
                <a:headEnd/>
                <a:tailEnd type="triangle" w="med" len="med"/>
              </a:ln>
              <a:effectLst/>
            </p:spPr>
            <p:txBody>
              <a:bodyPr wrap="none"/>
              <a:lstStyle/>
              <a:p>
                <a:endParaRPr lang="en-IN"/>
              </a:p>
            </p:txBody>
          </p:sp>
          <p:sp>
            <p:nvSpPr>
              <p:cNvPr id="51242" name="Line 1066"/>
              <p:cNvSpPr>
                <a:spLocks noChangeShapeType="1"/>
              </p:cNvSpPr>
              <p:nvPr/>
            </p:nvSpPr>
            <p:spPr bwMode="auto">
              <a:xfrm flipV="1">
                <a:off x="2544" y="2256"/>
                <a:ext cx="144" cy="240"/>
              </a:xfrm>
              <a:prstGeom prst="line">
                <a:avLst/>
              </a:prstGeom>
              <a:noFill/>
              <a:ln w="38100">
                <a:solidFill>
                  <a:srgbClr val="FF33CC"/>
                </a:solidFill>
                <a:miter lim="800000"/>
                <a:headEnd/>
                <a:tailEnd type="triangle" w="med" len="med"/>
              </a:ln>
              <a:effectLst/>
            </p:spPr>
            <p:txBody>
              <a:bodyPr wrap="none"/>
              <a:lstStyle/>
              <a:p>
                <a:endParaRPr lang="en-IN"/>
              </a:p>
            </p:txBody>
          </p:sp>
        </p:grpSp>
      </p:grpSp>
      <p:sp>
        <p:nvSpPr>
          <p:cNvPr id="51250" name="Text Box 1074"/>
          <p:cNvSpPr txBox="1">
            <a:spLocks noChangeArrowheads="1"/>
          </p:cNvSpPr>
          <p:nvPr/>
        </p:nvSpPr>
        <p:spPr bwMode="auto">
          <a:xfrm>
            <a:off x="3344863" y="304800"/>
            <a:ext cx="5341937" cy="1066800"/>
          </a:xfrm>
          <a:prstGeom prst="rect">
            <a:avLst/>
          </a:prstGeom>
          <a:noFill/>
          <a:ln w="9525">
            <a:noFill/>
            <a:miter lim="800000"/>
            <a:headEnd/>
            <a:tailEnd/>
          </a:ln>
          <a:effectLst/>
        </p:spPr>
        <p:txBody>
          <a:bodyPr>
            <a:spAutoFit/>
          </a:bodyPr>
          <a:lstStyle/>
          <a:p>
            <a:pPr algn="ctr"/>
            <a:r>
              <a:rPr lang="en-US" sz="3200" i="1">
                <a:solidFill>
                  <a:srgbClr val="CC3300"/>
                </a:solidFill>
                <a:latin typeface="Arial" charset="0"/>
              </a:rPr>
              <a:t>Head and neck (HN):</a:t>
            </a:r>
          </a:p>
          <a:p>
            <a:pPr algn="ctr"/>
            <a:r>
              <a:rPr lang="en-US" sz="3200" i="1">
                <a:solidFill>
                  <a:srgbClr val="CC3300"/>
                </a:solidFill>
                <a:latin typeface="Arial" charset="0"/>
              </a:rPr>
              <a:t>IMRT</a:t>
            </a:r>
            <a:endParaRPr lang="it-IT" sz="3200" i="1">
              <a:solidFill>
                <a:srgbClr val="CC3300"/>
              </a:solidFill>
              <a:latin typeface="Arial" charset="0"/>
            </a:endParaRPr>
          </a:p>
        </p:txBody>
      </p:sp>
      <p:sp>
        <p:nvSpPr>
          <p:cNvPr id="51252" name="Text Box 1076"/>
          <p:cNvSpPr txBox="1">
            <a:spLocks noChangeArrowheads="1"/>
          </p:cNvSpPr>
          <p:nvPr/>
        </p:nvSpPr>
        <p:spPr bwMode="auto">
          <a:xfrm>
            <a:off x="5257800" y="5686425"/>
            <a:ext cx="2622550" cy="396875"/>
          </a:xfrm>
          <a:prstGeom prst="rect">
            <a:avLst/>
          </a:prstGeom>
          <a:noFill/>
          <a:ln w="9525">
            <a:noFill/>
            <a:miter lim="800000"/>
            <a:headEnd/>
            <a:tailEnd/>
          </a:ln>
          <a:effectLst/>
        </p:spPr>
        <p:txBody>
          <a:bodyPr wrap="none">
            <a:spAutoFit/>
          </a:bodyPr>
          <a:lstStyle/>
          <a:p>
            <a:r>
              <a:rPr lang="it-IT" sz="2000">
                <a:solidFill>
                  <a:srgbClr val="FFCC99"/>
                </a:solidFill>
                <a:latin typeface="Arial" charset="0"/>
              </a:rPr>
              <a:t>7 or more IMRT fields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3400" y="2514600"/>
            <a:ext cx="8229600" cy="1143000"/>
          </a:xfrm>
        </p:spPr>
        <p:txBody>
          <a:bodyPr>
            <a:normAutofit fontScale="90000"/>
          </a:bodyPr>
          <a:lstStyle/>
          <a:p>
            <a:r>
              <a:rPr lang="en-US" dirty="0" smtClean="0"/>
              <a:t>Differential dosages to different target volumes </a:t>
            </a:r>
            <a:endParaRPr lang="en-IN"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381000" y="1676400"/>
            <a:ext cx="4995862" cy="4589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fontScale="90000"/>
          </a:bodyPr>
          <a:lstStyle/>
          <a:p>
            <a:r>
              <a:rPr lang="en-US" dirty="0" smtClean="0"/>
              <a:t>Differential dosages to different target volumes </a:t>
            </a:r>
            <a:endParaRPr lang="en-IN" dirty="0"/>
          </a:p>
        </p:txBody>
      </p:sp>
      <p:sp>
        <p:nvSpPr>
          <p:cNvPr id="5" name="TextBox 4"/>
          <p:cNvSpPr txBox="1"/>
          <p:nvPr/>
        </p:nvSpPr>
        <p:spPr>
          <a:xfrm>
            <a:off x="5715000" y="1917918"/>
            <a:ext cx="3429000" cy="1815882"/>
          </a:xfrm>
          <a:prstGeom prst="rect">
            <a:avLst/>
          </a:prstGeom>
          <a:noFill/>
        </p:spPr>
        <p:txBody>
          <a:bodyPr wrap="square" rtlCol="0">
            <a:spAutoFit/>
          </a:bodyPr>
          <a:lstStyle/>
          <a:p>
            <a:r>
              <a:rPr lang="en-US" sz="2800" b="1" dirty="0" smtClean="0">
                <a:solidFill>
                  <a:schemeClr val="tx2">
                    <a:lumMod val="75000"/>
                  </a:schemeClr>
                </a:solidFill>
              </a:rPr>
              <a:t>PTV 1- Gross tumor + involved lymphnodes = Radical Dose of 70Gy/ 35#</a:t>
            </a:r>
            <a:endParaRPr lang="en-IN" sz="2800" b="1" dirty="0">
              <a:solidFill>
                <a:schemeClr val="tx2">
                  <a:lumMod val="75000"/>
                </a:schemeClr>
              </a:solidFill>
            </a:endParaRPr>
          </a:p>
        </p:txBody>
      </p:sp>
      <p:sp>
        <p:nvSpPr>
          <p:cNvPr id="6" name="TextBox 5"/>
          <p:cNvSpPr txBox="1"/>
          <p:nvPr/>
        </p:nvSpPr>
        <p:spPr>
          <a:xfrm>
            <a:off x="5867400" y="5257800"/>
            <a:ext cx="3276600" cy="1384995"/>
          </a:xfrm>
          <a:prstGeom prst="rect">
            <a:avLst/>
          </a:prstGeom>
          <a:noFill/>
        </p:spPr>
        <p:txBody>
          <a:bodyPr wrap="square" rtlCol="0">
            <a:spAutoFit/>
          </a:bodyPr>
          <a:lstStyle/>
          <a:p>
            <a:r>
              <a:rPr lang="en-US" sz="2800" b="1" dirty="0" smtClean="0">
                <a:solidFill>
                  <a:schemeClr val="tx2">
                    <a:lumMod val="75000"/>
                  </a:schemeClr>
                </a:solidFill>
              </a:rPr>
              <a:t>PTV2- Elective nodal areas= Elective dose of 50Gy/ 25#</a:t>
            </a:r>
            <a:endParaRPr lang="en-IN" sz="2800" b="1" dirty="0">
              <a:solidFill>
                <a:schemeClr val="tx2">
                  <a:lumMod val="75000"/>
                </a:schemeClr>
              </a:solidFill>
            </a:endParaRPr>
          </a:p>
        </p:txBody>
      </p:sp>
      <p:cxnSp>
        <p:nvCxnSpPr>
          <p:cNvPr id="8" name="Straight Arrow Connector 7"/>
          <p:cNvCxnSpPr/>
          <p:nvPr/>
        </p:nvCxnSpPr>
        <p:spPr>
          <a:xfrm rot="10800000" flipV="1">
            <a:off x="2819400" y="3048000"/>
            <a:ext cx="2971800" cy="685800"/>
          </a:xfrm>
          <a:prstGeom prst="straightConnector1">
            <a:avLst/>
          </a:prstGeom>
          <a:ln w="57150">
            <a:solidFill>
              <a:srgbClr val="FFFF00"/>
            </a:solidFill>
            <a:tailEnd type="arrow"/>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2057400" y="4876800"/>
            <a:ext cx="3657600" cy="914400"/>
          </a:xfrm>
          <a:prstGeom prst="straightConnector1">
            <a:avLst/>
          </a:prstGeom>
          <a:ln w="57150">
            <a:solidFill>
              <a:srgbClr val="FFFF00"/>
            </a:solidFill>
            <a:tailEnd type="arrow"/>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3581400" y="4724400"/>
            <a:ext cx="2209800" cy="990600"/>
          </a:xfrm>
          <a:prstGeom prst="straightConnector1">
            <a:avLst/>
          </a:prstGeom>
          <a:ln w="57150">
            <a:solidFill>
              <a:srgbClr val="FFFF00"/>
            </a:solidFill>
            <a:tailEnd type="arrow"/>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cstate="print"/>
          <a:srcRect/>
          <a:stretch>
            <a:fillRect/>
          </a:stretch>
        </p:blipFill>
        <p:spPr bwMode="auto">
          <a:xfrm>
            <a:off x="533400" y="1828799"/>
            <a:ext cx="7996327" cy="4143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0800000" flipV="1">
            <a:off x="7543800" y="2666999"/>
            <a:ext cx="114300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7162801" y="5486399"/>
            <a:ext cx="1066800"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3352800" y="2819399"/>
            <a:ext cx="114300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3657600" y="4952999"/>
            <a:ext cx="106680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48600" y="3047999"/>
            <a:ext cx="1295400" cy="523220"/>
          </a:xfrm>
          <a:prstGeom prst="rect">
            <a:avLst/>
          </a:prstGeom>
          <a:noFill/>
        </p:spPr>
        <p:txBody>
          <a:bodyPr wrap="square" rtlCol="0">
            <a:spAutoFit/>
          </a:bodyPr>
          <a:lstStyle/>
          <a:p>
            <a:r>
              <a:rPr lang="en-US" sz="2800" b="1" dirty="0" smtClean="0">
                <a:solidFill>
                  <a:srgbClr val="FF0000"/>
                </a:solidFill>
              </a:rPr>
              <a:t>60 Gy</a:t>
            </a:r>
            <a:endParaRPr lang="en-IN" sz="2800" b="1" dirty="0">
              <a:solidFill>
                <a:srgbClr val="FF0000"/>
              </a:solidFill>
            </a:endParaRPr>
          </a:p>
        </p:txBody>
      </p:sp>
      <p:sp>
        <p:nvSpPr>
          <p:cNvPr id="14" name="TextBox 13"/>
          <p:cNvSpPr txBox="1"/>
          <p:nvPr/>
        </p:nvSpPr>
        <p:spPr>
          <a:xfrm>
            <a:off x="7543800" y="5333999"/>
            <a:ext cx="1295400" cy="523220"/>
          </a:xfrm>
          <a:prstGeom prst="rect">
            <a:avLst/>
          </a:prstGeom>
          <a:noFill/>
        </p:spPr>
        <p:txBody>
          <a:bodyPr wrap="square" rtlCol="0">
            <a:spAutoFit/>
          </a:bodyPr>
          <a:lstStyle/>
          <a:p>
            <a:r>
              <a:rPr lang="en-US" sz="2800" b="1" dirty="0" smtClean="0">
                <a:solidFill>
                  <a:srgbClr val="FF0000"/>
                </a:solidFill>
              </a:rPr>
              <a:t>50 Gy</a:t>
            </a:r>
            <a:endParaRPr lang="en-IN" sz="2800" b="1" dirty="0">
              <a:solidFill>
                <a:srgbClr val="FF0000"/>
              </a:solidFill>
            </a:endParaRPr>
          </a:p>
        </p:txBody>
      </p:sp>
      <p:cxnSp>
        <p:nvCxnSpPr>
          <p:cNvPr id="18" name="Straight Arrow Connector 17"/>
          <p:cNvCxnSpPr/>
          <p:nvPr/>
        </p:nvCxnSpPr>
        <p:spPr>
          <a:xfrm rot="5400000">
            <a:off x="6553200" y="1219199"/>
            <a:ext cx="838200" cy="838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457200" y="274638"/>
            <a:ext cx="8229600" cy="1143000"/>
          </a:xfrm>
          <a:prstGeom prst="rect">
            <a:avLst/>
          </a:prstGeom>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Differential dosages to different target volumes </a:t>
            </a:r>
            <a:endParaRPr kumimoji="0" lang="en-IN"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trips(downLeft)">
                                      <p:cBhvr>
                                        <p:cTn id="24" dur="500"/>
                                        <p:tgtEl>
                                          <p:spTgt spid="14"/>
                                        </p:tgtEl>
                                      </p:cBhvr>
                                    </p:animEffect>
                                  </p:childTnLst>
                                </p:cTn>
                              </p:par>
                              <p:par>
                                <p:cTn id="25" presetID="18" presetClass="entr" presetSubtype="1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par>
                                <p:cTn id="28" presetID="18" presetClass="entr" presetSubtype="12"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strips(down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r>
              <a:rPr lang="en-US" dirty="0" smtClean="0"/>
              <a:t>Dose distribution depending upon planning characteristics</a:t>
            </a:r>
            <a:endParaRPr lang="en-IN"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381000" y="533400"/>
            <a:ext cx="5753100" cy="4238625"/>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2971800" y="2362200"/>
            <a:ext cx="5734050" cy="4162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381000" y="381000"/>
            <a:ext cx="5724525" cy="421005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3124200" y="2514600"/>
            <a:ext cx="5734050" cy="4152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04800" y="457200"/>
            <a:ext cx="5781675" cy="37338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2971800" y="2667000"/>
            <a:ext cx="5762625"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my talk</a:t>
            </a:r>
            <a:endParaRPr lang="en-IN" dirty="0"/>
          </a:p>
        </p:txBody>
      </p:sp>
      <p:sp>
        <p:nvSpPr>
          <p:cNvPr id="3" name="Content Placeholder 2"/>
          <p:cNvSpPr>
            <a:spLocks noGrp="1"/>
          </p:cNvSpPr>
          <p:nvPr>
            <p:ph idx="1"/>
          </p:nvPr>
        </p:nvSpPr>
        <p:spPr/>
        <p:txBody>
          <a:bodyPr/>
          <a:lstStyle/>
          <a:p>
            <a:r>
              <a:rPr lang="en-US" dirty="0" smtClean="0"/>
              <a:t>Uses of high end technology (IMRT/IGRT) in-</a:t>
            </a:r>
          </a:p>
          <a:p>
            <a:pPr lvl="1"/>
            <a:r>
              <a:rPr lang="en-US" dirty="0" smtClean="0"/>
              <a:t>Target volume delineation (contouring).</a:t>
            </a:r>
          </a:p>
          <a:p>
            <a:pPr lvl="1"/>
            <a:r>
              <a:rPr lang="en-US" dirty="0" smtClean="0"/>
              <a:t>Target volume doses- </a:t>
            </a:r>
          </a:p>
          <a:p>
            <a:pPr lvl="2"/>
            <a:r>
              <a:rPr lang="en-US" dirty="0" smtClean="0"/>
              <a:t>Treatment planning</a:t>
            </a:r>
          </a:p>
          <a:p>
            <a:pPr lvl="2"/>
            <a:r>
              <a:rPr lang="en-US" dirty="0" smtClean="0"/>
              <a:t>Replanning – Adaptive Radiotherapy (ART). </a:t>
            </a:r>
          </a:p>
          <a:p>
            <a:pPr lvl="1"/>
            <a:r>
              <a:rPr lang="en-US" dirty="0" smtClean="0"/>
              <a:t> Treatment Delivery (Setup errors).</a:t>
            </a:r>
          </a:p>
          <a:p>
            <a:pPr lvl="1"/>
            <a:r>
              <a:rPr lang="en-US" dirty="0" smtClean="0"/>
              <a:t>Clinical  outcomes.</a:t>
            </a:r>
          </a:p>
          <a:p>
            <a:pPr lvl="1"/>
            <a:endParaRPr lang="en-IN" dirty="0"/>
          </a:p>
        </p:txBody>
      </p:sp>
      <p:sp>
        <p:nvSpPr>
          <p:cNvPr id="4" name="Rectangle 3"/>
          <p:cNvSpPr/>
          <p:nvPr/>
        </p:nvSpPr>
        <p:spPr>
          <a:xfrm>
            <a:off x="838200" y="3581400"/>
            <a:ext cx="64008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Unanswered questions</a:t>
            </a:r>
            <a:endParaRPr lang="en-IN" dirty="0"/>
          </a:p>
        </p:txBody>
      </p:sp>
      <p:sp>
        <p:nvSpPr>
          <p:cNvPr id="3" name="Content Placeholder 2"/>
          <p:cNvSpPr>
            <a:spLocks noGrp="1"/>
          </p:cNvSpPr>
          <p:nvPr>
            <p:ph idx="1"/>
          </p:nvPr>
        </p:nvSpPr>
        <p:spPr>
          <a:xfrm>
            <a:off x="457200" y="1219200"/>
            <a:ext cx="8229600" cy="5410200"/>
          </a:xfrm>
        </p:spPr>
        <p:txBody>
          <a:bodyPr>
            <a:normAutofit/>
          </a:bodyPr>
          <a:lstStyle/>
          <a:p>
            <a:pPr>
              <a:buNone/>
            </a:pPr>
            <a:r>
              <a:rPr lang="en-IN" sz="2400" dirty="0" smtClean="0"/>
              <a:t>1 What are the characteristics and kinetics of setup errors in the H and N region?</a:t>
            </a:r>
          </a:p>
          <a:p>
            <a:pPr>
              <a:buNone/>
            </a:pPr>
            <a:r>
              <a:rPr lang="en-IN" sz="2400" dirty="0" smtClean="0"/>
              <a:t>2 How quickly and by how much can </a:t>
            </a:r>
            <a:r>
              <a:rPr lang="en-IN" sz="2400" dirty="0" err="1" smtClean="0"/>
              <a:t>tumor</a:t>
            </a:r>
            <a:r>
              <a:rPr lang="en-IN" sz="2400" dirty="0" smtClean="0"/>
              <a:t> and normal anatomy change during treatment?</a:t>
            </a:r>
          </a:p>
          <a:p>
            <a:pPr>
              <a:buNone/>
            </a:pPr>
            <a:r>
              <a:rPr lang="en-IN" sz="2400" dirty="0" smtClean="0"/>
              <a:t>3 What are the dosimetric consequences of anatomic changes and setup errors?</a:t>
            </a:r>
          </a:p>
          <a:p>
            <a:pPr>
              <a:buNone/>
            </a:pPr>
            <a:r>
              <a:rPr lang="en-IN" sz="2400" dirty="0" smtClean="0"/>
              <a:t>4 How can ART compensate for these uncertainties and reduce need for PTV expansions?</a:t>
            </a:r>
          </a:p>
          <a:p>
            <a:pPr>
              <a:buNone/>
            </a:pPr>
            <a:r>
              <a:rPr lang="en-IN" sz="2400" dirty="0" smtClean="0"/>
              <a:t>5 What are the most pressing (or most surmountable) hurdles impeding future widespread deployment of clinically meaningful H and N ART?</a:t>
            </a:r>
            <a:endParaRPr lang="en-IN"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Rationale for ART</a:t>
            </a:r>
            <a:endParaRPr lang="en-IN" dirty="0"/>
          </a:p>
        </p:txBody>
      </p:sp>
      <p:sp>
        <p:nvSpPr>
          <p:cNvPr id="3" name="Content Placeholder 2"/>
          <p:cNvSpPr>
            <a:spLocks noGrp="1"/>
          </p:cNvSpPr>
          <p:nvPr>
            <p:ph idx="1"/>
          </p:nvPr>
        </p:nvSpPr>
        <p:spPr/>
        <p:txBody>
          <a:bodyPr>
            <a:normAutofit fontScale="92500" lnSpcReduction="10000"/>
          </a:bodyPr>
          <a:lstStyle/>
          <a:p>
            <a:pPr>
              <a:lnSpc>
                <a:spcPct val="110000"/>
              </a:lnSpc>
            </a:pPr>
            <a:r>
              <a:rPr lang="en-IN" dirty="0" smtClean="0"/>
              <a:t>IMRT cannot compensate for changes in the location of disease and normal anatomy during treatment, leading to exposure of at-risk bystander tissues to higher-than-anticipated doses.</a:t>
            </a:r>
          </a:p>
          <a:p>
            <a:r>
              <a:rPr lang="en-IN" b="1" u="sng" dirty="0" smtClean="0">
                <a:solidFill>
                  <a:srgbClr val="FF0000"/>
                </a:solidFill>
              </a:rPr>
              <a:t>Lack of updated targeting </a:t>
            </a:r>
            <a:r>
              <a:rPr lang="en-IN" dirty="0" smtClean="0"/>
              <a:t>during a course of therapy is a </a:t>
            </a:r>
            <a:r>
              <a:rPr lang="en-IN" b="1" u="sng" dirty="0" smtClean="0">
                <a:solidFill>
                  <a:srgbClr val="FF0000"/>
                </a:solidFill>
              </a:rPr>
              <a:t>likely culprit </a:t>
            </a:r>
            <a:r>
              <a:rPr lang="en-IN" dirty="0" smtClean="0"/>
              <a:t>responsible for continued issues with treatment toxicity during and following IMRT.</a:t>
            </a:r>
            <a:endParaRPr lang="en-IN"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pPr algn="just"/>
            <a:r>
              <a:rPr lang="en-IN" sz="2800" dirty="0" smtClean="0"/>
              <a:t>The ability of IMRT to reduce treatment-induced </a:t>
            </a:r>
            <a:r>
              <a:rPr lang="en-IN" sz="2800" b="1" dirty="0" smtClean="0">
                <a:solidFill>
                  <a:srgbClr val="FF0000"/>
                </a:solidFill>
              </a:rPr>
              <a:t>toxic effects </a:t>
            </a:r>
            <a:r>
              <a:rPr lang="en-IN" sz="2800" dirty="0" smtClean="0"/>
              <a:t>compared with non-IMRT treatment has been shown in three RCTs. </a:t>
            </a:r>
          </a:p>
          <a:p>
            <a:pPr algn="just"/>
            <a:endParaRPr lang="en-IN" sz="2800" dirty="0" smtClean="0"/>
          </a:p>
          <a:p>
            <a:pPr algn="just"/>
            <a:r>
              <a:rPr lang="en-IN" sz="2800" dirty="0" smtClean="0"/>
              <a:t>Two studies on breast cancer.</a:t>
            </a:r>
          </a:p>
          <a:p>
            <a:pPr algn="just"/>
            <a:endParaRPr lang="en-IN" sz="2800" dirty="0" smtClean="0"/>
          </a:p>
          <a:p>
            <a:pPr algn="just"/>
            <a:r>
              <a:rPr lang="en-IN" sz="2800" dirty="0" smtClean="0"/>
              <a:t>One study on nasopharyngeal cancer also showed an improved quality of life for patients who received IMRT. </a:t>
            </a:r>
          </a:p>
          <a:p>
            <a:pPr algn="just"/>
            <a:endParaRPr lang="en-IN" sz="2800" dirty="0" smtClean="0"/>
          </a:p>
          <a:p>
            <a:pPr algn="just"/>
            <a:r>
              <a:rPr lang="en-IN" sz="2800" dirty="0" smtClean="0"/>
              <a:t>The strongest endpoints, OS and disease specific survival, have not been investigated in RCTs.</a:t>
            </a:r>
            <a:endParaRPr lang="en-IN"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1447800" y="70061"/>
            <a:ext cx="6677025" cy="6787939"/>
          </a:xfrm>
          <a:prstGeom prst="rect">
            <a:avLst/>
          </a:prstGeom>
          <a:noFill/>
          <a:ln w="9525">
            <a:noFill/>
            <a:miter lim="800000"/>
            <a:headEnd/>
            <a:tailEnd/>
          </a:ln>
        </p:spPr>
      </p:pic>
      <p:sp>
        <p:nvSpPr>
          <p:cNvPr id="3" name="TextBox 2"/>
          <p:cNvSpPr txBox="1"/>
          <p:nvPr/>
        </p:nvSpPr>
        <p:spPr>
          <a:xfrm>
            <a:off x="2057400" y="838199"/>
            <a:ext cx="4286956" cy="1015663"/>
          </a:xfrm>
          <a:prstGeom prst="rect">
            <a:avLst/>
          </a:prstGeom>
          <a:effectLst>
            <a:glow rad="228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t>Average GTV decrease= </a:t>
            </a:r>
          </a:p>
          <a:p>
            <a:pPr lvl="4"/>
            <a:r>
              <a:rPr lang="en-US" sz="2000" dirty="0" smtClean="0"/>
              <a:t>2.5% per day</a:t>
            </a:r>
          </a:p>
          <a:p>
            <a:pPr lvl="4"/>
            <a:r>
              <a:rPr lang="en-US" sz="2000" dirty="0" smtClean="0"/>
              <a:t>55% after 45Gy </a:t>
            </a:r>
            <a:endParaRPr lang="en-IN" sz="2000" dirty="0"/>
          </a:p>
        </p:txBody>
      </p:sp>
      <p:sp>
        <p:nvSpPr>
          <p:cNvPr id="4" name="TextBox 3"/>
          <p:cNvSpPr txBox="1"/>
          <p:nvPr/>
        </p:nvSpPr>
        <p:spPr>
          <a:xfrm>
            <a:off x="2057399" y="1904999"/>
            <a:ext cx="4636911" cy="1015663"/>
          </a:xfrm>
          <a:prstGeom prst="rect">
            <a:avLst/>
          </a:prstGeom>
          <a:effectLst>
            <a:glow rad="228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t>Average Parotid gland decrease= </a:t>
            </a:r>
          </a:p>
          <a:p>
            <a:pPr lvl="4"/>
            <a:r>
              <a:rPr lang="en-US" sz="2000" dirty="0" smtClean="0"/>
              <a:t>0.9% per day</a:t>
            </a:r>
          </a:p>
          <a:p>
            <a:pPr lvl="4"/>
            <a:r>
              <a:rPr lang="en-US" sz="2000" dirty="0" smtClean="0"/>
              <a:t>17.5% after 45Gy </a:t>
            </a:r>
            <a:endParaRPr lang="en-IN" sz="2000" dirty="0"/>
          </a:p>
        </p:txBody>
      </p:sp>
      <p:sp>
        <p:nvSpPr>
          <p:cNvPr id="5" name="TextBox 4"/>
          <p:cNvSpPr txBox="1"/>
          <p:nvPr/>
        </p:nvSpPr>
        <p:spPr>
          <a:xfrm>
            <a:off x="2057400" y="3048000"/>
            <a:ext cx="5257800" cy="1015663"/>
          </a:xfrm>
          <a:prstGeom prst="rect">
            <a:avLst/>
          </a:prstGeom>
          <a:effectLst>
            <a:glow rad="228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t>Average SMG decrease= </a:t>
            </a:r>
          </a:p>
          <a:p>
            <a:pPr lvl="4"/>
            <a:r>
              <a:rPr lang="en-US" sz="2000" dirty="0" smtClean="0"/>
              <a:t>10 to 20% after 45Gy</a:t>
            </a:r>
          </a:p>
          <a:p>
            <a:pPr lvl="4"/>
            <a:r>
              <a:rPr lang="en-US" sz="2000" dirty="0" smtClean="0"/>
              <a:t> </a:t>
            </a:r>
            <a:endParaRPr lang="en-I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Schwartz paper</a:t>
            </a:r>
            <a:endParaRPr lang="en-IN" dirty="0"/>
          </a:p>
        </p:txBody>
      </p:sp>
      <p:sp>
        <p:nvSpPr>
          <p:cNvPr id="3" name="Content Placeholder 2"/>
          <p:cNvSpPr>
            <a:spLocks noGrp="1"/>
          </p:cNvSpPr>
          <p:nvPr>
            <p:ph idx="1"/>
          </p:nvPr>
        </p:nvSpPr>
        <p:spPr/>
        <p:txBody>
          <a:bodyPr>
            <a:normAutofit fontScale="77500" lnSpcReduction="20000"/>
          </a:bodyPr>
          <a:lstStyle/>
          <a:p>
            <a:r>
              <a:rPr lang="en-IN" dirty="0" smtClean="0"/>
              <a:t>IMRT utilizes 3D anatomic</a:t>
            </a:r>
          </a:p>
          <a:p>
            <a:r>
              <a:rPr lang="en-IN" dirty="0" smtClean="0"/>
              <a:t>information extracted from imaging acquired several days</a:t>
            </a:r>
          </a:p>
          <a:p>
            <a:r>
              <a:rPr lang="en-IN" dirty="0" smtClean="0"/>
              <a:t>prior to treatment. It is recognized that the location, shape,</a:t>
            </a:r>
          </a:p>
          <a:p>
            <a:r>
              <a:rPr lang="en-IN" dirty="0" smtClean="0"/>
              <a:t>and size of disease and normal anatomy change significantly</a:t>
            </a:r>
          </a:p>
          <a:p>
            <a:r>
              <a:rPr lang="en-IN" dirty="0" smtClean="0"/>
              <a:t>due to daily positioning uncertainties and physiological</a:t>
            </a:r>
          </a:p>
          <a:p>
            <a:r>
              <a:rPr lang="en-IN" dirty="0" smtClean="0"/>
              <a:t>factors during a 6-7-week course of treatment. These changes</a:t>
            </a:r>
          </a:p>
          <a:p>
            <a:r>
              <a:rPr lang="en-IN" dirty="0" smtClean="0"/>
              <a:t>include regression of primary </a:t>
            </a:r>
            <a:r>
              <a:rPr lang="en-IN" dirty="0" err="1" smtClean="0"/>
              <a:t>tumor</a:t>
            </a:r>
            <a:r>
              <a:rPr lang="en-IN" dirty="0" smtClean="0"/>
              <a:t> and nodal disease,</a:t>
            </a:r>
          </a:p>
          <a:p>
            <a:r>
              <a:rPr lang="en-IN" dirty="0" smtClean="0"/>
              <a:t>alterations in normal glands and mucosa, resolution of</a:t>
            </a:r>
          </a:p>
          <a:p>
            <a:r>
              <a:rPr lang="en-IN" dirty="0" smtClean="0"/>
              <a:t>postoperative soft tissue effects, and alterations in body</a:t>
            </a:r>
          </a:p>
          <a:p>
            <a:r>
              <a:rPr lang="en-IN" dirty="0" err="1" smtClean="0"/>
              <a:t>habitus</a:t>
            </a:r>
            <a:r>
              <a:rPr lang="en-IN" dirty="0" smtClean="0"/>
              <a:t> due to weight loss [4–8].</a:t>
            </a:r>
            <a:endParaRPr lang="en-IN"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Adaptive radiotherapy (</a:t>
            </a:r>
            <a:r>
              <a:rPr lang="en-US" dirty="0" smtClean="0"/>
              <a:t>ART)</a:t>
            </a:r>
            <a:endParaRPr lang="en-IN" dirty="0"/>
          </a:p>
        </p:txBody>
      </p:sp>
      <p:sp>
        <p:nvSpPr>
          <p:cNvPr id="3" name="Content Placeholder 2"/>
          <p:cNvSpPr>
            <a:spLocks noGrp="1"/>
          </p:cNvSpPr>
          <p:nvPr>
            <p:ph idx="1"/>
          </p:nvPr>
        </p:nvSpPr>
        <p:spPr/>
        <p:txBody>
          <a:bodyPr/>
          <a:lstStyle/>
          <a:p>
            <a:pPr algn="just"/>
            <a:r>
              <a:rPr lang="en-IN" dirty="0" smtClean="0"/>
              <a:t>There are potential advantages to manual </a:t>
            </a:r>
            <a:r>
              <a:rPr lang="en-IN" dirty="0" err="1" smtClean="0"/>
              <a:t>replanning</a:t>
            </a:r>
            <a:r>
              <a:rPr lang="en-IN" dirty="0" smtClean="0"/>
              <a:t> of IMRT midway through treatment, but to date no prospective clinical study has been performed to demonstrate the clinical benefits and practicality of this approach. </a:t>
            </a:r>
          </a:p>
          <a:p>
            <a:pPr algn="just"/>
            <a:r>
              <a:rPr lang="en-IN" dirty="0" smtClean="0"/>
              <a:t>In addition, the ideal timing for </a:t>
            </a:r>
            <a:r>
              <a:rPr lang="en-IN" dirty="0" err="1" smtClean="0"/>
              <a:t>replanning</a:t>
            </a:r>
            <a:r>
              <a:rPr lang="en-IN" dirty="0" smtClean="0"/>
              <a:t> remains an unresolved issue.</a:t>
            </a:r>
          </a:p>
          <a:p>
            <a:endParaRPr lang="en-IN" dirty="0"/>
          </a:p>
        </p:txBody>
      </p:sp>
      <p:sp>
        <p:nvSpPr>
          <p:cNvPr id="4" name="TextBox 3"/>
          <p:cNvSpPr txBox="1"/>
          <p:nvPr/>
        </p:nvSpPr>
        <p:spPr>
          <a:xfrm>
            <a:off x="3592184" y="4078069"/>
            <a:ext cx="5628016" cy="646331"/>
          </a:xfrm>
          <a:prstGeom prst="rect">
            <a:avLst/>
          </a:prstGeom>
          <a:noFill/>
        </p:spPr>
        <p:txBody>
          <a:bodyPr wrap="none" rtlCol="0">
            <a:spAutoFit/>
          </a:bodyPr>
          <a:lstStyle/>
          <a:p>
            <a:r>
              <a:rPr lang="en-IN" dirty="0" smtClean="0">
                <a:solidFill>
                  <a:srgbClr val="C00000"/>
                </a:solidFill>
              </a:rPr>
              <a:t>E. K. Hansen, M. K. </a:t>
            </a:r>
            <a:r>
              <a:rPr lang="en-IN" dirty="0" err="1" smtClean="0">
                <a:solidFill>
                  <a:srgbClr val="C00000"/>
                </a:solidFill>
              </a:rPr>
              <a:t>Bucci</a:t>
            </a:r>
            <a:r>
              <a:rPr lang="en-IN" dirty="0" smtClean="0">
                <a:solidFill>
                  <a:srgbClr val="C00000"/>
                </a:solidFill>
              </a:rPr>
              <a:t>, J. M. </a:t>
            </a:r>
            <a:r>
              <a:rPr lang="en-IN" dirty="0" err="1" smtClean="0">
                <a:solidFill>
                  <a:srgbClr val="C00000"/>
                </a:solidFill>
              </a:rPr>
              <a:t>Quivey</a:t>
            </a:r>
            <a:r>
              <a:rPr lang="en-IN" dirty="0" smtClean="0">
                <a:solidFill>
                  <a:srgbClr val="C00000"/>
                </a:solidFill>
              </a:rPr>
              <a:t>, V. Weinberg, and P.</a:t>
            </a:r>
          </a:p>
          <a:p>
            <a:r>
              <a:rPr lang="en-IN" dirty="0" smtClean="0">
                <a:solidFill>
                  <a:srgbClr val="C00000"/>
                </a:solidFill>
              </a:rPr>
              <a:t>Xia, IJROBP</a:t>
            </a:r>
            <a:r>
              <a:rPr lang="en-IN" i="1" dirty="0" smtClean="0">
                <a:solidFill>
                  <a:srgbClr val="C00000"/>
                </a:solidFill>
              </a:rPr>
              <a:t>, vol. 64, no. 2, pp. 355–362, </a:t>
            </a:r>
            <a:r>
              <a:rPr lang="en-IN" dirty="0" smtClean="0">
                <a:solidFill>
                  <a:srgbClr val="C00000"/>
                </a:solidFill>
              </a:rPr>
              <a:t>2006.</a:t>
            </a:r>
            <a:endParaRPr lang="en-IN" dirty="0">
              <a:solidFill>
                <a:srgbClr val="C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Adaptive radiotherapy (</a:t>
            </a:r>
            <a:r>
              <a:rPr lang="en-US" dirty="0" smtClean="0"/>
              <a:t>ART)</a:t>
            </a:r>
            <a:endParaRPr lang="en-IN" dirty="0"/>
          </a:p>
        </p:txBody>
      </p:sp>
      <p:sp>
        <p:nvSpPr>
          <p:cNvPr id="3" name="Content Placeholder 2"/>
          <p:cNvSpPr>
            <a:spLocks noGrp="1"/>
          </p:cNvSpPr>
          <p:nvPr>
            <p:ph idx="1"/>
          </p:nvPr>
        </p:nvSpPr>
        <p:spPr/>
        <p:txBody>
          <a:bodyPr>
            <a:normAutofit/>
          </a:bodyPr>
          <a:lstStyle/>
          <a:p>
            <a:r>
              <a:rPr lang="en-IN" dirty="0" smtClean="0"/>
              <a:t>Adaptive radiotherapy (ART) is an approach to correct for daily </a:t>
            </a:r>
            <a:r>
              <a:rPr lang="en-IN" dirty="0" err="1" smtClean="0"/>
              <a:t>tumor</a:t>
            </a:r>
            <a:r>
              <a:rPr lang="en-IN" dirty="0" smtClean="0"/>
              <a:t> and normal tissue variations through online or offline modification of original IMRT target volumes and plans.  </a:t>
            </a:r>
          </a:p>
          <a:p>
            <a:r>
              <a:rPr lang="en-IN" dirty="0" smtClean="0"/>
              <a:t>It is a treatment strategy tightly linked to feedback based control theory.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smtClean="0"/>
              <a:t>ART has three basic components: </a:t>
            </a:r>
          </a:p>
          <a:p>
            <a:pPr lvl="1">
              <a:buNone/>
            </a:pPr>
            <a:r>
              <a:rPr lang="en-IN" dirty="0" smtClean="0"/>
              <a:t>(1) detection of changes, </a:t>
            </a:r>
          </a:p>
          <a:p>
            <a:pPr lvl="1">
              <a:buNone/>
            </a:pPr>
            <a:r>
              <a:rPr lang="en-IN" dirty="0" smtClean="0"/>
              <a:t>(2) method of intervention, and </a:t>
            </a:r>
          </a:p>
          <a:p>
            <a:pPr lvl="1">
              <a:buNone/>
            </a:pPr>
            <a:r>
              <a:rPr lang="en-IN" dirty="0" smtClean="0"/>
              <a:t>(3) management of overall clinical goals.</a:t>
            </a:r>
          </a:p>
          <a:p>
            <a:r>
              <a:rPr lang="en-IN" dirty="0" smtClean="0"/>
              <a:t>Ideally, direct staff input must be replaced by automated processes to make ART practical.</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62500" lnSpcReduction="20000"/>
          </a:bodyPr>
          <a:lstStyle/>
          <a:p>
            <a:r>
              <a:rPr lang="en-IN" dirty="0" smtClean="0"/>
              <a:t>A prospective clinical trial testing the feasibility of an automated H and N ART delivery approach at M.D. Anderson Cancer Center is currently underway; </a:t>
            </a:r>
          </a:p>
          <a:p>
            <a:r>
              <a:rPr lang="en-IN" dirty="0" smtClean="0">
                <a:solidFill>
                  <a:srgbClr val="C00000"/>
                </a:solidFill>
              </a:rPr>
              <a:t>initial results – </a:t>
            </a:r>
          </a:p>
          <a:p>
            <a:r>
              <a:rPr lang="en-IN" dirty="0" smtClean="0"/>
              <a:t>1) highly precise treatment setup reproducibility with our CT-guided IGRT procedure once patients have acclimated to treatment.</a:t>
            </a:r>
            <a:endParaRPr lang="en-IN" dirty="0" smtClean="0">
              <a:solidFill>
                <a:srgbClr val="C00000"/>
              </a:solidFill>
            </a:endParaRPr>
          </a:p>
          <a:p>
            <a:r>
              <a:rPr lang="en-IN" dirty="0" smtClean="0"/>
              <a:t>2) has confirmed that standard 3-4mmPTV expansion margins are too generous to maintain parotid dose sparing if daily image guidance is employed.</a:t>
            </a:r>
          </a:p>
          <a:p>
            <a:r>
              <a:rPr lang="en-US" dirty="0" smtClean="0"/>
              <a:t>3) </a:t>
            </a:r>
            <a:r>
              <a:rPr lang="en-IN" dirty="0" smtClean="0"/>
              <a:t>the intent for ART is to recapitulate the treatment planning goals of the original IMRT plan as faithfully as possible, rather than to create novel planning guidelines.</a:t>
            </a:r>
          </a:p>
          <a:p>
            <a:r>
              <a:rPr lang="en-US" dirty="0" smtClean="0"/>
              <a:t>4) </a:t>
            </a:r>
            <a:r>
              <a:rPr lang="en-IN" dirty="0" smtClean="0"/>
              <a:t>By treatment completion, mean parotid shrinkage was 26%.</a:t>
            </a:r>
          </a:p>
          <a:p>
            <a:r>
              <a:rPr lang="en-US" dirty="0" smtClean="0"/>
              <a:t>5) </a:t>
            </a:r>
            <a:r>
              <a:rPr lang="en-IN" dirty="0" smtClean="0"/>
              <a:t>the median trigger point for the first adaptive </a:t>
            </a:r>
            <a:r>
              <a:rPr lang="en-IN" dirty="0" err="1" smtClean="0"/>
              <a:t>replanning</a:t>
            </a:r>
            <a:r>
              <a:rPr lang="en-IN" dirty="0" smtClean="0"/>
              <a:t> was the 16th treatment fraction (range: 2 to 28), at which point combined parotid volumes had shrunk by 15% and combined CTVs had shrunk by 4%. </a:t>
            </a:r>
          </a:p>
          <a:p>
            <a:r>
              <a:rPr lang="en-US" dirty="0" smtClean="0"/>
              <a:t>6) </a:t>
            </a:r>
            <a:r>
              <a:rPr lang="en-IN" dirty="0" smtClean="0"/>
              <a:t>This trial is the first prospective demonstration of the feasibility of adaptive head and neck radiotherapy. Significantly, initial results suggest that conventional IGRT alone does not provide meaningful dosimetric benefit if conventional PTV margins are used. One properly timed adaptive </a:t>
            </a:r>
            <a:r>
              <a:rPr lang="en-IN" dirty="0" err="1" smtClean="0"/>
              <a:t>replan</a:t>
            </a:r>
            <a:r>
              <a:rPr lang="en-IN" dirty="0" smtClean="0"/>
              <a:t> (ART1) appears to provide the most relevant dosimetric improvements.</a:t>
            </a:r>
            <a:endParaRPr lang="en-IN" dirty="0"/>
          </a:p>
        </p:txBody>
      </p:sp>
      <p:sp>
        <p:nvSpPr>
          <p:cNvPr id="4" name="TextBox 3"/>
          <p:cNvSpPr txBox="1"/>
          <p:nvPr/>
        </p:nvSpPr>
        <p:spPr>
          <a:xfrm>
            <a:off x="2743200" y="6248400"/>
            <a:ext cx="6201954" cy="369332"/>
          </a:xfrm>
          <a:prstGeom prst="rect">
            <a:avLst/>
          </a:prstGeom>
          <a:noFill/>
        </p:spPr>
        <p:txBody>
          <a:bodyPr wrap="none" rtlCol="0">
            <a:spAutoFit/>
          </a:bodyPr>
          <a:lstStyle/>
          <a:p>
            <a:r>
              <a:rPr lang="de-DE" dirty="0" smtClean="0">
                <a:solidFill>
                  <a:srgbClr val="C00000"/>
                </a:solidFill>
              </a:rPr>
              <a:t>J. C. O’Daniel, et al</a:t>
            </a:r>
            <a:r>
              <a:rPr lang="en-US" dirty="0" smtClean="0">
                <a:solidFill>
                  <a:srgbClr val="C00000"/>
                </a:solidFill>
              </a:rPr>
              <a:t>., IJROBP</a:t>
            </a:r>
            <a:r>
              <a:rPr lang="en-IN" i="1" dirty="0" smtClean="0">
                <a:solidFill>
                  <a:srgbClr val="C00000"/>
                </a:solidFill>
              </a:rPr>
              <a:t>, vol. 69, no. 4, </a:t>
            </a:r>
            <a:r>
              <a:rPr lang="en-IN" dirty="0" smtClean="0">
                <a:solidFill>
                  <a:srgbClr val="C00000"/>
                </a:solidFill>
              </a:rPr>
              <a:t>pp. 1290–1296, 2007.</a:t>
            </a:r>
            <a:endParaRPr lang="en-IN" dirty="0">
              <a:solidFill>
                <a:srgbClr val="C0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18615" y="4419600"/>
            <a:ext cx="2543517" cy="369332"/>
          </a:xfrm>
          <a:prstGeom prst="rect">
            <a:avLst/>
          </a:prstGeom>
          <a:noFill/>
        </p:spPr>
        <p:txBody>
          <a:bodyPr wrap="none" rtlCol="0">
            <a:spAutoFit/>
          </a:bodyPr>
          <a:lstStyle/>
          <a:p>
            <a:r>
              <a:rPr lang="en-IN" dirty="0" smtClean="0"/>
              <a:t>(25th treatment fraction)</a:t>
            </a:r>
            <a:endParaRPr lang="en-IN" dirty="0"/>
          </a:p>
        </p:txBody>
      </p:sp>
      <p:pic>
        <p:nvPicPr>
          <p:cNvPr id="52226" name="Picture 2"/>
          <p:cNvPicPr>
            <a:picLocks noChangeAspect="1" noChangeArrowheads="1"/>
          </p:cNvPicPr>
          <p:nvPr/>
        </p:nvPicPr>
        <p:blipFill>
          <a:blip r:embed="rId3" cstate="print"/>
          <a:srcRect/>
          <a:stretch>
            <a:fillRect/>
          </a:stretch>
        </p:blipFill>
        <p:spPr bwMode="auto">
          <a:xfrm>
            <a:off x="0" y="1030797"/>
            <a:ext cx="3129705" cy="3007803"/>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3058306" y="1029166"/>
            <a:ext cx="3113894" cy="2976788"/>
          </a:xfrm>
          <a:prstGeom prst="rect">
            <a:avLst/>
          </a:prstGeom>
          <a:noFill/>
          <a:ln w="9525">
            <a:noFill/>
            <a:miter lim="800000"/>
            <a:headEnd/>
            <a:tailEnd/>
          </a:ln>
        </p:spPr>
      </p:pic>
      <p:pic>
        <p:nvPicPr>
          <p:cNvPr id="52228" name="Picture 4"/>
          <p:cNvPicPr>
            <a:picLocks noChangeAspect="1" noChangeArrowheads="1"/>
          </p:cNvPicPr>
          <p:nvPr/>
        </p:nvPicPr>
        <p:blipFill>
          <a:blip r:embed="rId5" cstate="print"/>
          <a:srcRect/>
          <a:stretch>
            <a:fillRect/>
          </a:stretch>
        </p:blipFill>
        <p:spPr bwMode="auto">
          <a:xfrm>
            <a:off x="6019800" y="1030797"/>
            <a:ext cx="3124200" cy="3007803"/>
          </a:xfrm>
          <a:prstGeom prst="rect">
            <a:avLst/>
          </a:prstGeom>
          <a:noFill/>
          <a:ln w="9525">
            <a:noFill/>
            <a:miter lim="800000"/>
            <a:headEnd/>
            <a:tailEnd/>
          </a:ln>
        </p:spPr>
      </p:pic>
      <p:sp>
        <p:nvSpPr>
          <p:cNvPr id="5" name="Rectangle 4"/>
          <p:cNvSpPr/>
          <p:nvPr/>
        </p:nvSpPr>
        <p:spPr>
          <a:xfrm>
            <a:off x="76200" y="0"/>
            <a:ext cx="8915400" cy="954107"/>
          </a:xfrm>
          <a:prstGeom prst="rect">
            <a:avLst/>
          </a:prstGeom>
        </p:spPr>
        <p:txBody>
          <a:bodyPr wrap="square">
            <a:spAutoFit/>
          </a:bodyPr>
          <a:lstStyle/>
          <a:p>
            <a:pPr algn="ctr"/>
            <a:r>
              <a:rPr lang="en-IN" sz="2800" dirty="0" smtClean="0"/>
              <a:t>An example of serial ART dose recalculation using a</a:t>
            </a:r>
          </a:p>
          <a:p>
            <a:pPr algn="ctr"/>
            <a:r>
              <a:rPr lang="en-IN" sz="2800" dirty="0" smtClean="0"/>
              <a:t> daily CT image.</a:t>
            </a:r>
            <a:endParaRPr lang="en-IN" sz="2800" dirty="0"/>
          </a:p>
        </p:txBody>
      </p:sp>
      <p:sp>
        <p:nvSpPr>
          <p:cNvPr id="6" name="TextBox 5"/>
          <p:cNvSpPr txBox="1"/>
          <p:nvPr/>
        </p:nvSpPr>
        <p:spPr>
          <a:xfrm>
            <a:off x="609600" y="4114800"/>
            <a:ext cx="8305800" cy="369332"/>
          </a:xfrm>
          <a:prstGeom prst="rect">
            <a:avLst/>
          </a:prstGeom>
          <a:noFill/>
        </p:spPr>
        <p:txBody>
          <a:bodyPr wrap="square" rtlCol="0">
            <a:spAutoFit/>
          </a:bodyPr>
          <a:lstStyle/>
          <a:p>
            <a:r>
              <a:rPr lang="en-IN" b="1" dirty="0" smtClean="0">
                <a:solidFill>
                  <a:srgbClr val="C00000"/>
                </a:solidFill>
              </a:rPr>
              <a:t>     a) Original plan                                b) 1st </a:t>
            </a:r>
            <a:r>
              <a:rPr lang="en-IN" b="1" dirty="0" err="1" smtClean="0">
                <a:solidFill>
                  <a:srgbClr val="C00000"/>
                </a:solidFill>
              </a:rPr>
              <a:t>Replan</a:t>
            </a:r>
            <a:r>
              <a:rPr lang="en-IN" b="1" dirty="0" smtClean="0">
                <a:solidFill>
                  <a:srgbClr val="C00000"/>
                </a:solidFill>
              </a:rPr>
              <a:t>                                    c) 2nd </a:t>
            </a:r>
            <a:r>
              <a:rPr lang="en-IN" b="1" dirty="0" err="1" smtClean="0">
                <a:solidFill>
                  <a:srgbClr val="C00000"/>
                </a:solidFill>
              </a:rPr>
              <a:t>Replan</a:t>
            </a:r>
            <a:endParaRPr lang="en-IN" b="1" dirty="0">
              <a:solidFill>
                <a:srgbClr val="C00000"/>
              </a:solidFill>
            </a:endParaRPr>
          </a:p>
        </p:txBody>
      </p:sp>
      <p:sp>
        <p:nvSpPr>
          <p:cNvPr id="7" name="TextBox 6"/>
          <p:cNvSpPr txBox="1"/>
          <p:nvPr/>
        </p:nvSpPr>
        <p:spPr>
          <a:xfrm>
            <a:off x="6629400" y="4105870"/>
            <a:ext cx="2362200" cy="92333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IN" dirty="0" smtClean="0"/>
              <a:t>Improved </a:t>
            </a:r>
            <a:r>
              <a:rPr lang="en-IN" dirty="0" err="1" smtClean="0"/>
              <a:t>contralateral</a:t>
            </a:r>
            <a:r>
              <a:rPr lang="en-IN" dirty="0" smtClean="0"/>
              <a:t> parotid sparing and a lower total body dose.</a:t>
            </a:r>
            <a:endParaRPr lang="en-IN" dirty="0"/>
          </a:p>
        </p:txBody>
      </p:sp>
      <p:sp>
        <p:nvSpPr>
          <p:cNvPr id="8" name="TextBox 7"/>
          <p:cNvSpPr txBox="1"/>
          <p:nvPr/>
        </p:nvSpPr>
        <p:spPr>
          <a:xfrm>
            <a:off x="3505200" y="4419600"/>
            <a:ext cx="2543517" cy="369332"/>
          </a:xfrm>
          <a:prstGeom prst="rect">
            <a:avLst/>
          </a:prstGeom>
          <a:noFill/>
        </p:spPr>
        <p:txBody>
          <a:bodyPr wrap="none" rtlCol="0">
            <a:spAutoFit/>
          </a:bodyPr>
          <a:lstStyle/>
          <a:p>
            <a:r>
              <a:rPr lang="en-IN" dirty="0" smtClean="0"/>
              <a:t>(15th treatment fraction)</a:t>
            </a:r>
            <a:endParaRPr lang="en-IN" dirty="0"/>
          </a:p>
        </p:txBody>
      </p:sp>
      <p:sp>
        <p:nvSpPr>
          <p:cNvPr id="10" name="Down Arrow 9"/>
          <p:cNvSpPr/>
          <p:nvPr/>
        </p:nvSpPr>
        <p:spPr>
          <a:xfrm rot="11818553" flipV="1">
            <a:off x="8653089" y="1198182"/>
            <a:ext cx="381000" cy="1249681"/>
          </a:xfrm>
          <a:prstGeom prst="downArrow">
            <a:avLst>
              <a:gd name="adj1" fmla="val 50000"/>
              <a:gd name="adj2" fmla="val 11956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871538" y="466725"/>
            <a:ext cx="7400925" cy="6467475"/>
          </a:xfrm>
          <a:prstGeom prst="rect">
            <a:avLst/>
          </a:prstGeom>
          <a:noFill/>
          <a:ln w="9525">
            <a:noFill/>
            <a:miter lim="800000"/>
            <a:headEnd/>
            <a:tailEnd/>
          </a:ln>
        </p:spPr>
      </p:pic>
      <p:sp>
        <p:nvSpPr>
          <p:cNvPr id="5" name="TextBox 4"/>
          <p:cNvSpPr txBox="1"/>
          <p:nvPr/>
        </p:nvSpPr>
        <p:spPr>
          <a:xfrm>
            <a:off x="2209800" y="76200"/>
            <a:ext cx="6248400" cy="461665"/>
          </a:xfrm>
          <a:prstGeom prst="rect">
            <a:avLst/>
          </a:prstGeom>
          <a:noFill/>
        </p:spPr>
        <p:txBody>
          <a:bodyPr wrap="square" rtlCol="0">
            <a:spAutoFit/>
          </a:bodyPr>
          <a:lstStyle/>
          <a:p>
            <a:r>
              <a:rPr lang="en-US" sz="2400" b="1" dirty="0" smtClean="0">
                <a:solidFill>
                  <a:srgbClr val="C00000"/>
                </a:solidFill>
              </a:rPr>
              <a:t>Adaptive IMRT- Coronal reconstruction</a:t>
            </a:r>
            <a:endParaRPr lang="en-IN" sz="2400" b="1" dirty="0">
              <a:solidFill>
                <a:srgbClr val="C00000"/>
              </a:solidFill>
            </a:endParaRPr>
          </a:p>
        </p:txBody>
      </p:sp>
      <p:pic>
        <p:nvPicPr>
          <p:cNvPr id="53251" name="Picture 3"/>
          <p:cNvPicPr>
            <a:picLocks noChangeAspect="1" noChangeArrowheads="1"/>
          </p:cNvPicPr>
          <p:nvPr/>
        </p:nvPicPr>
        <p:blipFill>
          <a:blip r:embed="rId3" cstate="print"/>
          <a:srcRect/>
          <a:stretch>
            <a:fillRect/>
          </a:stretch>
        </p:blipFill>
        <p:spPr bwMode="auto">
          <a:xfrm>
            <a:off x="1933575" y="3395663"/>
            <a:ext cx="809625" cy="33813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5514975" y="3352800"/>
            <a:ext cx="809625" cy="338137"/>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1905000" y="6629400"/>
            <a:ext cx="809625" cy="338137"/>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5819775" y="6519863"/>
            <a:ext cx="809625" cy="338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428625" y="642938"/>
            <a:ext cx="8286750" cy="557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066800" y="228600"/>
            <a:ext cx="7010400" cy="6355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Recent Evidence</a:t>
            </a:r>
            <a:endParaRPr lang="en-IN"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endParaRPr lang="en-IN" b="1" u="sng" dirty="0" smtClean="0">
              <a:solidFill>
                <a:srgbClr val="00B050"/>
              </a:solidFill>
            </a:endParaRPr>
          </a:p>
          <a:p>
            <a:endParaRPr lang="en-IN" b="1" u="sng" dirty="0" smtClean="0">
              <a:solidFill>
                <a:srgbClr val="00B050"/>
              </a:solidFill>
            </a:endParaRPr>
          </a:p>
          <a:p>
            <a:endParaRPr lang="en-IN" b="1" u="sng" dirty="0" smtClean="0">
              <a:solidFill>
                <a:srgbClr val="00B050"/>
              </a:solidFill>
            </a:endParaRPr>
          </a:p>
          <a:p>
            <a:endParaRPr lang="en-IN" b="1" u="sng" dirty="0" smtClean="0">
              <a:solidFill>
                <a:srgbClr val="00B050"/>
              </a:solidFill>
            </a:endParaRPr>
          </a:p>
          <a:p>
            <a:endParaRPr lang="en-IN" b="1" u="sng" dirty="0" smtClean="0">
              <a:solidFill>
                <a:srgbClr val="00B050"/>
              </a:solidFill>
            </a:endParaRPr>
          </a:p>
          <a:p>
            <a:endParaRPr lang="en-IN" b="1" u="sng" dirty="0" smtClean="0">
              <a:solidFill>
                <a:srgbClr val="00B050"/>
              </a:solidFill>
            </a:endParaRPr>
          </a:p>
          <a:p>
            <a:endParaRPr lang="en-IN" b="1" u="sng" dirty="0" smtClean="0">
              <a:solidFill>
                <a:srgbClr val="00B050"/>
              </a:solidFill>
            </a:endParaRPr>
          </a:p>
          <a:p>
            <a:r>
              <a:rPr lang="en-IN" b="1" u="sng" dirty="0" smtClean="0">
                <a:solidFill>
                  <a:srgbClr val="00B050"/>
                </a:solidFill>
              </a:rPr>
              <a:t>Recent  randomized data </a:t>
            </a:r>
            <a:r>
              <a:rPr lang="en-IN" dirty="0" smtClean="0"/>
              <a:t>(</a:t>
            </a:r>
            <a:r>
              <a:rPr lang="en-IN" b="1" dirty="0" smtClean="0">
                <a:solidFill>
                  <a:srgbClr val="C00000"/>
                </a:solidFill>
              </a:rPr>
              <a:t>Level 1</a:t>
            </a:r>
            <a:r>
              <a:rPr lang="en-IN" dirty="0" smtClean="0"/>
              <a:t>) from Europe</a:t>
            </a:r>
            <a:r>
              <a:rPr lang="en-IN" i="1" dirty="0" smtClean="0"/>
              <a:t> demonstrated that IMRT reduces </a:t>
            </a:r>
            <a:r>
              <a:rPr lang="en-IN" dirty="0" smtClean="0"/>
              <a:t>parotid toxicity, albeit with little benefit beyond this, relative to conventional therapy. (</a:t>
            </a:r>
            <a:r>
              <a:rPr lang="en-IN" dirty="0" smtClean="0">
                <a:solidFill>
                  <a:srgbClr val="FF0000"/>
                </a:solidFill>
              </a:rPr>
              <a:t>C. </a:t>
            </a:r>
            <a:r>
              <a:rPr lang="en-IN" dirty="0" err="1" smtClean="0">
                <a:solidFill>
                  <a:srgbClr val="FF0000"/>
                </a:solidFill>
              </a:rPr>
              <a:t>Nutting</a:t>
            </a:r>
            <a:r>
              <a:rPr lang="en-IN" dirty="0" smtClean="0">
                <a:solidFill>
                  <a:srgbClr val="FF0000"/>
                </a:solidFill>
              </a:rPr>
              <a:t> et al., </a:t>
            </a:r>
            <a:r>
              <a:rPr lang="en-IN" i="1" dirty="0" smtClean="0">
                <a:solidFill>
                  <a:srgbClr val="FF0000"/>
                </a:solidFill>
              </a:rPr>
              <a:t>Proc. ASCO 2009</a:t>
            </a:r>
            <a:r>
              <a:rPr lang="en-IN" i="1" dirty="0" smtClean="0"/>
              <a:t>)</a:t>
            </a:r>
          </a:p>
          <a:p>
            <a:endParaRPr lang="en-IN" dirty="0"/>
          </a:p>
        </p:txBody>
      </p:sp>
      <p:pic>
        <p:nvPicPr>
          <p:cNvPr id="54274" name="Picture 2"/>
          <p:cNvPicPr>
            <a:picLocks noChangeAspect="1" noChangeArrowheads="1"/>
          </p:cNvPicPr>
          <p:nvPr/>
        </p:nvPicPr>
        <p:blipFill>
          <a:blip r:embed="rId2" cstate="print"/>
          <a:srcRect/>
          <a:stretch>
            <a:fillRect/>
          </a:stretch>
        </p:blipFill>
        <p:spPr bwMode="auto">
          <a:xfrm>
            <a:off x="1600200" y="762000"/>
            <a:ext cx="6229820" cy="3733800"/>
          </a:xfrm>
          <a:prstGeom prst="rect">
            <a:avLst/>
          </a:prstGeom>
          <a:noFill/>
          <a:ln w="9525">
            <a:noFill/>
            <a:miter lim="800000"/>
            <a:headEnd/>
            <a:tailEnd/>
          </a:ln>
        </p:spPr>
      </p:pic>
      <p:sp>
        <p:nvSpPr>
          <p:cNvPr id="5" name="TextBox 4"/>
          <p:cNvSpPr txBox="1"/>
          <p:nvPr/>
        </p:nvSpPr>
        <p:spPr>
          <a:xfrm>
            <a:off x="4800600" y="4343400"/>
            <a:ext cx="4288290" cy="338554"/>
          </a:xfrm>
          <a:prstGeom prst="rect">
            <a:avLst/>
          </a:prstGeom>
          <a:noFill/>
        </p:spPr>
        <p:txBody>
          <a:bodyPr wrap="none" rtlCol="0">
            <a:spAutoFit/>
          </a:bodyPr>
          <a:lstStyle/>
          <a:p>
            <a:r>
              <a:rPr lang="en-IN" sz="1600" i="1" dirty="0" err="1" smtClean="0"/>
              <a:t>Liv</a:t>
            </a:r>
            <a:r>
              <a:rPr lang="en-IN" sz="1600" i="1" dirty="0" smtClean="0"/>
              <a:t> </a:t>
            </a:r>
            <a:r>
              <a:rPr lang="en-IN" sz="1600" i="1" dirty="0" err="1" smtClean="0"/>
              <a:t>Veldeman</a:t>
            </a:r>
            <a:r>
              <a:rPr lang="en-IN" sz="1600" i="1" dirty="0" smtClean="0"/>
              <a:t> et al</a:t>
            </a:r>
            <a:r>
              <a:rPr lang="fr-FR" sz="1600" b="1" i="1" dirty="0" smtClean="0"/>
              <a:t>Lancet </a:t>
            </a:r>
            <a:r>
              <a:rPr lang="fr-FR" sz="1600" b="1" i="1" dirty="0" err="1" smtClean="0"/>
              <a:t>Oncol</a:t>
            </a:r>
            <a:r>
              <a:rPr lang="fr-FR" sz="1600" b="1" i="1" dirty="0" smtClean="0"/>
              <a:t> 2008; 9: 367–375</a:t>
            </a:r>
            <a:endParaRPr lang="en-IN"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IN" dirty="0"/>
          </a:p>
        </p:txBody>
      </p:sp>
      <p:sp>
        <p:nvSpPr>
          <p:cNvPr id="3" name="Content Placeholder 2"/>
          <p:cNvSpPr>
            <a:spLocks noGrp="1"/>
          </p:cNvSpPr>
          <p:nvPr>
            <p:ph idx="1"/>
          </p:nvPr>
        </p:nvSpPr>
        <p:spPr/>
        <p:txBody>
          <a:bodyPr/>
          <a:lstStyle/>
          <a:p>
            <a:r>
              <a:rPr lang="en-IN" dirty="0" smtClean="0"/>
              <a:t>The online approach can potentially provide greater treatment precision, at the cost of increased daily effort and treatment time.</a:t>
            </a:r>
          </a:p>
          <a:p>
            <a:r>
              <a:rPr lang="en-US" dirty="0" smtClean="0"/>
              <a:t>Auto replanning.</a:t>
            </a:r>
          </a:p>
          <a:p>
            <a:r>
              <a:rPr lang="en-US" dirty="0" smtClean="0"/>
              <a:t>Dose guided radiotherapy.</a:t>
            </a:r>
          </a:p>
          <a:p>
            <a:endParaRPr lang="en-US" dirty="0" smtClean="0"/>
          </a:p>
          <a:p>
            <a:endParaRPr lang="en-IN"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IN" dirty="0"/>
          </a:p>
        </p:txBody>
      </p:sp>
      <p:sp>
        <p:nvSpPr>
          <p:cNvPr id="3" name="Content Placeholder 2"/>
          <p:cNvSpPr>
            <a:spLocks noGrp="1"/>
          </p:cNvSpPr>
          <p:nvPr>
            <p:ph idx="1"/>
          </p:nvPr>
        </p:nvSpPr>
        <p:spPr/>
        <p:txBody>
          <a:bodyPr>
            <a:normAutofit lnSpcReduction="10000"/>
          </a:bodyPr>
          <a:lstStyle/>
          <a:p>
            <a:r>
              <a:rPr lang="en-IN" dirty="0" smtClean="0"/>
              <a:t>Feasible adaptive radiotherapy has long been a clinical goal.</a:t>
            </a:r>
          </a:p>
          <a:p>
            <a:r>
              <a:rPr lang="en-IN" dirty="0" smtClean="0"/>
              <a:t>Current adaptive radiotherapy strategies remain labour and resource intensive.</a:t>
            </a:r>
          </a:p>
          <a:p>
            <a:r>
              <a:rPr lang="en-IN" dirty="0" smtClean="0"/>
              <a:t>The optimal frequency and utilization as well as the ultimate clinical impact of ART remain undefined, and prospective clinical trials will be necessary to appropriately mould ART into a future treatment standard.</a:t>
            </a:r>
            <a:endParaRPr lang="en-IN"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228600" y="152400"/>
            <a:ext cx="8386762" cy="61775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776288" y="719138"/>
            <a:ext cx="7591425"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52400" y="228600"/>
            <a:ext cx="8641152" cy="606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304800"/>
            <a:ext cx="9174672" cy="632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152400" y="609600"/>
            <a:ext cx="8801100" cy="55647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1" y="457201"/>
            <a:ext cx="9144000" cy="5749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28600" y="228600"/>
            <a:ext cx="8594541" cy="631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0" y="76200"/>
            <a:ext cx="9139342"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380999" y="228600"/>
            <a:ext cx="8414657"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304800" y="228600"/>
            <a:ext cx="8539636" cy="630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785813" y="585788"/>
            <a:ext cx="7572375" cy="568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924800" cy="4144962"/>
          </a:xfrm>
        </p:spPr>
        <p:txBody>
          <a:bodyPr>
            <a:normAutofit/>
          </a:bodyPr>
          <a:lstStyle/>
          <a:p>
            <a:r>
              <a:rPr lang="en-US" dirty="0" smtClean="0"/>
              <a:t>Treatment planning and contouring using advanced imaging</a:t>
            </a:r>
            <a:br>
              <a:rPr lang="en-US" dirty="0" smtClean="0"/>
            </a:br>
            <a:r>
              <a:rPr lang="en-US" dirty="0" smtClean="0"/>
              <a:t> (fusion techniques)</a:t>
            </a:r>
            <a:endParaRPr lang="en-IN"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466850" y="247650"/>
            <a:ext cx="6210300"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my talk</a:t>
            </a:r>
            <a:endParaRPr lang="en-IN" dirty="0"/>
          </a:p>
        </p:txBody>
      </p:sp>
      <p:sp>
        <p:nvSpPr>
          <p:cNvPr id="3" name="Content Placeholder 2"/>
          <p:cNvSpPr>
            <a:spLocks noGrp="1"/>
          </p:cNvSpPr>
          <p:nvPr>
            <p:ph idx="1"/>
          </p:nvPr>
        </p:nvSpPr>
        <p:spPr/>
        <p:txBody>
          <a:bodyPr/>
          <a:lstStyle/>
          <a:p>
            <a:r>
              <a:rPr lang="en-US" dirty="0" smtClean="0"/>
              <a:t>Uses of high end technology (IMRT/IGRT) in-</a:t>
            </a:r>
          </a:p>
          <a:p>
            <a:pPr lvl="1"/>
            <a:r>
              <a:rPr lang="en-US" dirty="0" smtClean="0"/>
              <a:t>Target volume delineation (contouring).</a:t>
            </a:r>
          </a:p>
          <a:p>
            <a:pPr lvl="1"/>
            <a:r>
              <a:rPr lang="en-US" dirty="0" smtClean="0"/>
              <a:t>Target volume doses- </a:t>
            </a:r>
          </a:p>
          <a:p>
            <a:pPr lvl="2"/>
            <a:r>
              <a:rPr lang="en-US" dirty="0" smtClean="0"/>
              <a:t>Treatment planning</a:t>
            </a:r>
          </a:p>
          <a:p>
            <a:pPr lvl="2"/>
            <a:r>
              <a:rPr lang="en-US" dirty="0" smtClean="0"/>
              <a:t>Replanning – Adaptive Radiotherapy (ART). </a:t>
            </a:r>
          </a:p>
          <a:p>
            <a:pPr lvl="1"/>
            <a:r>
              <a:rPr lang="en-US" dirty="0" smtClean="0"/>
              <a:t> Treatment Delivery (Setup errors).</a:t>
            </a:r>
          </a:p>
          <a:p>
            <a:pPr lvl="1"/>
            <a:r>
              <a:rPr lang="en-US" dirty="0" smtClean="0"/>
              <a:t>Clinical  outcomes.</a:t>
            </a:r>
          </a:p>
          <a:p>
            <a:pPr lvl="1"/>
            <a:endParaRPr lang="en-IN" dirty="0"/>
          </a:p>
        </p:txBody>
      </p:sp>
      <p:sp>
        <p:nvSpPr>
          <p:cNvPr id="4" name="Rectangle 3"/>
          <p:cNvSpPr/>
          <p:nvPr/>
        </p:nvSpPr>
        <p:spPr>
          <a:xfrm>
            <a:off x="838200" y="4038600"/>
            <a:ext cx="6400800" cy="609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0" y="457201"/>
            <a:ext cx="9120687"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457199" y="838200"/>
            <a:ext cx="8486273" cy="5257800"/>
          </a:xfrm>
          <a:prstGeom prst="rect">
            <a:avLst/>
          </a:prstGeom>
          <a:noFill/>
          <a:ln w="9525">
            <a:noFill/>
            <a:miter lim="800000"/>
            <a:headEnd/>
            <a:tailEnd/>
          </a:ln>
        </p:spPr>
      </p:pic>
      <p:cxnSp>
        <p:nvCxnSpPr>
          <p:cNvPr id="4" name="Straight Connector 3"/>
          <p:cNvCxnSpPr/>
          <p:nvPr/>
        </p:nvCxnSpPr>
        <p:spPr>
          <a:xfrm rot="5400000">
            <a:off x="4419600" y="2895600"/>
            <a:ext cx="1981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62467" name="Picture 3"/>
          <p:cNvPicPr>
            <a:picLocks noChangeAspect="1" noChangeArrowheads="1"/>
          </p:cNvPicPr>
          <p:nvPr/>
        </p:nvPicPr>
        <p:blipFill>
          <a:blip r:embed="rId3" cstate="print"/>
          <a:srcRect/>
          <a:stretch>
            <a:fillRect/>
          </a:stretch>
        </p:blipFill>
        <p:spPr bwMode="auto">
          <a:xfrm>
            <a:off x="0" y="0"/>
            <a:ext cx="2819400" cy="12889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Anatomic Uncertainties during treatment</a:t>
            </a:r>
            <a:endParaRPr lang="en-IN" dirty="0"/>
          </a:p>
        </p:txBody>
      </p:sp>
      <p:sp>
        <p:nvSpPr>
          <p:cNvPr id="6" name="Content Placeholder 5"/>
          <p:cNvSpPr>
            <a:spLocks noGrp="1"/>
          </p:cNvSpPr>
          <p:nvPr>
            <p:ph idx="1"/>
          </p:nvPr>
        </p:nvSpPr>
        <p:spPr>
          <a:xfrm>
            <a:off x="381000" y="1371600"/>
            <a:ext cx="8229600" cy="5486400"/>
          </a:xfrm>
        </p:spPr>
        <p:txBody>
          <a:bodyPr>
            <a:normAutofit fontScale="77500" lnSpcReduction="20000"/>
          </a:bodyPr>
          <a:lstStyle/>
          <a:p>
            <a:r>
              <a:rPr lang="en-IN" dirty="0" smtClean="0"/>
              <a:t>Significant anatomic changes during their course of treatment, including shrinking primary </a:t>
            </a:r>
            <a:r>
              <a:rPr lang="en-IN" dirty="0" err="1" smtClean="0"/>
              <a:t>tumors</a:t>
            </a:r>
            <a:r>
              <a:rPr lang="en-IN" dirty="0" smtClean="0"/>
              <a:t> or nodal masses, resolving postsurgical </a:t>
            </a:r>
            <a:r>
              <a:rPr lang="en-IN" dirty="0" err="1" smtClean="0"/>
              <a:t>edema</a:t>
            </a:r>
            <a:r>
              <a:rPr lang="en-IN" dirty="0" smtClean="0"/>
              <a:t>, and weight loss.</a:t>
            </a:r>
          </a:p>
          <a:p>
            <a:r>
              <a:rPr lang="en-IN" dirty="0" smtClean="0"/>
              <a:t>GTV decreased throughout therapy at a median rate of 0.2 cc per treatment day (range, 0.01–1.95 cc/day). Lymph nodes lost volume at approximately the same rate of 1.7%-1.8% per treatment day.</a:t>
            </a:r>
          </a:p>
          <a:p>
            <a:r>
              <a:rPr lang="en-IN" dirty="0" smtClean="0"/>
              <a:t>Barker et al. observed that the median parotid volume loss was 0.2 cc/day or 0.6%/day of the initial volume. At the end of treatment, median parotid volume loss was 28.1%.</a:t>
            </a:r>
          </a:p>
          <a:p>
            <a:r>
              <a:rPr lang="en-IN" dirty="0" smtClean="0"/>
              <a:t>Barker et al. found that the median weight change from the start to completion of treatment was –7.1% (range, +5.2% to –13.0%) in their study.</a:t>
            </a:r>
          </a:p>
          <a:p>
            <a:r>
              <a:rPr lang="en-IN" dirty="0" smtClean="0"/>
              <a:t>Parotids migrated toward the patient center with a median total distance change of </a:t>
            </a:r>
            <a:r>
              <a:rPr lang="en-IN" i="1" dirty="0" smtClean="0"/>
              <a:t>−5.26mm (0.00 to −16.35mm) and a median change rate of −0.22 mm/day.</a:t>
            </a:r>
            <a:endParaRPr lang="en-IN" dirty="0"/>
          </a:p>
        </p:txBody>
      </p:sp>
      <p:pic>
        <p:nvPicPr>
          <p:cNvPr id="7" name="Picture 2"/>
          <p:cNvPicPr>
            <a:picLocks noChangeAspect="1" noChangeArrowheads="1"/>
          </p:cNvPicPr>
          <p:nvPr/>
        </p:nvPicPr>
        <p:blipFill>
          <a:blip r:embed="rId2" cstate="print"/>
          <a:stretch>
            <a:fillRect/>
          </a:stretch>
        </p:blipFill>
        <p:spPr bwMode="auto">
          <a:xfrm>
            <a:off x="1295400" y="1905000"/>
            <a:ext cx="6591300" cy="3819525"/>
          </a:xfrm>
          <a:prstGeom prst="rect">
            <a:avLst/>
          </a:prstGeom>
          <a:noFill/>
          <a:ln w="9525">
            <a:noFill/>
            <a:miter lim="800000"/>
            <a:headEnd/>
            <a:tailEnd/>
          </a:ln>
        </p:spPr>
      </p:pic>
      <p:sp>
        <p:nvSpPr>
          <p:cNvPr id="5" name="Down Arrow 4"/>
          <p:cNvSpPr/>
          <p:nvPr/>
        </p:nvSpPr>
        <p:spPr>
          <a:xfrm rot="11818553" flipV="1">
            <a:off x="7413133" y="2466794"/>
            <a:ext cx="381000" cy="1249681"/>
          </a:xfrm>
          <a:prstGeom prst="downArrow">
            <a:avLst>
              <a:gd name="adj1" fmla="val 50000"/>
              <a:gd name="adj2" fmla="val 11956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H and N Setup Uncertainties</a:t>
            </a:r>
            <a:endParaRPr lang="en-IN" dirty="0"/>
          </a:p>
        </p:txBody>
      </p:sp>
      <p:sp>
        <p:nvSpPr>
          <p:cNvPr id="3" name="Content Placeholder 2"/>
          <p:cNvSpPr>
            <a:spLocks noGrp="1"/>
          </p:cNvSpPr>
          <p:nvPr>
            <p:ph idx="1"/>
          </p:nvPr>
        </p:nvSpPr>
        <p:spPr/>
        <p:txBody>
          <a:bodyPr>
            <a:normAutofit fontScale="85000" lnSpcReduction="10000"/>
          </a:bodyPr>
          <a:lstStyle/>
          <a:p>
            <a:r>
              <a:rPr lang="en-IN" i="1" dirty="0" smtClean="0"/>
              <a:t>Baseline Anatomic Uncertainties- </a:t>
            </a:r>
          </a:p>
          <a:p>
            <a:pPr lvl="1"/>
            <a:r>
              <a:rPr lang="en-IN" dirty="0" smtClean="0"/>
              <a:t>Displacement uncertainties of up to 2–6mm are generally observed indicating the effects of flexibility and rotation on position uncertainty.</a:t>
            </a:r>
          </a:p>
          <a:p>
            <a:r>
              <a:rPr lang="en-IN" dirty="0" smtClean="0"/>
              <a:t>MD Anderson has investigated internal systematic and random errors caused by swallowing . A total of 555 daily CTs were taken (30–33 images/patient). </a:t>
            </a:r>
          </a:p>
          <a:p>
            <a:r>
              <a:rPr lang="en-IN" dirty="0" smtClean="0"/>
              <a:t>These structures were found to move up to 1.6 cm during a treatment course relative to vertebral </a:t>
            </a:r>
            <a:r>
              <a:rPr lang="en-IN" dirty="0" err="1" smtClean="0"/>
              <a:t>landmarks,most</a:t>
            </a:r>
            <a:r>
              <a:rPr lang="en-IN" dirty="0" smtClean="0"/>
              <a:t> notably in the </a:t>
            </a:r>
            <a:r>
              <a:rPr lang="en-IN" b="1" u="sng" dirty="0" err="1" smtClean="0">
                <a:solidFill>
                  <a:srgbClr val="FF0000"/>
                </a:solidFill>
              </a:rPr>
              <a:t>superiorinferior</a:t>
            </a:r>
            <a:r>
              <a:rPr lang="en-IN" dirty="0" smtClean="0"/>
              <a:t> (SI) direction.</a:t>
            </a:r>
            <a:endParaRPr lang="en-IN" dirty="0"/>
          </a:p>
        </p:txBody>
      </p:sp>
      <p:pic>
        <p:nvPicPr>
          <p:cNvPr id="56323" name="Picture 3"/>
          <p:cNvPicPr>
            <a:picLocks noChangeAspect="1" noChangeArrowheads="1"/>
          </p:cNvPicPr>
          <p:nvPr/>
        </p:nvPicPr>
        <p:blipFill>
          <a:blip r:embed="rId2" cstate="print"/>
          <a:srcRect/>
          <a:stretch>
            <a:fillRect/>
          </a:stretch>
        </p:blipFill>
        <p:spPr bwMode="auto">
          <a:xfrm>
            <a:off x="73549" y="2286000"/>
            <a:ext cx="5030367" cy="3864531"/>
          </a:xfrm>
          <a:prstGeom prst="rect">
            <a:avLst/>
          </a:prstGeom>
          <a:noFill/>
          <a:ln w="9525">
            <a:noFill/>
            <a:miter lim="800000"/>
            <a:headEnd/>
            <a:tailEnd/>
          </a:ln>
        </p:spPr>
      </p:pic>
      <p:pic>
        <p:nvPicPr>
          <p:cNvPr id="56324" name="Picture 4"/>
          <p:cNvPicPr>
            <a:picLocks noChangeAspect="1" noChangeArrowheads="1"/>
          </p:cNvPicPr>
          <p:nvPr/>
        </p:nvPicPr>
        <p:blipFill>
          <a:blip r:embed="rId3" cstate="print"/>
          <a:srcRect/>
          <a:stretch>
            <a:fillRect/>
          </a:stretch>
        </p:blipFill>
        <p:spPr bwMode="auto">
          <a:xfrm>
            <a:off x="4416949" y="2286000"/>
            <a:ext cx="4727051" cy="3757183"/>
          </a:xfrm>
          <a:prstGeom prst="rect">
            <a:avLst/>
          </a:prstGeom>
          <a:noFill/>
          <a:ln w="9525">
            <a:noFill/>
            <a:miter lim="800000"/>
            <a:headEnd/>
            <a:tailEnd/>
          </a:ln>
        </p:spPr>
      </p:pic>
      <p:sp>
        <p:nvSpPr>
          <p:cNvPr id="6" name="Oval 5"/>
          <p:cNvSpPr/>
          <p:nvPr/>
        </p:nvSpPr>
        <p:spPr>
          <a:xfrm>
            <a:off x="1905000" y="3810000"/>
            <a:ext cx="1066800" cy="1066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p:cNvSpPr/>
          <p:nvPr/>
        </p:nvSpPr>
        <p:spPr>
          <a:xfrm>
            <a:off x="6019800" y="3810000"/>
            <a:ext cx="1066800" cy="1066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 calcmode="lin" valueType="num">
                                      <p:cBhvr>
                                        <p:cTn id="7" dur="1000" fill="hold"/>
                                        <p:tgtEl>
                                          <p:spTgt spid="56323"/>
                                        </p:tgtEl>
                                        <p:attrNameLst>
                                          <p:attrName>ppt_w</p:attrName>
                                        </p:attrNameLst>
                                      </p:cBhvr>
                                      <p:tavLst>
                                        <p:tav tm="0">
                                          <p:val>
                                            <p:strVal val="#ppt_w*0.70"/>
                                          </p:val>
                                        </p:tav>
                                        <p:tav tm="100000">
                                          <p:val>
                                            <p:strVal val="#ppt_w"/>
                                          </p:val>
                                        </p:tav>
                                      </p:tavLst>
                                    </p:anim>
                                    <p:anim calcmode="lin" valueType="num">
                                      <p:cBhvr>
                                        <p:cTn id="8" dur="1000" fill="hold"/>
                                        <p:tgtEl>
                                          <p:spTgt spid="56323"/>
                                        </p:tgtEl>
                                        <p:attrNameLst>
                                          <p:attrName>ppt_h</p:attrName>
                                        </p:attrNameLst>
                                      </p:cBhvr>
                                      <p:tavLst>
                                        <p:tav tm="0">
                                          <p:val>
                                            <p:strVal val="#ppt_h"/>
                                          </p:val>
                                        </p:tav>
                                        <p:tav tm="100000">
                                          <p:val>
                                            <p:strVal val="#ppt_h"/>
                                          </p:val>
                                        </p:tav>
                                      </p:tavLst>
                                    </p:anim>
                                    <p:animEffect transition="in" filter="fade">
                                      <p:cBhvr>
                                        <p:cTn id="9" dur="1000"/>
                                        <p:tgtEl>
                                          <p:spTgt spid="56323"/>
                                        </p:tgtEl>
                                      </p:cBhvr>
                                    </p:animEffect>
                                  </p:childTnLst>
                                </p:cTn>
                              </p:par>
                              <p:par>
                                <p:cTn id="10" presetID="55" presetClass="entr" presetSubtype="0" fill="hold" nodeType="withEffect">
                                  <p:stCondLst>
                                    <p:cond delay="0"/>
                                  </p:stCondLst>
                                  <p:childTnLst>
                                    <p:set>
                                      <p:cBhvr>
                                        <p:cTn id="11" dur="1" fill="hold">
                                          <p:stCondLst>
                                            <p:cond delay="0"/>
                                          </p:stCondLst>
                                        </p:cTn>
                                        <p:tgtEl>
                                          <p:spTgt spid="56324"/>
                                        </p:tgtEl>
                                        <p:attrNameLst>
                                          <p:attrName>style.visibility</p:attrName>
                                        </p:attrNameLst>
                                      </p:cBhvr>
                                      <p:to>
                                        <p:strVal val="visible"/>
                                      </p:to>
                                    </p:set>
                                    <p:anim calcmode="lin" valueType="num">
                                      <p:cBhvr>
                                        <p:cTn id="12" dur="1000" fill="hold"/>
                                        <p:tgtEl>
                                          <p:spTgt spid="56324"/>
                                        </p:tgtEl>
                                        <p:attrNameLst>
                                          <p:attrName>ppt_w</p:attrName>
                                        </p:attrNameLst>
                                      </p:cBhvr>
                                      <p:tavLst>
                                        <p:tav tm="0">
                                          <p:val>
                                            <p:strVal val="#ppt_w*0.70"/>
                                          </p:val>
                                        </p:tav>
                                        <p:tav tm="100000">
                                          <p:val>
                                            <p:strVal val="#ppt_w"/>
                                          </p:val>
                                        </p:tav>
                                      </p:tavLst>
                                    </p:anim>
                                    <p:anim calcmode="lin" valueType="num">
                                      <p:cBhvr>
                                        <p:cTn id="13" dur="1000" fill="hold"/>
                                        <p:tgtEl>
                                          <p:spTgt spid="56324"/>
                                        </p:tgtEl>
                                        <p:attrNameLst>
                                          <p:attrName>ppt_h</p:attrName>
                                        </p:attrNameLst>
                                      </p:cBhvr>
                                      <p:tavLst>
                                        <p:tav tm="0">
                                          <p:val>
                                            <p:strVal val="#ppt_h"/>
                                          </p:val>
                                        </p:tav>
                                        <p:tav tm="100000">
                                          <p:val>
                                            <p:strVal val="#ppt_h"/>
                                          </p:val>
                                        </p:tav>
                                      </p:tavLst>
                                    </p:anim>
                                    <p:animEffect transition="in" filter="fade">
                                      <p:cBhvr>
                                        <p:cTn id="14" dur="1000"/>
                                        <p:tgtEl>
                                          <p:spTgt spid="5632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733425" y="733425"/>
            <a:ext cx="7677150"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533400" y="381000"/>
            <a:ext cx="8072437" cy="61239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809625" y="614363"/>
            <a:ext cx="7524750" cy="562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Present status of ART</a:t>
            </a:r>
            <a:endParaRPr lang="en-IN" dirty="0"/>
          </a:p>
        </p:txBody>
      </p:sp>
      <p:sp>
        <p:nvSpPr>
          <p:cNvPr id="3" name="Content Placeholder 2"/>
          <p:cNvSpPr>
            <a:spLocks noGrp="1"/>
          </p:cNvSpPr>
          <p:nvPr>
            <p:ph idx="1"/>
          </p:nvPr>
        </p:nvSpPr>
        <p:spPr>
          <a:xfrm>
            <a:off x="457200" y="1219200"/>
            <a:ext cx="8229600" cy="5257800"/>
          </a:xfrm>
        </p:spPr>
        <p:txBody>
          <a:bodyPr>
            <a:normAutofit fontScale="62500" lnSpcReduction="20000"/>
          </a:bodyPr>
          <a:lstStyle/>
          <a:p>
            <a:r>
              <a:rPr lang="en-IN" dirty="0" smtClean="0"/>
              <a:t>Adaptive RT is a technological innovation.</a:t>
            </a:r>
          </a:p>
          <a:p>
            <a:endParaRPr lang="en-IN" dirty="0" smtClean="0"/>
          </a:p>
          <a:p>
            <a:endParaRPr lang="en-IN" dirty="0" smtClean="0"/>
          </a:p>
          <a:p>
            <a:r>
              <a:rPr lang="en-IN" dirty="0" smtClean="0"/>
              <a:t>May become the new treatment standard and eventually replace the classical treatment plan in the routine clinical practice.</a:t>
            </a:r>
          </a:p>
          <a:p>
            <a:endParaRPr lang="en-US" dirty="0" smtClean="0"/>
          </a:p>
          <a:p>
            <a:endParaRPr lang="en-IN" dirty="0" smtClean="0"/>
          </a:p>
          <a:p>
            <a:r>
              <a:rPr lang="en-IN" dirty="0" smtClean="0"/>
              <a:t>However, adaptive RT remains extremely time-consuming and automation of the different processes involved will be required.</a:t>
            </a:r>
          </a:p>
          <a:p>
            <a:endParaRPr lang="en-US" dirty="0" smtClean="0"/>
          </a:p>
          <a:p>
            <a:endParaRPr lang="en-IN" dirty="0" smtClean="0"/>
          </a:p>
          <a:p>
            <a:r>
              <a:rPr lang="en-IN" dirty="0" smtClean="0"/>
              <a:t>Further improvement in near real-time processes involving </a:t>
            </a:r>
            <a:r>
              <a:rPr lang="fr-FR" dirty="0" smtClean="0"/>
              <a:t>3D CT image acquisition, </a:t>
            </a:r>
            <a:r>
              <a:rPr lang="fr-FR" dirty="0" err="1" smtClean="0"/>
              <a:t>automated</a:t>
            </a:r>
            <a:r>
              <a:rPr lang="fr-FR" dirty="0" smtClean="0"/>
              <a:t> segmentation, </a:t>
            </a:r>
            <a:r>
              <a:rPr lang="fr-FR" dirty="0" err="1" smtClean="0"/>
              <a:t>deformable</a:t>
            </a:r>
            <a:r>
              <a:rPr lang="fr-FR" dirty="0" smtClean="0"/>
              <a:t> </a:t>
            </a:r>
            <a:r>
              <a:rPr lang="en-IN" dirty="0" smtClean="0"/>
              <a:t>registration, and modification of IMRT parameters, required. </a:t>
            </a:r>
          </a:p>
          <a:p>
            <a:endParaRPr lang="en-US" dirty="0" smtClean="0"/>
          </a:p>
          <a:p>
            <a:endParaRPr lang="en-IN" dirty="0" smtClean="0"/>
          </a:p>
          <a:p>
            <a:r>
              <a:rPr lang="en-IN" dirty="0" smtClean="0"/>
              <a:t>Practical guidelines for identifying patients who would be best served with an adaptive treatment strategy still have to be defined. </a:t>
            </a:r>
            <a:endParaRPr lang="en-IN" dirty="0"/>
          </a:p>
        </p:txBody>
      </p:sp>
      <p:sp>
        <p:nvSpPr>
          <p:cNvPr id="4" name="TextBox 3"/>
          <p:cNvSpPr txBox="1"/>
          <p:nvPr/>
        </p:nvSpPr>
        <p:spPr>
          <a:xfrm>
            <a:off x="5334000" y="6488668"/>
            <a:ext cx="3812647" cy="369332"/>
          </a:xfrm>
          <a:prstGeom prst="rect">
            <a:avLst/>
          </a:prstGeom>
          <a:noFill/>
        </p:spPr>
        <p:txBody>
          <a:bodyPr wrap="none" rtlCol="0">
            <a:spAutoFit/>
          </a:bodyPr>
          <a:lstStyle/>
          <a:p>
            <a:r>
              <a:rPr lang="en-IN" i="1" dirty="0" smtClean="0">
                <a:solidFill>
                  <a:srgbClr val="FF0000"/>
                </a:solidFill>
                <a:effectLst>
                  <a:outerShdw blurRad="38100" dist="38100" dir="2700000" algn="tl">
                    <a:srgbClr val="000000">
                      <a:alpha val="43137"/>
                    </a:srgbClr>
                  </a:outerShdw>
                </a:effectLst>
              </a:rPr>
              <a:t>Di Yan, </a:t>
            </a:r>
            <a:r>
              <a:rPr lang="en-IN" i="1" dirty="0" err="1" smtClean="0">
                <a:solidFill>
                  <a:srgbClr val="FF0000"/>
                </a:solidFill>
                <a:effectLst>
                  <a:outerShdw blurRad="38100" dist="38100" dir="2700000" algn="tl">
                    <a:srgbClr val="000000">
                      <a:alpha val="43137"/>
                    </a:srgbClr>
                  </a:outerShdw>
                </a:effectLst>
              </a:rPr>
              <a:t>Sem</a:t>
            </a:r>
            <a:r>
              <a:rPr lang="en-IN" i="1" dirty="0" smtClean="0">
                <a:solidFill>
                  <a:srgbClr val="FF0000"/>
                </a:solidFill>
                <a:effectLst>
                  <a:outerShdw blurRad="38100" dist="38100" dir="2700000" algn="tl">
                    <a:srgbClr val="000000">
                      <a:alpha val="43137"/>
                    </a:srgbClr>
                  </a:outerShdw>
                </a:effectLst>
              </a:rPr>
              <a:t> </a:t>
            </a:r>
            <a:r>
              <a:rPr lang="en-IN" i="1" dirty="0" err="1" smtClean="0">
                <a:solidFill>
                  <a:srgbClr val="FF0000"/>
                </a:solidFill>
                <a:effectLst>
                  <a:outerShdw blurRad="38100" dist="38100" dir="2700000" algn="tl">
                    <a:srgbClr val="000000">
                      <a:alpha val="43137"/>
                    </a:srgbClr>
                  </a:outerShdw>
                </a:effectLst>
              </a:rPr>
              <a:t>Rad</a:t>
            </a:r>
            <a:r>
              <a:rPr lang="en-IN" i="1" dirty="0" smtClean="0">
                <a:solidFill>
                  <a:srgbClr val="FF0000"/>
                </a:solidFill>
                <a:effectLst>
                  <a:outerShdw blurRad="38100" dist="38100" dir="2700000" algn="tl">
                    <a:srgbClr val="000000">
                      <a:alpha val="43137"/>
                    </a:srgbClr>
                  </a:outerShdw>
                </a:effectLst>
              </a:rPr>
              <a:t> Onc,;20,2, 79-83,2010</a:t>
            </a:r>
            <a:endParaRPr lang="en-IN"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229600" cy="1143000"/>
          </a:xfrm>
        </p:spPr>
        <p:txBody>
          <a:bodyPr/>
          <a:lstStyle/>
          <a:p>
            <a:r>
              <a:rPr lang="en-US" dirty="0" smtClean="0"/>
              <a:t>DGRT</a:t>
            </a:r>
            <a:endParaRPr lang="en-IN"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srcRect/>
          <a:stretch>
            <a:fillRect/>
          </a:stretch>
        </p:blipFill>
        <p:spPr bwMode="auto">
          <a:xfrm>
            <a:off x="185738" y="304800"/>
            <a:ext cx="8729662" cy="6126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normAutofit fontScale="90000"/>
          </a:bodyPr>
          <a:lstStyle/>
          <a:p>
            <a:r>
              <a:rPr lang="en-US" dirty="0" smtClean="0"/>
              <a:t>Use of conformal therapy in Re irradiation/ Recurrence</a:t>
            </a:r>
            <a:endParaRPr lang="en-IN"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457200" y="228600"/>
            <a:ext cx="8229600" cy="6646436"/>
          </a:xfrm>
          <a:prstGeom prst="rect">
            <a:avLst/>
          </a:prstGeom>
          <a:noFill/>
          <a:ln w="9525">
            <a:noFill/>
            <a:miter lim="800000"/>
            <a:headEnd/>
            <a:tailEnd/>
          </a:ln>
        </p:spPr>
      </p:pic>
      <p:cxnSp>
        <p:nvCxnSpPr>
          <p:cNvPr id="4" name="Straight Connector 3"/>
          <p:cNvCxnSpPr/>
          <p:nvPr/>
        </p:nvCxnSpPr>
        <p:spPr>
          <a:xfrm>
            <a:off x="1143000" y="6629400"/>
            <a:ext cx="7239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1" y="1696776"/>
            <a:ext cx="9144000" cy="4170624"/>
          </a:xfrm>
          <a:prstGeom prst="rect">
            <a:avLst/>
          </a:prstGeom>
          <a:noFill/>
          <a:ln w="9525">
            <a:noFill/>
            <a:miter lim="800000"/>
            <a:headEnd/>
            <a:tailEnd/>
          </a:ln>
        </p:spPr>
      </p:pic>
      <p:sp>
        <p:nvSpPr>
          <p:cNvPr id="3" name="TextBox 2"/>
          <p:cNvSpPr txBox="1"/>
          <p:nvPr/>
        </p:nvSpPr>
        <p:spPr>
          <a:xfrm>
            <a:off x="1219200" y="381000"/>
            <a:ext cx="7772400" cy="769441"/>
          </a:xfrm>
          <a:prstGeom prst="rect">
            <a:avLst/>
          </a:prstGeom>
          <a:noFill/>
        </p:spPr>
        <p:txBody>
          <a:bodyPr wrap="square" rtlCol="0">
            <a:spAutoFit/>
          </a:bodyPr>
          <a:lstStyle/>
          <a:p>
            <a:r>
              <a:rPr lang="en-US" sz="4400" b="1" dirty="0" err="1" smtClean="0">
                <a:solidFill>
                  <a:srgbClr val="FF0000"/>
                </a:solidFill>
              </a:rPr>
              <a:t>Pyriform</a:t>
            </a:r>
            <a:r>
              <a:rPr lang="en-US" sz="4400" b="1" dirty="0" smtClean="0">
                <a:solidFill>
                  <a:srgbClr val="FF0000"/>
                </a:solidFill>
              </a:rPr>
              <a:t> Fossa Re-irradiation</a:t>
            </a:r>
            <a:endParaRPr lang="en-IN" sz="4400" b="1" dirty="0">
              <a:solidFill>
                <a:srgbClr val="FF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p:cNvPicPr>
            <a:picLocks noChangeAspect="1" noChangeArrowheads="1"/>
          </p:cNvPicPr>
          <p:nvPr/>
        </p:nvPicPr>
        <p:blipFill>
          <a:blip r:embed="rId2" cstate="print"/>
          <a:srcRect/>
          <a:stretch>
            <a:fillRect/>
          </a:stretch>
        </p:blipFill>
        <p:spPr bwMode="auto">
          <a:xfrm rot="16200000">
            <a:off x="7239000" y="4953000"/>
            <a:ext cx="2438400" cy="1524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Brachytherapy</a:t>
            </a:r>
            <a:endParaRPr lang="en-IN" dirty="0"/>
          </a:p>
        </p:txBody>
      </p:sp>
      <p:pic>
        <p:nvPicPr>
          <p:cNvPr id="4" name="Content Placeholder 3"/>
          <p:cNvPicPr>
            <a:picLocks noGrp="1" noChangeAspect="1" noChangeArrowheads="1"/>
          </p:cNvPicPr>
          <p:nvPr>
            <p:ph idx="1"/>
          </p:nvPr>
        </p:nvPicPr>
        <p:blipFill>
          <a:blip r:embed="rId3" cstate="print"/>
          <a:srcRect/>
          <a:stretch>
            <a:fillRect/>
          </a:stretch>
        </p:blipFill>
        <p:spPr bwMode="auto">
          <a:xfrm>
            <a:off x="0" y="1295401"/>
            <a:ext cx="4704977" cy="350520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5" name="Picture 4" descr="BOT&amp;NECK"/>
          <p:cNvPicPr>
            <a:picLocks noChangeAspect="1" noChangeArrowheads="1"/>
          </p:cNvPicPr>
          <p:nvPr/>
        </p:nvPicPr>
        <p:blipFill>
          <a:blip r:embed="rId4" cstate="print"/>
          <a:srcRect/>
          <a:stretch>
            <a:fillRect/>
          </a:stretch>
        </p:blipFill>
        <p:spPr>
          <a:xfrm>
            <a:off x="7543800" y="0"/>
            <a:ext cx="1600200" cy="1296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p:cNvPicPr>
            <a:picLocks noChangeAspect="1" noChangeArrowheads="1"/>
          </p:cNvPicPr>
          <p:nvPr/>
        </p:nvPicPr>
        <p:blipFill>
          <a:blip r:embed="rId5" cstate="print"/>
          <a:srcRect/>
          <a:stretch>
            <a:fillRect/>
          </a:stretch>
        </p:blipFill>
        <p:spPr bwMode="auto">
          <a:xfrm rot="5400000">
            <a:off x="5217694" y="954506"/>
            <a:ext cx="3128211" cy="3962400"/>
          </a:xfrm>
          <a:prstGeom prst="rect">
            <a:avLst/>
          </a:prstGeom>
          <a:noFill/>
          <a:ln w="9525">
            <a:noFill/>
            <a:miter lim="800000"/>
            <a:headEnd/>
            <a:tailEnd/>
          </a:ln>
          <a:effectLst/>
        </p:spPr>
      </p:pic>
      <p:pic>
        <p:nvPicPr>
          <p:cNvPr id="9" name="Picture 12"/>
          <p:cNvPicPr>
            <a:picLocks noChangeAspect="1" noChangeArrowheads="1"/>
          </p:cNvPicPr>
          <p:nvPr/>
        </p:nvPicPr>
        <p:blipFill>
          <a:blip r:embed="rId6" cstate="print"/>
          <a:srcRect/>
          <a:stretch>
            <a:fillRect/>
          </a:stretch>
        </p:blipFill>
        <p:spPr bwMode="auto">
          <a:xfrm>
            <a:off x="4191000" y="4495800"/>
            <a:ext cx="1752600" cy="2362200"/>
          </a:xfrm>
          <a:prstGeom prst="rect">
            <a:avLst/>
          </a:prstGeom>
          <a:noFill/>
          <a:ln w="9525">
            <a:noFill/>
            <a:miter lim="800000"/>
            <a:headEnd/>
            <a:tailEnd/>
          </a:ln>
          <a:effectLst/>
        </p:spPr>
      </p:pic>
      <p:pic>
        <p:nvPicPr>
          <p:cNvPr id="10" name="Picture 13"/>
          <p:cNvPicPr>
            <a:picLocks noChangeAspect="1" noChangeArrowheads="1"/>
          </p:cNvPicPr>
          <p:nvPr/>
        </p:nvPicPr>
        <p:blipFill>
          <a:blip r:embed="rId7" cstate="print"/>
          <a:srcRect/>
          <a:stretch>
            <a:fillRect/>
          </a:stretch>
        </p:blipFill>
        <p:spPr bwMode="auto">
          <a:xfrm>
            <a:off x="5943600" y="4495800"/>
            <a:ext cx="1905000" cy="2362200"/>
          </a:xfrm>
          <a:prstGeom prst="rect">
            <a:avLst/>
          </a:prstGeom>
          <a:noFill/>
          <a:ln w="9525">
            <a:noFill/>
            <a:miter lim="800000"/>
            <a:headEnd/>
            <a:tailEnd/>
          </a:ln>
          <a:effectLst/>
        </p:spPr>
      </p:pic>
      <p:pic>
        <p:nvPicPr>
          <p:cNvPr id="12" name="Picture 16"/>
          <p:cNvPicPr>
            <a:picLocks noChangeAspect="1" noChangeArrowheads="1"/>
          </p:cNvPicPr>
          <p:nvPr/>
        </p:nvPicPr>
        <p:blipFill>
          <a:blip r:embed="rId8" cstate="print"/>
          <a:srcRect/>
          <a:stretch>
            <a:fillRect/>
          </a:stretch>
        </p:blipFill>
        <p:spPr bwMode="auto">
          <a:xfrm>
            <a:off x="0" y="0"/>
            <a:ext cx="1905000" cy="1295400"/>
          </a:xfrm>
          <a:prstGeom prst="rect">
            <a:avLst/>
          </a:prstGeom>
          <a:noFill/>
          <a:ln w="9525">
            <a:noFill/>
            <a:miter lim="800000"/>
            <a:headEnd/>
            <a:tailEnd/>
          </a:ln>
          <a:effectLst/>
        </p:spPr>
      </p:pic>
      <p:pic>
        <p:nvPicPr>
          <p:cNvPr id="13" name="Picture 20"/>
          <p:cNvPicPr>
            <a:picLocks noChangeAspect="1" noChangeArrowheads="1"/>
          </p:cNvPicPr>
          <p:nvPr/>
        </p:nvPicPr>
        <p:blipFill>
          <a:blip r:embed="rId9" cstate="print"/>
          <a:srcRect/>
          <a:stretch>
            <a:fillRect/>
          </a:stretch>
        </p:blipFill>
        <p:spPr bwMode="auto">
          <a:xfrm>
            <a:off x="76200" y="4495800"/>
            <a:ext cx="4114800" cy="236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normAutofit fontScale="90000"/>
          </a:bodyPr>
          <a:lstStyle/>
          <a:p>
            <a:r>
              <a:rPr lang="en-US" dirty="0" smtClean="0"/>
              <a:t>Balancing Quality (Safety), Efficiency and Innovation</a:t>
            </a:r>
            <a:endParaRPr lang="en-IN"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814388" y="766763"/>
            <a:ext cx="7515225" cy="532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381000" y="381000"/>
            <a:ext cx="8300876" cy="6238875"/>
          </a:xfrm>
          <a:prstGeom prst="rect">
            <a:avLst/>
          </a:prstGeom>
          <a:noFill/>
          <a:ln w="9525">
            <a:noFill/>
            <a:miter lim="800000"/>
            <a:headEnd/>
            <a:tailEnd/>
          </a:ln>
        </p:spPr>
      </p:pic>
      <p:pic>
        <p:nvPicPr>
          <p:cNvPr id="3" name="Picture 6"/>
          <p:cNvPicPr>
            <a:picLocks noChangeAspect="1" noChangeArrowheads="1"/>
          </p:cNvPicPr>
          <p:nvPr/>
        </p:nvPicPr>
        <p:blipFill>
          <a:blip r:embed="rId3" cstate="print"/>
          <a:srcRect/>
          <a:stretch>
            <a:fillRect/>
          </a:stretch>
        </p:blipFill>
        <p:spPr bwMode="auto">
          <a:xfrm>
            <a:off x="1833563" y="1609725"/>
            <a:ext cx="5476875" cy="3638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752475" y="633413"/>
            <a:ext cx="7639050" cy="559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rmAutofit/>
          </a:bodyPr>
          <a:lstStyle/>
          <a:p>
            <a:r>
              <a:rPr lang="en-US" dirty="0" smtClean="0"/>
              <a:t>Cautious use of IMRT</a:t>
            </a:r>
            <a:endParaRPr lang="en-IN" dirty="0"/>
          </a:p>
        </p:txBody>
      </p:sp>
      <p:graphicFrame>
        <p:nvGraphicFramePr>
          <p:cNvPr id="3" name="Object 2"/>
          <p:cNvGraphicFramePr>
            <a:graphicFrameLocks noChangeAspect="1"/>
          </p:cNvGraphicFramePr>
          <p:nvPr/>
        </p:nvGraphicFramePr>
        <p:xfrm>
          <a:off x="1752600" y="1905000"/>
          <a:ext cx="2971800" cy="2960688"/>
        </p:xfrm>
        <a:graphic>
          <a:graphicData uri="http://schemas.openxmlformats.org/presentationml/2006/ole">
            <p:oleObj spid="_x0000_s99330" name="Photo Editor Photo" r:id="rId3" imgW="6076190" imgH="4552381" progId="">
              <p:embed/>
            </p:oleObj>
          </a:graphicData>
        </a:graphic>
      </p:graphicFrame>
      <p:sp>
        <p:nvSpPr>
          <p:cNvPr id="4" name="Line 3"/>
          <p:cNvSpPr>
            <a:spLocks noChangeShapeType="1"/>
          </p:cNvSpPr>
          <p:nvPr/>
        </p:nvSpPr>
        <p:spPr bwMode="auto">
          <a:xfrm>
            <a:off x="2514600" y="3876675"/>
            <a:ext cx="2274888" cy="1838325"/>
          </a:xfrm>
          <a:prstGeom prst="line">
            <a:avLst/>
          </a:prstGeom>
          <a:noFill/>
          <a:ln w="38100">
            <a:solidFill>
              <a:srgbClr val="969696"/>
            </a:solidFill>
            <a:prstDash val="sysDot"/>
            <a:round/>
            <a:headEnd/>
            <a:tailEnd/>
          </a:ln>
          <a:effectLst/>
        </p:spPr>
        <p:txBody>
          <a:bodyPr lIns="92075" tIns="46038" rIns="92075" bIns="46038" anchor="ctr">
            <a:spAutoFit/>
          </a:bodyPr>
          <a:lstStyle/>
          <a:p>
            <a:endParaRPr lang="en-IN"/>
          </a:p>
        </p:txBody>
      </p:sp>
      <p:sp>
        <p:nvSpPr>
          <p:cNvPr id="5" name="Line 4"/>
          <p:cNvSpPr>
            <a:spLocks noChangeShapeType="1"/>
          </p:cNvSpPr>
          <p:nvPr/>
        </p:nvSpPr>
        <p:spPr bwMode="auto">
          <a:xfrm>
            <a:off x="2590800" y="2657475"/>
            <a:ext cx="2282825" cy="811213"/>
          </a:xfrm>
          <a:prstGeom prst="line">
            <a:avLst/>
          </a:prstGeom>
          <a:noFill/>
          <a:ln w="38100">
            <a:solidFill>
              <a:srgbClr val="DDDDDD"/>
            </a:solidFill>
            <a:prstDash val="sysDot"/>
            <a:round/>
            <a:headEnd/>
            <a:tailEnd/>
          </a:ln>
          <a:effectLst/>
        </p:spPr>
        <p:txBody>
          <a:bodyPr lIns="92075" tIns="46038" rIns="92075" bIns="46038" anchor="ctr">
            <a:spAutoFit/>
          </a:bodyPr>
          <a:lstStyle/>
          <a:p>
            <a:endParaRPr lang="en-IN"/>
          </a:p>
        </p:txBody>
      </p:sp>
      <p:sp>
        <p:nvSpPr>
          <p:cNvPr id="6" name="Line 5"/>
          <p:cNvSpPr>
            <a:spLocks noChangeShapeType="1"/>
          </p:cNvSpPr>
          <p:nvPr/>
        </p:nvSpPr>
        <p:spPr bwMode="auto">
          <a:xfrm>
            <a:off x="3886200" y="2581275"/>
            <a:ext cx="3246438" cy="790575"/>
          </a:xfrm>
          <a:prstGeom prst="line">
            <a:avLst/>
          </a:prstGeom>
          <a:noFill/>
          <a:ln w="38100">
            <a:solidFill>
              <a:srgbClr val="969696"/>
            </a:solidFill>
            <a:prstDash val="sysDot"/>
            <a:round/>
            <a:headEnd/>
            <a:tailEnd/>
          </a:ln>
          <a:effectLst/>
        </p:spPr>
        <p:txBody>
          <a:bodyPr lIns="92075" tIns="46038" rIns="92075" bIns="46038" anchor="ctr">
            <a:spAutoFit/>
          </a:bodyPr>
          <a:lstStyle/>
          <a:p>
            <a:endParaRPr lang="en-IN"/>
          </a:p>
        </p:txBody>
      </p:sp>
      <p:sp>
        <p:nvSpPr>
          <p:cNvPr id="7" name="Freeform 6"/>
          <p:cNvSpPr>
            <a:spLocks/>
          </p:cNvSpPr>
          <p:nvPr/>
        </p:nvSpPr>
        <p:spPr bwMode="auto">
          <a:xfrm>
            <a:off x="4724400" y="3343275"/>
            <a:ext cx="2667000" cy="2546350"/>
          </a:xfrm>
          <a:custGeom>
            <a:avLst/>
            <a:gdLst/>
            <a:ahLst/>
            <a:cxnLst>
              <a:cxn ang="0">
                <a:pos x="12" y="1326"/>
              </a:cxn>
              <a:cxn ang="0">
                <a:pos x="55" y="283"/>
              </a:cxn>
              <a:cxn ang="0">
                <a:pos x="59" y="164"/>
              </a:cxn>
              <a:cxn ang="0">
                <a:pos x="63" y="134"/>
              </a:cxn>
              <a:cxn ang="0">
                <a:pos x="67" y="100"/>
              </a:cxn>
              <a:cxn ang="0">
                <a:pos x="123" y="79"/>
              </a:cxn>
              <a:cxn ang="0">
                <a:pos x="216" y="83"/>
              </a:cxn>
              <a:cxn ang="0">
                <a:pos x="1237" y="58"/>
              </a:cxn>
              <a:cxn ang="0">
                <a:pos x="1271" y="58"/>
              </a:cxn>
              <a:cxn ang="0">
                <a:pos x="1276" y="96"/>
              </a:cxn>
              <a:cxn ang="0">
                <a:pos x="1267" y="143"/>
              </a:cxn>
              <a:cxn ang="0">
                <a:pos x="1216" y="956"/>
              </a:cxn>
              <a:cxn ang="0">
                <a:pos x="1212" y="994"/>
              </a:cxn>
              <a:cxn ang="0">
                <a:pos x="1165" y="1002"/>
              </a:cxn>
              <a:cxn ang="0">
                <a:pos x="1042" y="977"/>
              </a:cxn>
              <a:cxn ang="0">
                <a:pos x="914" y="956"/>
              </a:cxn>
              <a:cxn ang="0">
                <a:pos x="837" y="1011"/>
              </a:cxn>
              <a:cxn ang="0">
                <a:pos x="752" y="1075"/>
              </a:cxn>
              <a:cxn ang="0">
                <a:pos x="672" y="1121"/>
              </a:cxn>
              <a:cxn ang="0">
                <a:pos x="565" y="1139"/>
              </a:cxn>
              <a:cxn ang="0">
                <a:pos x="497" y="1143"/>
              </a:cxn>
              <a:cxn ang="0">
                <a:pos x="463" y="1151"/>
              </a:cxn>
              <a:cxn ang="0">
                <a:pos x="433" y="1185"/>
              </a:cxn>
              <a:cxn ang="0">
                <a:pos x="395" y="1236"/>
              </a:cxn>
              <a:cxn ang="0">
                <a:pos x="369" y="1287"/>
              </a:cxn>
              <a:cxn ang="0">
                <a:pos x="352" y="1309"/>
              </a:cxn>
              <a:cxn ang="0">
                <a:pos x="127" y="1313"/>
              </a:cxn>
              <a:cxn ang="0">
                <a:pos x="12" y="1326"/>
              </a:cxn>
            </a:cxnLst>
            <a:rect l="0" t="0" r="r" b="b"/>
            <a:pathLst>
              <a:path w="1413" h="1498">
                <a:moveTo>
                  <a:pt x="12" y="1326"/>
                </a:moveTo>
                <a:cubicBezTo>
                  <a:pt x="0" y="1154"/>
                  <a:pt x="47" y="477"/>
                  <a:pt x="55" y="283"/>
                </a:cubicBezTo>
                <a:cubicBezTo>
                  <a:pt x="63" y="89"/>
                  <a:pt x="58" y="189"/>
                  <a:pt x="59" y="164"/>
                </a:cubicBezTo>
                <a:cubicBezTo>
                  <a:pt x="60" y="139"/>
                  <a:pt x="62" y="145"/>
                  <a:pt x="63" y="134"/>
                </a:cubicBezTo>
                <a:cubicBezTo>
                  <a:pt x="64" y="123"/>
                  <a:pt x="57" y="109"/>
                  <a:pt x="67" y="100"/>
                </a:cubicBezTo>
                <a:cubicBezTo>
                  <a:pt x="77" y="91"/>
                  <a:pt x="98" y="82"/>
                  <a:pt x="123" y="79"/>
                </a:cubicBezTo>
                <a:cubicBezTo>
                  <a:pt x="148" y="76"/>
                  <a:pt x="30" y="86"/>
                  <a:pt x="216" y="83"/>
                </a:cubicBezTo>
                <a:cubicBezTo>
                  <a:pt x="402" y="80"/>
                  <a:pt x="1061" y="62"/>
                  <a:pt x="1237" y="58"/>
                </a:cubicBezTo>
                <a:cubicBezTo>
                  <a:pt x="1413" y="54"/>
                  <a:pt x="1265" y="52"/>
                  <a:pt x="1271" y="58"/>
                </a:cubicBezTo>
                <a:cubicBezTo>
                  <a:pt x="1277" y="64"/>
                  <a:pt x="1277" y="82"/>
                  <a:pt x="1276" y="96"/>
                </a:cubicBezTo>
                <a:cubicBezTo>
                  <a:pt x="1275" y="110"/>
                  <a:pt x="1277" y="0"/>
                  <a:pt x="1267" y="143"/>
                </a:cubicBezTo>
                <a:cubicBezTo>
                  <a:pt x="1257" y="286"/>
                  <a:pt x="1225" y="814"/>
                  <a:pt x="1216" y="956"/>
                </a:cubicBezTo>
                <a:cubicBezTo>
                  <a:pt x="1207" y="1098"/>
                  <a:pt x="1221" y="986"/>
                  <a:pt x="1212" y="994"/>
                </a:cubicBezTo>
                <a:cubicBezTo>
                  <a:pt x="1203" y="1002"/>
                  <a:pt x="1193" y="1005"/>
                  <a:pt x="1165" y="1002"/>
                </a:cubicBezTo>
                <a:cubicBezTo>
                  <a:pt x="1137" y="999"/>
                  <a:pt x="1084" y="985"/>
                  <a:pt x="1042" y="977"/>
                </a:cubicBezTo>
                <a:cubicBezTo>
                  <a:pt x="1000" y="969"/>
                  <a:pt x="948" y="950"/>
                  <a:pt x="914" y="956"/>
                </a:cubicBezTo>
                <a:cubicBezTo>
                  <a:pt x="880" y="962"/>
                  <a:pt x="864" y="991"/>
                  <a:pt x="837" y="1011"/>
                </a:cubicBezTo>
                <a:cubicBezTo>
                  <a:pt x="810" y="1031"/>
                  <a:pt x="779" y="1057"/>
                  <a:pt x="752" y="1075"/>
                </a:cubicBezTo>
                <a:cubicBezTo>
                  <a:pt x="725" y="1093"/>
                  <a:pt x="703" y="1110"/>
                  <a:pt x="672" y="1121"/>
                </a:cubicBezTo>
                <a:cubicBezTo>
                  <a:pt x="641" y="1132"/>
                  <a:pt x="594" y="1135"/>
                  <a:pt x="565" y="1139"/>
                </a:cubicBezTo>
                <a:cubicBezTo>
                  <a:pt x="536" y="1143"/>
                  <a:pt x="514" y="1141"/>
                  <a:pt x="497" y="1143"/>
                </a:cubicBezTo>
                <a:cubicBezTo>
                  <a:pt x="480" y="1145"/>
                  <a:pt x="474" y="1144"/>
                  <a:pt x="463" y="1151"/>
                </a:cubicBezTo>
                <a:cubicBezTo>
                  <a:pt x="452" y="1158"/>
                  <a:pt x="444" y="1171"/>
                  <a:pt x="433" y="1185"/>
                </a:cubicBezTo>
                <a:cubicBezTo>
                  <a:pt x="422" y="1199"/>
                  <a:pt x="406" y="1219"/>
                  <a:pt x="395" y="1236"/>
                </a:cubicBezTo>
                <a:cubicBezTo>
                  <a:pt x="384" y="1253"/>
                  <a:pt x="376" y="1275"/>
                  <a:pt x="369" y="1287"/>
                </a:cubicBezTo>
                <a:cubicBezTo>
                  <a:pt x="362" y="1299"/>
                  <a:pt x="392" y="1305"/>
                  <a:pt x="352" y="1309"/>
                </a:cubicBezTo>
                <a:cubicBezTo>
                  <a:pt x="312" y="1313"/>
                  <a:pt x="184" y="1312"/>
                  <a:pt x="127" y="1313"/>
                </a:cubicBezTo>
                <a:cubicBezTo>
                  <a:pt x="70" y="1314"/>
                  <a:pt x="24" y="1498"/>
                  <a:pt x="12" y="1326"/>
                </a:cubicBezTo>
                <a:close/>
              </a:path>
            </a:pathLst>
          </a:custGeom>
          <a:gradFill rotWithShape="0">
            <a:gsLst>
              <a:gs pos="0">
                <a:srgbClr val="FFFFCC"/>
              </a:gs>
              <a:gs pos="100000">
                <a:srgbClr val="FF0000"/>
              </a:gs>
            </a:gsLst>
            <a:path path="rect">
              <a:fillToRect l="50000" t="50000" r="50000" b="50000"/>
            </a:path>
          </a:gradFill>
          <a:ln w="9525" cap="flat" cmpd="sng">
            <a:noFill/>
            <a:prstDash val="solid"/>
            <a:round/>
            <a:headEnd/>
            <a:tailEnd/>
          </a:ln>
          <a:effectLst/>
        </p:spPr>
        <p:txBody>
          <a:bodyPr lIns="92075" tIns="46038" rIns="92075" bIns="46038" anchor="ctr">
            <a:spAutoFit/>
          </a:bodyPr>
          <a:lstStyle/>
          <a:p>
            <a:endParaRPr lang="en-IN"/>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228600"/>
            <a:ext cx="9149379"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04900" y="938213"/>
            <a:ext cx="6934200" cy="498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324600"/>
          </a:xfrm>
        </p:spPr>
        <p:txBody>
          <a:bodyPr>
            <a:normAutofit/>
          </a:bodyPr>
          <a:lstStyle/>
          <a:p>
            <a:pPr algn="just"/>
            <a:r>
              <a:rPr lang="en-IN" sz="2400" dirty="0" smtClean="0"/>
              <a:t>Hands-on experience confirms that IMRT continues to cause severe acute oral and pharyngeal side effects.</a:t>
            </a:r>
          </a:p>
          <a:p>
            <a:endParaRPr lang="en-US" sz="2400" dirty="0" smtClean="0"/>
          </a:p>
          <a:p>
            <a:pPr algn="just"/>
            <a:endParaRPr lang="en-IN" sz="2400" dirty="0" smtClean="0"/>
          </a:p>
          <a:p>
            <a:pPr algn="just"/>
            <a:endParaRPr lang="en-IN" sz="2400" dirty="0" smtClean="0"/>
          </a:p>
          <a:p>
            <a:pPr algn="just"/>
            <a:r>
              <a:rPr lang="en-IN" sz="2400" dirty="0" smtClean="0"/>
              <a:t>Treatment failures may also result from unanticipated </a:t>
            </a:r>
            <a:r>
              <a:rPr lang="en-IN" sz="2400" dirty="0" err="1" smtClean="0"/>
              <a:t>tumor</a:t>
            </a:r>
            <a:r>
              <a:rPr lang="en-IN" sz="2400" dirty="0" smtClean="0"/>
              <a:t> movement across critical regions of sharp dose gradient. </a:t>
            </a:r>
          </a:p>
        </p:txBody>
      </p:sp>
      <p:sp>
        <p:nvSpPr>
          <p:cNvPr id="4" name="TextBox 3"/>
          <p:cNvSpPr txBox="1"/>
          <p:nvPr/>
        </p:nvSpPr>
        <p:spPr>
          <a:xfrm>
            <a:off x="3505200" y="1295400"/>
            <a:ext cx="5759269" cy="923330"/>
          </a:xfrm>
          <a:prstGeom prst="rect">
            <a:avLst/>
          </a:prstGeom>
          <a:noFill/>
        </p:spPr>
        <p:txBody>
          <a:bodyPr wrap="none" rtlCol="0">
            <a:spAutoFit/>
          </a:bodyPr>
          <a:lstStyle/>
          <a:p>
            <a:r>
              <a:rPr lang="en-US" dirty="0" smtClean="0">
                <a:solidFill>
                  <a:srgbClr val="FF0000"/>
                </a:solidFill>
              </a:rPr>
              <a:t>Chao et al- </a:t>
            </a:r>
            <a:r>
              <a:rPr lang="en-IN" i="1" dirty="0" smtClean="0">
                <a:solidFill>
                  <a:srgbClr val="FF0000"/>
                </a:solidFill>
              </a:rPr>
              <a:t>Green Journal, vol. 61, no. 3, pp. </a:t>
            </a:r>
            <a:r>
              <a:rPr lang="en-IN" dirty="0" smtClean="0">
                <a:solidFill>
                  <a:srgbClr val="FF0000"/>
                </a:solidFill>
              </a:rPr>
              <a:t>275–280, 2001.</a:t>
            </a:r>
          </a:p>
          <a:p>
            <a:r>
              <a:rPr lang="en-US" dirty="0" smtClean="0">
                <a:solidFill>
                  <a:srgbClr val="FF0000"/>
                </a:solidFill>
              </a:rPr>
              <a:t>Lee et al- IJROBP, v</a:t>
            </a:r>
            <a:r>
              <a:rPr lang="en-IN" dirty="0" err="1" smtClean="0">
                <a:solidFill>
                  <a:srgbClr val="FF0000"/>
                </a:solidFill>
              </a:rPr>
              <a:t>ol</a:t>
            </a:r>
            <a:r>
              <a:rPr lang="en-IN" dirty="0" smtClean="0">
                <a:solidFill>
                  <a:srgbClr val="FF0000"/>
                </a:solidFill>
              </a:rPr>
              <a:t>. 53, no. 1, pp. 12–22,2002.</a:t>
            </a:r>
          </a:p>
          <a:p>
            <a:r>
              <a:rPr lang="en-IN" dirty="0" err="1" smtClean="0">
                <a:solidFill>
                  <a:srgbClr val="FF0000"/>
                </a:solidFill>
              </a:rPr>
              <a:t>Eisbruch</a:t>
            </a:r>
            <a:r>
              <a:rPr lang="en-IN" dirty="0" smtClean="0">
                <a:solidFill>
                  <a:srgbClr val="FF0000"/>
                </a:solidFill>
              </a:rPr>
              <a:t> et al- IJROBP, vol. 76, no. 5, pp. 1333–1338, 2010</a:t>
            </a:r>
            <a:endParaRPr lang="en-IN" dirty="0">
              <a:solidFill>
                <a:srgbClr val="FF0000"/>
              </a:solidFill>
            </a:endParaRPr>
          </a:p>
        </p:txBody>
      </p:sp>
      <p:pic>
        <p:nvPicPr>
          <p:cNvPr id="31745" name="Picture 1"/>
          <p:cNvPicPr>
            <a:picLocks noChangeAspect="1" noChangeArrowheads="1"/>
          </p:cNvPicPr>
          <p:nvPr/>
        </p:nvPicPr>
        <p:blipFill>
          <a:blip r:embed="rId2" cstate="print"/>
          <a:srcRect/>
          <a:stretch>
            <a:fillRect/>
          </a:stretch>
        </p:blipFill>
        <p:spPr bwMode="auto">
          <a:xfrm>
            <a:off x="5257800" y="3505200"/>
            <a:ext cx="3946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066800" y="0"/>
            <a:ext cx="7148512" cy="65954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IMRT negatives</a:t>
            </a:r>
            <a:endParaRPr lang="en-IN" dirty="0"/>
          </a:p>
        </p:txBody>
      </p:sp>
      <p:sp>
        <p:nvSpPr>
          <p:cNvPr id="4" name="Content Placeholder 3"/>
          <p:cNvSpPr>
            <a:spLocks noGrp="1"/>
          </p:cNvSpPr>
          <p:nvPr>
            <p:ph idx="1"/>
          </p:nvPr>
        </p:nvSpPr>
        <p:spPr/>
        <p:txBody>
          <a:bodyPr>
            <a:normAutofit fontScale="77500" lnSpcReduction="20000"/>
          </a:bodyPr>
          <a:lstStyle/>
          <a:p>
            <a:r>
              <a:rPr lang="en-US" dirty="0" smtClean="0"/>
              <a:t>Theoretical considerations-</a:t>
            </a:r>
          </a:p>
          <a:p>
            <a:pPr lvl="1"/>
            <a:r>
              <a:rPr lang="en-US" dirty="0" smtClean="0"/>
              <a:t>Increase in volume of exposure and total body dose- radiation induced secondary cancers.</a:t>
            </a:r>
          </a:p>
          <a:p>
            <a:pPr lvl="1"/>
            <a:endParaRPr lang="en-US" dirty="0" smtClean="0"/>
          </a:p>
          <a:p>
            <a:r>
              <a:rPr lang="en-US" dirty="0" smtClean="0"/>
              <a:t>Practical considerations-</a:t>
            </a:r>
          </a:p>
          <a:p>
            <a:pPr lvl="1"/>
            <a:r>
              <a:rPr lang="en-US" dirty="0" smtClean="0"/>
              <a:t>(in) voluntary movements- setup errors</a:t>
            </a:r>
          </a:p>
          <a:p>
            <a:pPr lvl="1"/>
            <a:r>
              <a:rPr lang="en-US" dirty="0" smtClean="0"/>
              <a:t>Tight margins, and </a:t>
            </a:r>
          </a:p>
          <a:p>
            <a:pPr lvl="1"/>
            <a:r>
              <a:rPr lang="en-US" dirty="0" smtClean="0"/>
              <a:t>Misses due to steep dose gradients.</a:t>
            </a:r>
          </a:p>
          <a:p>
            <a:pPr lvl="1"/>
            <a:r>
              <a:rPr lang="en-US" dirty="0" smtClean="0"/>
              <a:t>Target volume imaging </a:t>
            </a:r>
            <a:r>
              <a:rPr lang="en-US" dirty="0" err="1" smtClean="0"/>
              <a:t>uncertainities</a:t>
            </a:r>
            <a:r>
              <a:rPr lang="en-US" dirty="0" smtClean="0"/>
              <a:t>.</a:t>
            </a:r>
          </a:p>
          <a:p>
            <a:pPr lvl="1"/>
            <a:endParaRPr lang="en-US" dirty="0" smtClean="0"/>
          </a:p>
          <a:p>
            <a:r>
              <a:rPr lang="en-US" dirty="0" smtClean="0"/>
              <a:t>Cost considerations-</a:t>
            </a:r>
          </a:p>
          <a:p>
            <a:pPr lvl="1"/>
            <a:r>
              <a:rPr lang="en-US" dirty="0" smtClean="0"/>
              <a:t>Space, time, rupees, man power, down time and repairs…………….</a:t>
            </a:r>
            <a:endParaRPr lang="en-IN" dirty="0"/>
          </a:p>
        </p:txBody>
      </p:sp>
      <p:sp>
        <p:nvSpPr>
          <p:cNvPr id="5" name="Rounded Rectangle 4"/>
          <p:cNvSpPr>
            <a:spLocks noChangeArrowheads="1"/>
          </p:cNvSpPr>
          <p:nvPr/>
        </p:nvSpPr>
        <p:spPr bwMode="auto">
          <a:xfrm rot="20016188">
            <a:off x="1306513" y="2974975"/>
            <a:ext cx="6037262" cy="1436688"/>
          </a:xfrm>
          <a:prstGeom prst="roundRect">
            <a:avLst>
              <a:gd name="adj" fmla="val 16667"/>
            </a:avLst>
          </a:prstGeom>
          <a:solidFill>
            <a:srgbClr val="FF0000"/>
          </a:solidFill>
          <a:ln w="9525" algn="ctr">
            <a:solidFill>
              <a:schemeClr val="tx1"/>
            </a:solidFill>
            <a:round/>
            <a:headEnd/>
            <a:tailEnd/>
          </a:ln>
        </p:spPr>
        <p:txBody>
          <a:bodyPr/>
          <a:lstStyle/>
          <a:p>
            <a:endParaRPr lang="en-IN" sz="1800"/>
          </a:p>
        </p:txBody>
      </p:sp>
      <p:sp>
        <p:nvSpPr>
          <p:cNvPr id="6" name="TextBox 5"/>
          <p:cNvSpPr txBox="1">
            <a:spLocks noChangeArrowheads="1"/>
          </p:cNvSpPr>
          <p:nvPr/>
        </p:nvSpPr>
        <p:spPr bwMode="auto">
          <a:xfrm rot="20016188">
            <a:off x="1507788" y="2649365"/>
            <a:ext cx="7678737" cy="923925"/>
          </a:xfrm>
          <a:prstGeom prst="rect">
            <a:avLst/>
          </a:prstGeom>
          <a:noFill/>
          <a:ln w="9525">
            <a:noFill/>
            <a:miter lim="800000"/>
            <a:headEnd/>
            <a:tailEnd/>
          </a:ln>
        </p:spPr>
        <p:txBody>
          <a:bodyPr>
            <a:spAutoFit/>
          </a:bodyPr>
          <a:lstStyle/>
          <a:p>
            <a:r>
              <a:rPr lang="en-US" sz="5400" dirty="0" smtClean="0">
                <a:solidFill>
                  <a:srgbClr val="FFFF00"/>
                </a:solidFill>
                <a:latin typeface="Times New Roman" pitchFamily="18" charset="0"/>
                <a:cs typeface="Times New Roman" pitchFamily="18" charset="0"/>
              </a:rPr>
              <a:t>Emerging Solutions</a:t>
            </a:r>
            <a:endParaRPr lang="en-IN" sz="5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36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IN" dirty="0"/>
          </a:p>
        </p:txBody>
      </p:sp>
      <p:sp>
        <p:nvSpPr>
          <p:cNvPr id="3" name="Content Placeholder 2"/>
          <p:cNvSpPr>
            <a:spLocks noGrp="1"/>
          </p:cNvSpPr>
          <p:nvPr>
            <p:ph idx="1"/>
          </p:nvPr>
        </p:nvSpPr>
        <p:spPr/>
        <p:txBody>
          <a:bodyPr>
            <a:normAutofit fontScale="92500" lnSpcReduction="10000"/>
          </a:bodyPr>
          <a:lstStyle/>
          <a:p>
            <a:pPr algn="just"/>
            <a:r>
              <a:rPr lang="en-US" sz="2600" dirty="0" smtClean="0"/>
              <a:t>Level 1 Evidence of IMRT /IGRT is clearly for parotid sparing only without reduction in any other toxicity.</a:t>
            </a:r>
          </a:p>
          <a:p>
            <a:pPr algn="just"/>
            <a:endParaRPr lang="en-US" sz="2600" dirty="0" smtClean="0"/>
          </a:p>
          <a:p>
            <a:pPr algn="just"/>
            <a:r>
              <a:rPr lang="en-US" sz="2600" dirty="0" smtClean="0"/>
              <a:t>No level 1 evidence for usage of IMRT/IGRT for better DFS or OS.</a:t>
            </a:r>
          </a:p>
          <a:p>
            <a:pPr algn="just"/>
            <a:endParaRPr lang="en-US" sz="2600" dirty="0" smtClean="0"/>
          </a:p>
          <a:p>
            <a:pPr algn="just"/>
            <a:r>
              <a:rPr lang="en-US" sz="2600" dirty="0" smtClean="0"/>
              <a:t>Electron boost avoidance, use of SIB with improved dose conformities and re-irradiation are definite practical add </a:t>
            </a:r>
            <a:r>
              <a:rPr lang="en-US" sz="2600" dirty="0" err="1" smtClean="0"/>
              <a:t>ons</a:t>
            </a:r>
            <a:r>
              <a:rPr lang="en-US" sz="2600" dirty="0" smtClean="0"/>
              <a:t> of IMRT/IGRT.</a:t>
            </a:r>
          </a:p>
          <a:p>
            <a:pPr algn="just"/>
            <a:endParaRPr lang="en-US" sz="2600" dirty="0" smtClean="0"/>
          </a:p>
          <a:p>
            <a:pPr algn="just"/>
            <a:r>
              <a:rPr lang="en-US" sz="2600" dirty="0" smtClean="0"/>
              <a:t>ART is a technological innovation which can be a new standard of care for modern radiotherapy delivery. </a:t>
            </a:r>
          </a:p>
          <a:p>
            <a:endParaRPr lang="en-US" dirty="0" smtClean="0"/>
          </a:p>
          <a:p>
            <a:endParaRPr lang="en-IN"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1126</TotalTime>
  <Words>2145</Words>
  <Application>Microsoft Office PowerPoint</Application>
  <PresentationFormat>On-screen Show (4:3)</PresentationFormat>
  <Paragraphs>254</Paragraphs>
  <Slides>97</Slides>
  <Notes>2</Notes>
  <HiddenSlides>3</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00" baseType="lpstr">
      <vt:lpstr>Office Theme</vt:lpstr>
      <vt:lpstr>Bitmap Image</vt:lpstr>
      <vt:lpstr>Photo Editor Photo</vt:lpstr>
      <vt:lpstr>Use (overuse) of High end Technologies in IMRT/IGRT- Update</vt:lpstr>
      <vt:lpstr>Over view of my talk</vt:lpstr>
      <vt:lpstr>Aims of Intensity Modulation</vt:lpstr>
      <vt:lpstr>Slide 4</vt:lpstr>
      <vt:lpstr>Slide 5</vt:lpstr>
      <vt:lpstr>Recent Evidence</vt:lpstr>
      <vt:lpstr>Slide 7</vt:lpstr>
      <vt:lpstr>Slide 8</vt:lpstr>
      <vt:lpstr>Slide 9</vt:lpstr>
      <vt:lpstr>Over view of my talk</vt:lpstr>
      <vt:lpstr>Use of IMRT   with  limited evidences</vt:lpstr>
      <vt:lpstr>Slide 12</vt:lpstr>
      <vt:lpstr>Slide 13</vt:lpstr>
      <vt:lpstr>IMRT with chemotherapy Benefit in view of reduced toxicities  ADD</vt:lpstr>
      <vt:lpstr>IMRT/IGRT for unknown primaries</vt:lpstr>
      <vt:lpstr>Memory loss preservation with IMRT</vt:lpstr>
      <vt:lpstr>Slide 17</vt:lpstr>
      <vt:lpstr>Overview of my talk</vt:lpstr>
      <vt:lpstr>Slide 19</vt:lpstr>
      <vt:lpstr>Slide 20</vt:lpstr>
      <vt:lpstr>Dose conformity</vt:lpstr>
      <vt:lpstr>Slide 22</vt:lpstr>
      <vt:lpstr>Slide 23</vt:lpstr>
      <vt:lpstr>Slide 24</vt:lpstr>
      <vt:lpstr>Slide 25</vt:lpstr>
      <vt:lpstr>Conventional vs IMRT  Dose Distribution</vt:lpstr>
      <vt:lpstr>Slide 27</vt:lpstr>
      <vt:lpstr>Slide 28</vt:lpstr>
      <vt:lpstr>Electron Boost  avoidance with  IMRT </vt:lpstr>
      <vt:lpstr>Conventional treatment technique</vt:lpstr>
      <vt:lpstr>Electron boost</vt:lpstr>
      <vt:lpstr>Slide 32</vt:lpstr>
      <vt:lpstr>Slide 33</vt:lpstr>
      <vt:lpstr>Slide 34</vt:lpstr>
      <vt:lpstr>Slide 35</vt:lpstr>
      <vt:lpstr>SIB</vt:lpstr>
      <vt:lpstr>Slide 37</vt:lpstr>
      <vt:lpstr>IMRT dose distribution SIB</vt:lpstr>
      <vt:lpstr>Slide 39</vt:lpstr>
      <vt:lpstr>Differential dosages to different target volumes </vt:lpstr>
      <vt:lpstr>Differential dosages to different target volumes </vt:lpstr>
      <vt:lpstr>Slide 42</vt:lpstr>
      <vt:lpstr>Dose distribution depending upon planning characteristics</vt:lpstr>
      <vt:lpstr>Slide 44</vt:lpstr>
      <vt:lpstr>Slide 45</vt:lpstr>
      <vt:lpstr>Slide 46</vt:lpstr>
      <vt:lpstr>Overview of my talk</vt:lpstr>
      <vt:lpstr>Unanswered questions</vt:lpstr>
      <vt:lpstr>Rationale for ART</vt:lpstr>
      <vt:lpstr>Slide 50</vt:lpstr>
      <vt:lpstr>From Schwartz paper</vt:lpstr>
      <vt:lpstr>Adaptive radiotherapy (ART)</vt:lpstr>
      <vt:lpstr>Adaptive radiotherapy (ART)</vt:lpstr>
      <vt:lpstr>Slide 54</vt:lpstr>
      <vt:lpstr>Slide 55</vt:lpstr>
      <vt:lpstr>Slide 56</vt:lpstr>
      <vt:lpstr>Slide 57</vt:lpstr>
      <vt:lpstr>Slide 58</vt:lpstr>
      <vt:lpstr>Slide 59</vt:lpstr>
      <vt:lpstr>Future Directions</vt:lpstr>
      <vt:lpstr>Conclusions</vt:lpstr>
      <vt:lpstr>Slide 62</vt:lpstr>
      <vt:lpstr>Slide 63</vt:lpstr>
      <vt:lpstr>Slide 64</vt:lpstr>
      <vt:lpstr>Slide 65</vt:lpstr>
      <vt:lpstr>Slide 66</vt:lpstr>
      <vt:lpstr>Slide 67</vt:lpstr>
      <vt:lpstr>Slide 68</vt:lpstr>
      <vt:lpstr>Slide 69</vt:lpstr>
      <vt:lpstr>Slide 70</vt:lpstr>
      <vt:lpstr>Slide 71</vt:lpstr>
      <vt:lpstr>Treatment planning and contouring using advanced imaging  (fusion techniques)</vt:lpstr>
      <vt:lpstr>Slide 73</vt:lpstr>
      <vt:lpstr>Overview of my talk</vt:lpstr>
      <vt:lpstr>Slide 75</vt:lpstr>
      <vt:lpstr>Slide 76</vt:lpstr>
      <vt:lpstr>Anatomic Uncertainties during treatment</vt:lpstr>
      <vt:lpstr>H and N Setup Uncertainties</vt:lpstr>
      <vt:lpstr>Slide 79</vt:lpstr>
      <vt:lpstr>Slide 80</vt:lpstr>
      <vt:lpstr>Present status of ART</vt:lpstr>
      <vt:lpstr>DGRT</vt:lpstr>
      <vt:lpstr>Slide 83</vt:lpstr>
      <vt:lpstr>Use of conformal therapy in Re irradiation/ Recurrence</vt:lpstr>
      <vt:lpstr>Slide 85</vt:lpstr>
      <vt:lpstr>Slide 86</vt:lpstr>
      <vt:lpstr>Brachytherapy</vt:lpstr>
      <vt:lpstr>Balancing Quality (Safety), Efficiency and Innovation</vt:lpstr>
      <vt:lpstr>Slide 89</vt:lpstr>
      <vt:lpstr>Slide 90</vt:lpstr>
      <vt:lpstr>Cautious use of IMRT</vt:lpstr>
      <vt:lpstr>Slide 92</vt:lpstr>
      <vt:lpstr>Slide 93</vt:lpstr>
      <vt:lpstr>Slide 94</vt:lpstr>
      <vt:lpstr>Slide 95</vt:lpstr>
      <vt:lpstr>IMRT negatives</vt:lpstr>
      <vt:lpstr>Conclusions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High end Technologies overused in IMRT/IGRT- Update</dc:title>
  <dc:creator>Gaurav_Shiva</dc:creator>
  <cp:lastModifiedBy>a</cp:lastModifiedBy>
  <cp:revision>266</cp:revision>
  <dcterms:created xsi:type="dcterms:W3CDTF">2006-08-16T00:00:00Z</dcterms:created>
  <dcterms:modified xsi:type="dcterms:W3CDTF">2014-05-23T15:47:24Z</dcterms:modified>
</cp:coreProperties>
</file>