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95"/>
  </p:notesMasterIdLst>
  <p:sldIdLst>
    <p:sldId id="683" r:id="rId2"/>
    <p:sldId id="684" r:id="rId3"/>
    <p:sldId id="686" r:id="rId4"/>
    <p:sldId id="687" r:id="rId5"/>
    <p:sldId id="688" r:id="rId6"/>
    <p:sldId id="630" r:id="rId7"/>
    <p:sldId id="656" r:id="rId8"/>
    <p:sldId id="645" r:id="rId9"/>
    <p:sldId id="623" r:id="rId10"/>
    <p:sldId id="625" r:id="rId11"/>
    <p:sldId id="620" r:id="rId12"/>
    <p:sldId id="605" r:id="rId13"/>
    <p:sldId id="607" r:id="rId14"/>
    <p:sldId id="609" r:id="rId15"/>
    <p:sldId id="610" r:id="rId16"/>
    <p:sldId id="655" r:id="rId17"/>
    <p:sldId id="648" r:id="rId18"/>
    <p:sldId id="611" r:id="rId19"/>
    <p:sldId id="612" r:id="rId20"/>
    <p:sldId id="613" r:id="rId21"/>
    <p:sldId id="649" r:id="rId22"/>
    <p:sldId id="614" r:id="rId23"/>
    <p:sldId id="632" r:id="rId24"/>
    <p:sldId id="616" r:id="rId25"/>
    <p:sldId id="622" r:id="rId26"/>
    <p:sldId id="329" r:id="rId27"/>
    <p:sldId id="331" r:id="rId28"/>
    <p:sldId id="629" r:id="rId29"/>
    <p:sldId id="491" r:id="rId30"/>
    <p:sldId id="689" r:id="rId31"/>
    <p:sldId id="336" r:id="rId32"/>
    <p:sldId id="339" r:id="rId33"/>
    <p:sldId id="486" r:id="rId34"/>
    <p:sldId id="487" r:id="rId35"/>
    <p:sldId id="626" r:id="rId36"/>
    <p:sldId id="347" r:id="rId37"/>
    <p:sldId id="348" r:id="rId38"/>
    <p:sldId id="468" r:id="rId39"/>
    <p:sldId id="640" r:id="rId40"/>
    <p:sldId id="352" r:id="rId41"/>
    <p:sldId id="354" r:id="rId42"/>
    <p:sldId id="355" r:id="rId43"/>
    <p:sldId id="356" r:id="rId44"/>
    <p:sldId id="358" r:id="rId45"/>
    <p:sldId id="360" r:id="rId46"/>
    <p:sldId id="361" r:id="rId47"/>
    <p:sldId id="341" r:id="rId48"/>
    <p:sldId id="513" r:id="rId49"/>
    <p:sldId id="411" r:id="rId50"/>
    <p:sldId id="430" r:id="rId51"/>
    <p:sldId id="443" r:id="rId52"/>
    <p:sldId id="480" r:id="rId53"/>
    <p:sldId id="483" r:id="rId54"/>
    <p:sldId id="482" r:id="rId55"/>
    <p:sldId id="691" r:id="rId56"/>
    <p:sldId id="371" r:id="rId57"/>
    <p:sldId id="372" r:id="rId58"/>
    <p:sldId id="373" r:id="rId59"/>
    <p:sldId id="690" r:id="rId60"/>
    <p:sldId id="375" r:id="rId61"/>
    <p:sldId id="485" r:id="rId62"/>
    <p:sldId id="377" r:id="rId63"/>
    <p:sldId id="521" r:id="rId64"/>
    <p:sldId id="378" r:id="rId65"/>
    <p:sldId id="381" r:id="rId66"/>
    <p:sldId id="404" r:id="rId67"/>
    <p:sldId id="436" r:id="rId68"/>
    <p:sldId id="363" r:id="rId69"/>
    <p:sldId id="590" r:id="rId70"/>
    <p:sldId id="512" r:id="rId71"/>
    <p:sldId id="383" r:id="rId72"/>
    <p:sldId id="673" r:id="rId73"/>
    <p:sldId id="674" r:id="rId74"/>
    <p:sldId id="676" r:id="rId75"/>
    <p:sldId id="678" r:id="rId76"/>
    <p:sldId id="679" r:id="rId77"/>
    <p:sldId id="680" r:id="rId78"/>
    <p:sldId id="693" r:id="rId79"/>
    <p:sldId id="706" r:id="rId80"/>
    <p:sldId id="707" r:id="rId81"/>
    <p:sldId id="700" r:id="rId82"/>
    <p:sldId id="709" r:id="rId83"/>
    <p:sldId id="548" r:id="rId84"/>
    <p:sldId id="547" r:id="rId85"/>
    <p:sldId id="552" r:id="rId86"/>
    <p:sldId id="553" r:id="rId87"/>
    <p:sldId id="694" r:id="rId88"/>
    <p:sldId id="695" r:id="rId89"/>
    <p:sldId id="696" r:id="rId90"/>
    <p:sldId id="697" r:id="rId91"/>
    <p:sldId id="692" r:id="rId92"/>
    <p:sldId id="627" r:id="rId93"/>
    <p:sldId id="698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 autoAdjust="0"/>
    <p:restoredTop sz="94617" autoAdjust="0"/>
  </p:normalViewPr>
  <p:slideViewPr>
    <p:cSldViewPr>
      <p:cViewPr>
        <p:scale>
          <a:sx n="90" d="100"/>
          <a:sy n="90" d="100"/>
        </p:scale>
        <p:origin x="-594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4EB0271-D96F-4519-9254-BEC091A1E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6F7CD-A03D-4130-A4F6-27FFFB86928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Let us have quick view on the Anatomy of Prostate</a:t>
            </a:r>
          </a:p>
          <a:p>
            <a:pPr eaLnBrk="1" hangingPunct="1"/>
            <a:r>
              <a:rPr lang="en-US" smtClean="0"/>
              <a:t>It is wall nut shaped organ</a:t>
            </a:r>
          </a:p>
          <a:p>
            <a:pPr eaLnBrk="1" hangingPunct="1"/>
            <a:r>
              <a:rPr lang="en-US" smtClean="0"/>
              <a:t>Located below the Urinary Bladder in front of the Rectum surrounding the Urethra</a:t>
            </a:r>
          </a:p>
          <a:p>
            <a:pPr eaLnBrk="1" hangingPunct="1"/>
            <a:r>
              <a:rPr lang="en-US" smtClean="0"/>
              <a:t>IT IS The close proximity of Bladder &amp; Rectum acts as dose limiting factor in conventional radiotherapy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E032CF-EAD1-478F-9BD3-637A229A1D5D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3DCFD6-FFCB-41A1-810E-86914A8800FD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75856-49B5-4C89-A5B7-ABF5577EC4E8}" type="slidenum">
              <a:rPr lang="en-US" smtClean="0"/>
              <a:pPr/>
              <a:t>85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DB975-340C-4974-BC94-907604BA2451}" type="slidenum">
              <a:rPr lang="en-US" smtClean="0"/>
              <a:pPr/>
              <a:t>86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08468-9358-4B1A-BEC2-5064FC390804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/>
            <a:fld id="{CDA02CD0-A38E-4D29-9174-EDA2E8B066D2}" type="slidenum">
              <a:rPr lang="en-GB" sz="1200"/>
              <a:pPr algn="r"/>
              <a:t>88</a:t>
            </a:fld>
            <a:endParaRPr lang="en-GB" sz="1200"/>
          </a:p>
        </p:txBody>
      </p:sp>
      <p:sp>
        <p:nvSpPr>
          <p:cNvPr id="11571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/>
        </p:spPr>
      </p:sp>
      <p:sp>
        <p:nvSpPr>
          <p:cNvPr id="11571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075" tIns="46038" rIns="92075" bIns="46038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2E7B9F-6F0A-4878-9F76-817A75BAADEA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A5D8A3-D636-4BC4-AB56-0FC4BE695BD1}" type="slidenum">
              <a:rPr lang="en-US" sz="1200"/>
              <a:pPr algn="r"/>
              <a:t>89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FF86D-23BB-48AD-BBF5-210579202D29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1177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/>
            <a:fld id="{C8AEE3E1-64F7-404B-A00B-DF76F55AA58E}" type="slidenum">
              <a:rPr lang="en-US" sz="1200"/>
              <a:pPr algn="r"/>
              <a:t>90</a:t>
            </a:fld>
            <a:endParaRPr lang="en-US" sz="1200"/>
          </a:p>
        </p:txBody>
      </p:sp>
      <p:sp>
        <p:nvSpPr>
          <p:cNvPr id="11776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 smtClean="0"/>
              <a:t>Size no change in CT scan, but PET scan showed………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90B75-5B35-4539-8701-F0CF20E241E0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4713"/>
          </a:xfrm>
          <a:ln w="12700" cap="flat">
            <a:solidFill>
              <a:schemeClr val="tx1"/>
            </a:solidFill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</p:spPr>
        <p:txBody>
          <a:bodyPr lIns="91283" tIns="45642" rIns="91283" bIns="45642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E9E10-56FA-43DB-A4CD-96CEC09781C1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3D99D-4B9A-42B1-8264-69254169AE10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5C646-6AC1-43B8-9F9F-F0A31B9FC321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FC0FD9-FFBC-4E6D-8C2A-BC60BEC48AE6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IMRT  can generate concave shaped dose distribution which conforms low dose to Rectum</a:t>
            </a:r>
          </a:p>
          <a:p>
            <a:pPr eaLnBrk="1" hangingPunct="1"/>
            <a:r>
              <a:rPr lang="en-US" smtClean="0"/>
              <a:t>IMRT enables physicians to Escalate Doses with better patient compliance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CA33-6E34-4175-B56F-7EA25A28CE8B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Third Step is CT Imaging is done for whole of Pelvis, with 5mm slice thickness Patients is first allined to the fiducials &amp; Laser marks. IV Contrast is also given to enhance Target &amp; Critical organs. Once the scvanning is over the DICOM images are transferred thro network to the Treatment Planning System.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5A78A-AE74-4845-9EBC-629FCB9FF848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next step is Treatment Planning which is done using inverse planning Method. In Cadplan the inverse planning software the helios is used for generating IMRT plans</a:t>
            </a:r>
          </a:p>
          <a:p>
            <a:pPr eaLnBrk="1" hangingPunct="1"/>
            <a:r>
              <a:rPr lang="en-US" smtClean="0"/>
              <a:t>6 Mv photons with 7 coplanar fields are used for treating the Prostate with DMLC technique.</a:t>
            </a:r>
          </a:p>
          <a:p>
            <a:pPr eaLnBrk="1" hangingPunct="1"/>
            <a:r>
              <a:rPr lang="en-US" smtClean="0"/>
              <a:t>Dose constrains are defined for PTV and other structures. Rectum has given tight dose constrains of less than 40 % of dose to 70 % rectal volume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859B32-4B35-45C3-ABDB-FB0FF10B21F5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FFB70-FC25-432B-A1E5-5B571C66C650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8094C-A6B0-4B96-BA4C-0856C3B47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40130-BBF2-41E0-9F69-CA366194E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5690-45D1-4D88-9125-7C33860D3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B28F1-2332-4FCF-9CCE-9CC100ACB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0ECD8-9CDC-407E-98C8-CA497C350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6C01-B604-42BE-B8CD-E6432D9B0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37B29-C90A-45F3-B6DC-AFF0A376E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71B97-7DBF-4349-8F9B-4AA1E5B01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55EBD-FF92-4B7D-AE89-8D8DD92C1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EA3CC-D767-4071-8FF8-D0ED8ED7E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3C0B0-7D4E-4E29-A8DF-4914AD8AD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DBCFA-E398-4556-A50B-DD8A3FAA2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CD428-1398-4228-8FFA-BF2AA260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B63BF-AC3B-444A-B8FF-FF3DE79C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ECD46-3DEA-435D-994D-4D41EE68B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5104D3-97A0-4C09-93D7-F4F442C90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presentations%20bansal%20sir\nadiad\target.wm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presentations%20bansal%20sir\nadiad\Movie3.wmv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esentations%20bansal%20sir\nadiad\Movie.wmv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presentations%20bansal%20sir\nadiad\cbct-prostate.wmv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esentations%20bansal%20sir\nadiad\rectal%20gas.wmv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8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1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3581400"/>
            <a:ext cx="6934200" cy="1524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800" dirty="0" smtClean="0">
                <a:latin typeface="Times New Roman" pitchFamily="18" charset="0"/>
              </a:rPr>
              <a:t>Dr. Vivek Bansal</a:t>
            </a:r>
            <a:br>
              <a:rPr lang="en-US" sz="3800" dirty="0" smtClean="0">
                <a:latin typeface="Times New Roman" pitchFamily="18" charset="0"/>
              </a:rPr>
            </a:br>
            <a:r>
              <a:rPr lang="en-US" sz="3800" dirty="0" smtClean="0">
                <a:latin typeface="Times New Roman" pitchFamily="18" charset="0"/>
              </a:rPr>
              <a:t>Director-Radiation Oncology</a:t>
            </a:r>
            <a:br>
              <a:rPr lang="en-US" sz="3800" dirty="0" smtClean="0">
                <a:latin typeface="Times New Roman" pitchFamily="18" charset="0"/>
              </a:rPr>
            </a:br>
            <a:r>
              <a:rPr lang="en-US" sz="3800" dirty="0" smtClean="0">
                <a:latin typeface="Times New Roman" pitchFamily="18" charset="0"/>
              </a:rPr>
              <a:t>HCG Cancer Center</a:t>
            </a:r>
            <a:br>
              <a:rPr lang="en-US" sz="3800" dirty="0" smtClean="0">
                <a:latin typeface="Times New Roman" pitchFamily="18" charset="0"/>
              </a:rPr>
            </a:br>
            <a:r>
              <a:rPr lang="en-US" sz="3800" dirty="0" smtClean="0">
                <a:latin typeface="Times New Roman" pitchFamily="18" charset="0"/>
              </a:rPr>
              <a:t>Ahmedabad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br>
              <a:rPr lang="en-US" sz="2200" b="1" dirty="0" smtClean="0">
                <a:latin typeface="Times New Roman" pitchFamily="18" charset="0"/>
              </a:rPr>
            </a:br>
            <a:endParaRPr lang="en-US" sz="2200" b="1" dirty="0" smtClean="0">
              <a:latin typeface="Times New Roman" pitchFamily="18" charset="0"/>
            </a:endParaRPr>
          </a:p>
        </p:txBody>
      </p:sp>
      <p:sp>
        <p:nvSpPr>
          <p:cNvPr id="16387" name="Subtitle 3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7315200" cy="17526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</a:rPr>
              <a:t>Radiotherapy in Carcinoma </a:t>
            </a:r>
            <a:br>
              <a:rPr lang="en-US" sz="40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</a:rPr>
              <a:t>Prostate  - Clinical perspective</a:t>
            </a:r>
            <a:endParaRPr lang="en-US" sz="40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914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2590800"/>
            <a:ext cx="3200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743200"/>
            <a:ext cx="88392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200400"/>
            <a:ext cx="8763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1066800" y="1963738"/>
            <a:ext cx="457200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/>
              <a:t>2012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5562600" y="1947863"/>
            <a:ext cx="533400" cy="261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/>
              <a:t>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Treatment Strategies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idx="1"/>
          </p:nvPr>
        </p:nvSpPr>
        <p:spPr>
          <a:xfrm>
            <a:off x="762000" y="1371600"/>
            <a:ext cx="7772400" cy="4648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Active Surveillance is an option for patients with nonaggressive Carcinoma.</a:t>
            </a:r>
            <a:endParaRPr lang="en-US" sz="2800" smtClean="0">
              <a:latin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62000" y="2590800"/>
            <a:ext cx="777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2800">
                <a:cs typeface="Times New Roman" pitchFamily="18" charset="0"/>
              </a:rPr>
              <a:t>     The outcome of early prostate Ca. is good irrespective of the modality chosen. The results of 7 year FBR is &gt;75% for  any modality in many studies on review of literature. </a:t>
            </a:r>
            <a:endParaRPr lang="en-US" sz="280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62000" y="4724400"/>
            <a:ext cx="777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2800">
                <a:cs typeface="Times New Roman" pitchFamily="18" charset="0"/>
              </a:rPr>
              <a:t>     For locally advanced high risk prostate cancer Radiotherapy with androgen ablation is the mainstay of treatment though survival remains dismal. </a:t>
            </a:r>
          </a:p>
          <a:p>
            <a:pPr marL="342900" indent="-342900" algn="just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Radiation Therapy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Externally</a:t>
            </a:r>
          </a:p>
          <a:p>
            <a:pPr lvl="1" eaLnBrk="1" hangingPunct="1"/>
            <a:r>
              <a:rPr lang="en-US" sz="3200" smtClean="0"/>
              <a:t>Linear Accelerator, Cobalt</a:t>
            </a:r>
          </a:p>
          <a:p>
            <a:pPr lvl="1" eaLnBrk="1" hangingPunct="1"/>
            <a:r>
              <a:rPr lang="en-US" sz="3200" smtClean="0"/>
              <a:t>Tomotherapy, Cyber knife</a:t>
            </a:r>
          </a:p>
          <a:p>
            <a:pPr lvl="1" eaLnBrk="1" hangingPunct="1"/>
            <a:r>
              <a:rPr lang="en-US" sz="3200" smtClean="0"/>
              <a:t>Particle therapy</a:t>
            </a:r>
          </a:p>
          <a:p>
            <a:pPr lvl="1" eaLnBrk="1" hangingPunct="1"/>
            <a:endParaRPr lang="en-US" smtClean="0"/>
          </a:p>
          <a:p>
            <a:pPr eaLnBrk="1" hangingPunct="1"/>
            <a:r>
              <a:rPr lang="en-US" sz="3600" smtClean="0"/>
              <a:t>Internally</a:t>
            </a:r>
          </a:p>
          <a:p>
            <a:pPr lvl="1" eaLnBrk="1" hangingPunct="1"/>
            <a:r>
              <a:rPr lang="en-US" sz="3200" smtClean="0"/>
              <a:t>Brachytherapy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smtClean="0"/>
              <a:t>Using sealed radioactive 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Brachytherapy in Ca.Prostate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>
          <a:xfrm>
            <a:off x="1182688" y="1905000"/>
            <a:ext cx="7772400" cy="3962400"/>
          </a:xfrm>
        </p:spPr>
        <p:txBody>
          <a:bodyPr/>
          <a:lstStyle/>
          <a:p>
            <a:pPr eaLnBrk="1" hangingPunct="1"/>
            <a:r>
              <a:rPr lang="en-US" smtClean="0"/>
              <a:t>Permanent Interstitial Implants </a:t>
            </a:r>
          </a:p>
          <a:p>
            <a:pPr lvl="1" eaLnBrk="1" hangingPunct="1"/>
            <a:r>
              <a:rPr lang="en-US" smtClean="0"/>
              <a:t>Iodine 125</a:t>
            </a:r>
          </a:p>
          <a:p>
            <a:pPr lvl="1" eaLnBrk="1" hangingPunct="1"/>
            <a:r>
              <a:rPr lang="en-US" smtClean="0"/>
              <a:t>Palladium 103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High Dose Rate (HDR)</a:t>
            </a:r>
          </a:p>
          <a:p>
            <a:pPr lvl="1" eaLnBrk="1" hangingPunct="1"/>
            <a:r>
              <a:rPr lang="en-US" smtClean="0"/>
              <a:t>Iridium 192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Permanent Seed Implants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905000"/>
            <a:ext cx="4495800" cy="40386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400" smtClean="0"/>
              <a:t>It is a form of Low Dose Rate (LDR) brachytherapy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smtClean="0"/>
              <a:t>I-125  for slow growing low risk tumours 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smtClean="0"/>
              <a:t>Pd-103 for fast growing high risk tumours.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smtClean="0"/>
              <a:t>Tiny seeds (1mm x 5mm) are inserted into the prostate</a:t>
            </a:r>
          </a:p>
        </p:txBody>
      </p:sp>
      <p:pic>
        <p:nvPicPr>
          <p:cNvPr id="475142" name="Picture 6" descr="C:\My Documents\BrachySeeds.g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638800" y="2476500"/>
            <a:ext cx="3124200" cy="2552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Permanent Seed Implants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038600"/>
            <a:ext cx="7772400" cy="2514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2800" smtClean="0"/>
              <a:t>   These tiny seeds (1mm x 5mm) are inserted into the prostate under </a:t>
            </a:r>
            <a:r>
              <a:rPr lang="en-US" sz="2800" b="1" u="sng" smtClean="0"/>
              <a:t>transrectal USG guidance </a:t>
            </a:r>
            <a:r>
              <a:rPr lang="en-US" sz="2800" smtClean="0"/>
              <a:t>with pre planned CT/USG based mapped 3D information using </a:t>
            </a:r>
            <a:r>
              <a:rPr lang="en-US" sz="2800" b="1" u="sng" smtClean="0"/>
              <a:t>square grid template </a:t>
            </a:r>
            <a:r>
              <a:rPr lang="en-US" sz="2800" smtClean="0"/>
              <a:t>under anesthesia with Mick’s applicator</a:t>
            </a:r>
            <a:endParaRPr lang="en-US" smtClean="0"/>
          </a:p>
        </p:txBody>
      </p:sp>
      <p:graphicFrame>
        <p:nvGraphicFramePr>
          <p:cNvPr id="477188" name="Object 2"/>
          <p:cNvGraphicFramePr>
            <a:graphicFrameLocks noChangeAspect="1"/>
          </p:cNvGraphicFramePr>
          <p:nvPr/>
        </p:nvGraphicFramePr>
        <p:xfrm>
          <a:off x="1066800" y="1752600"/>
          <a:ext cx="4038600" cy="1981200"/>
        </p:xfrm>
        <a:graphic>
          <a:graphicData uri="http://schemas.openxmlformats.org/presentationml/2006/ole">
            <p:oleObj spid="_x0000_s2050" name="Image" r:id="rId3" imgW="5082951" imgH="1613267" progId="Photoshop.Image.5">
              <p:embed/>
            </p:oleObj>
          </a:graphicData>
        </a:graphic>
      </p:graphicFrame>
      <p:pic>
        <p:nvPicPr>
          <p:cNvPr id="477190" name="Picture 6" descr="C:\My Documents\prostatebrachy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752600"/>
            <a:ext cx="24384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PERMANENT IMPLANT</a:t>
            </a:r>
          </a:p>
        </p:txBody>
      </p:sp>
      <p:pic>
        <p:nvPicPr>
          <p:cNvPr id="3077" name="Picture 5" descr="Seed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47800"/>
            <a:ext cx="4267200" cy="2971800"/>
          </a:xfrm>
          <a:noFill/>
        </p:spPr>
      </p:pic>
      <p:pic>
        <p:nvPicPr>
          <p:cNvPr id="3078" name="Picture 5" descr="hd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4478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0" y="3886200"/>
          <a:ext cx="4429125" cy="2971800"/>
        </p:xfrm>
        <a:graphic>
          <a:graphicData uri="http://schemas.openxmlformats.org/presentationml/2006/ole">
            <p:oleObj spid="_x0000_s3074" name="Bitmap Image" r:id="rId5" imgW="4505954" imgH="2971429" progId="Paint.Picture">
              <p:embed/>
            </p:oleObj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419600" y="4267200"/>
          <a:ext cx="4267200" cy="2590800"/>
        </p:xfrm>
        <a:graphic>
          <a:graphicData uri="http://schemas.openxmlformats.org/presentationml/2006/ole">
            <p:oleObj spid="_x0000_s3075" name="Bitmap Image" r:id="rId6" imgW="2866667" imgH="1838095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seed_implant_techniqu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2232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1a_atta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127500"/>
            <a:ext cx="27273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1a_impla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4127500"/>
            <a:ext cx="27273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1a_see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4114800"/>
            <a:ext cx="28956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457200" y="257175"/>
            <a:ext cx="3770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FFFF"/>
                </a:solidFill>
              </a:rPr>
              <a:t>Permanent seed implant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Permanent Seed Implants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idx="1"/>
          </p:nvPr>
        </p:nvSpPr>
        <p:spPr>
          <a:xfrm>
            <a:off x="1182688" y="1524000"/>
            <a:ext cx="7772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It may be used alone or in combination with external therapy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Disadvantages 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Inability to modify dose distribution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Inability to treat extra-capsular extension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smtClean="0"/>
              <a:t>_   Radiation safety relating to seeds migration in urine,          ejaculate or lungs and exposure to personnel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High cost of seeds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Role of HDR Brachytherapy</a:t>
            </a:r>
            <a:r>
              <a:rPr lang="en-US" smtClean="0"/>
              <a:t>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cs typeface="Times New Roman" pitchFamily="18" charset="0"/>
              </a:rPr>
              <a:t>Localized disease 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cs typeface="Times New Roman" pitchFamily="18" charset="0"/>
              </a:rPr>
              <a:t>Ex.RT </a:t>
            </a:r>
            <a:r>
              <a:rPr lang="en-US" sz="2400" u="sng" smtClean="0">
                <a:cs typeface="Times New Roman" pitchFamily="18" charset="0"/>
              </a:rPr>
              <a:t>+</a:t>
            </a:r>
            <a:r>
              <a:rPr lang="en-US" sz="2400" smtClean="0">
                <a:cs typeface="Times New Roman" pitchFamily="18" charset="0"/>
              </a:rPr>
              <a:t> Brachy or Monotherapy is adequate</a:t>
            </a:r>
          </a:p>
          <a:p>
            <a:pPr lvl="1" eaLnBrk="1" hangingPunct="1">
              <a:lnSpc>
                <a:spcPct val="90000"/>
              </a:lnSpc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cs typeface="Times New Roman" pitchFamily="18" charset="0"/>
              </a:rPr>
              <a:t>Advanced disease 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cs typeface="Times New Roman" pitchFamily="18" charset="0"/>
              </a:rPr>
              <a:t>Requires high doses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cs typeface="Times New Roman" pitchFamily="18" charset="0"/>
              </a:rPr>
              <a:t>Can well be delivered by conformal HDR brachytherapy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cs typeface="Times New Roman" pitchFamily="18" charset="0"/>
              </a:rPr>
              <a:t>With additional advantages like steep dose gradient &amp; optimization</a:t>
            </a:r>
          </a:p>
          <a:p>
            <a:pPr lvl="1" eaLnBrk="1" hangingPunct="1">
              <a:lnSpc>
                <a:spcPct val="90000"/>
              </a:lnSpc>
            </a:pPr>
            <a:endParaRPr lang="en-US" sz="2400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676400"/>
          </a:xfrm>
        </p:spPr>
        <p:txBody>
          <a:bodyPr/>
          <a:lstStyle/>
          <a:p>
            <a:pPr eaLnBrk="1" hangingPunct="1"/>
            <a:r>
              <a:rPr lang="en-GB" sz="4800" b="1" smtClean="0">
                <a:latin typeface="Times New Roman" pitchFamily="18" charset="0"/>
              </a:rPr>
              <a:t>RADIATION ONCOLOGY</a:t>
            </a:r>
            <a:endParaRPr lang="en-US" sz="4800" b="1" smtClean="0">
              <a:latin typeface="Times New Roman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133600"/>
            <a:ext cx="7010400" cy="4267200"/>
          </a:xfrm>
        </p:spPr>
        <p:txBody>
          <a:bodyPr/>
          <a:lstStyle/>
          <a:p>
            <a:pPr eaLnBrk="1" hangingPunct="1">
              <a:defRPr/>
            </a:pPr>
            <a:endParaRPr lang="en-GB" i="1" dirty="0" smtClean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GB" b="1" i="1" dirty="0" smtClean="0">
                <a:latin typeface="Times New Roman" pitchFamily="18" charset="0"/>
              </a:rPr>
              <a:t>Integral Part of Modern Management of Cancer patients</a:t>
            </a:r>
          </a:p>
          <a:p>
            <a:pPr eaLnBrk="1" hangingPunct="1">
              <a:defRPr/>
            </a:pPr>
            <a:endParaRPr lang="en-GB" b="1" i="1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en-GB" b="1" i="1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en-GB" b="1" i="1" dirty="0" smtClean="0"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HDR Brachytherapy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Use of highly radioactive source like     Iridium – 192 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Sent through the needles / flexible tubes which is pre-inserted into the tissue or cavity encompassing the tumour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Short treatment time (few minutes)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template"/>
          <p:cNvPicPr>
            <a:picLocks noChangeAspect="1" noChangeArrowheads="1"/>
          </p:cNvPicPr>
          <p:nvPr/>
        </p:nvPicPr>
        <p:blipFill>
          <a:blip r:embed="rId2">
            <a:lum bright="-18000" contrast="30000"/>
          </a:blip>
          <a:srcRect l="21053" t="39886" r="61316" b="30789"/>
          <a:stretch>
            <a:fillRect/>
          </a:stretch>
        </p:blipFill>
        <p:spPr bwMode="auto">
          <a:xfrm>
            <a:off x="685800" y="685800"/>
            <a:ext cx="335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 descr="template"/>
          <p:cNvPicPr>
            <a:picLocks noChangeAspect="1" noChangeArrowheads="1"/>
          </p:cNvPicPr>
          <p:nvPr/>
        </p:nvPicPr>
        <p:blipFill>
          <a:blip r:embed="rId2"/>
          <a:srcRect l="2690" t="3229" r="79863" b="70946"/>
          <a:stretch>
            <a:fillRect/>
          </a:stretch>
        </p:blipFill>
        <p:spPr bwMode="auto">
          <a:xfrm>
            <a:off x="4343400" y="6858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template"/>
          <p:cNvPicPr>
            <a:picLocks noChangeAspect="1" noChangeArrowheads="1"/>
          </p:cNvPicPr>
          <p:nvPr/>
        </p:nvPicPr>
        <p:blipFill>
          <a:blip r:embed="rId2"/>
          <a:srcRect l="21577" t="3333" r="60774" b="70677"/>
          <a:stretch>
            <a:fillRect/>
          </a:stretch>
        </p:blipFill>
        <p:spPr bwMode="auto">
          <a:xfrm>
            <a:off x="152400" y="37338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2743200" y="1524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Martinez Template</a:t>
            </a:r>
          </a:p>
        </p:txBody>
      </p:sp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5334000" y="35814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Syed Template</a:t>
            </a:r>
          </a:p>
        </p:txBody>
      </p:sp>
      <p:pic>
        <p:nvPicPr>
          <p:cNvPr id="33799" name="Picture 5" descr="CET%20Prostate%20Applicator%20Set_big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3962400"/>
            <a:ext cx="40957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C:\My Documents\prostatebrachy-1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6670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5443" name="Picture 3" descr="C:\My Documents\prostatebrachy-1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667000"/>
            <a:ext cx="41148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2112963" y="15240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HDR</a:t>
            </a:r>
            <a:r>
              <a:rPr lang="en-US" sz="4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Brachytherapy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914400" y="1905000"/>
            <a:ext cx="289560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AP  view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257800" y="1905000"/>
            <a:ext cx="289560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LAT 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5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5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DSC00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301875"/>
            <a:ext cx="42672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3D Conformal Brachytherapy</a:t>
            </a:r>
          </a:p>
        </p:txBody>
      </p:sp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16163"/>
            <a:ext cx="426720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6070600" y="5821363"/>
            <a:ext cx="1473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Isodose</a:t>
            </a:r>
          </a:p>
        </p:txBody>
      </p:sp>
      <p:sp>
        <p:nvSpPr>
          <p:cNvPr id="35846" name="Rectangle 9"/>
          <p:cNvSpPr>
            <a:spLocks noChangeArrowheads="1"/>
          </p:cNvSpPr>
          <p:nvPr/>
        </p:nvSpPr>
        <p:spPr bwMode="auto">
          <a:xfrm>
            <a:off x="990600" y="5819775"/>
            <a:ext cx="291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3D reconstruction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C:\My Documents\prostatebrachy-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514600"/>
            <a:ext cx="5943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7491" name="Rectangle 1027"/>
          <p:cNvSpPr>
            <a:spLocks noChangeArrowheads="1"/>
          </p:cNvSpPr>
          <p:nvPr/>
        </p:nvSpPr>
        <p:spPr bwMode="auto">
          <a:xfrm>
            <a:off x="1884363" y="15240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HDR Brachytherapy</a:t>
            </a:r>
          </a:p>
        </p:txBody>
      </p:sp>
      <p:sp>
        <p:nvSpPr>
          <p:cNvPr id="36868" name="Text Box 1028"/>
          <p:cNvSpPr txBox="1">
            <a:spLocks noChangeArrowheads="1"/>
          </p:cNvSpPr>
          <p:nvPr/>
        </p:nvSpPr>
        <p:spPr bwMode="auto">
          <a:xfrm>
            <a:off x="2057400" y="1766888"/>
            <a:ext cx="4953000" cy="519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3D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97838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itchFamily="18" charset="0"/>
              </a:rPr>
              <a:t>External Radiotherapy Techniques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345488" cy="4495800"/>
          </a:xfrm>
        </p:spPr>
        <p:txBody>
          <a:bodyPr/>
          <a:lstStyle/>
          <a:p>
            <a:pPr lvl="1" eaLnBrk="1" hangingPunct="1">
              <a:lnSpc>
                <a:spcPct val="200000"/>
              </a:lnSpc>
            </a:pPr>
            <a:r>
              <a:rPr lang="en-US" sz="2400" b="1" smtClean="0">
                <a:latin typeface="Times New Roman" pitchFamily="18" charset="0"/>
              </a:rPr>
              <a:t>2D (Conventional)</a:t>
            </a:r>
          </a:p>
          <a:p>
            <a:pPr lvl="1" eaLnBrk="1" hangingPunct="1">
              <a:lnSpc>
                <a:spcPct val="200000"/>
              </a:lnSpc>
            </a:pPr>
            <a:r>
              <a:rPr lang="en-US" sz="2400" b="1" smtClean="0">
                <a:latin typeface="Times New Roman" pitchFamily="18" charset="0"/>
              </a:rPr>
              <a:t>3DCRT </a:t>
            </a:r>
            <a:r>
              <a:rPr lang="en-US" sz="2300" b="1" smtClean="0">
                <a:latin typeface="Times New Roman" pitchFamily="18" charset="0"/>
              </a:rPr>
              <a:t>(3 Dimensional Conformal RadioTherapy)</a:t>
            </a:r>
          </a:p>
          <a:p>
            <a:pPr lvl="1" eaLnBrk="1" hangingPunct="1">
              <a:lnSpc>
                <a:spcPct val="200000"/>
              </a:lnSpc>
            </a:pPr>
            <a:r>
              <a:rPr lang="en-US" sz="2400" b="1" smtClean="0">
                <a:latin typeface="Times New Roman" pitchFamily="18" charset="0"/>
              </a:rPr>
              <a:t>IMRT (Intensity Modulated RadioTherapy)</a:t>
            </a:r>
          </a:p>
          <a:p>
            <a:pPr lvl="1" eaLnBrk="1" hangingPunct="1">
              <a:lnSpc>
                <a:spcPct val="200000"/>
              </a:lnSpc>
            </a:pPr>
            <a:r>
              <a:rPr lang="en-US" sz="2400" b="1" smtClean="0">
                <a:latin typeface="Times New Roman" pitchFamily="18" charset="0"/>
              </a:rPr>
              <a:t>Image Guided Radiotherapy (IGRT)</a:t>
            </a:r>
          </a:p>
          <a:p>
            <a:pPr lvl="1" eaLnBrk="1" hangingPunct="1">
              <a:lnSpc>
                <a:spcPct val="200000"/>
              </a:lnSpc>
            </a:pPr>
            <a:r>
              <a:rPr lang="en-US" sz="2400" b="1" smtClean="0">
                <a:latin typeface="Times New Roman" pitchFamily="18" charset="0"/>
              </a:rPr>
              <a:t>Palliative Radiotherapy.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Conventional RT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4724400" cy="42973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smtClean="0">
                <a:latin typeface="Times New Roman" pitchFamily="18" charset="0"/>
              </a:rPr>
              <a:t>Typical 4 field Box – 46 Gy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>
                <a:latin typeface="Times New Roman" pitchFamily="18" charset="0"/>
              </a:rPr>
              <a:t>Boost to 70 Gy by shrinking field technique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>
                <a:latin typeface="Times New Roman" pitchFamily="18" charset="0"/>
              </a:rPr>
              <a:t>Dose escalation above 70 Gy is not possible – limiting factor ‘Normal tissue toxicity’</a:t>
            </a:r>
          </a:p>
        </p:txBody>
      </p:sp>
      <p:pic>
        <p:nvPicPr>
          <p:cNvPr id="38916" name="Picture 4" descr="pelvis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1275" y="2590800"/>
            <a:ext cx="4022725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43600" y="3201988"/>
            <a:ext cx="2265363" cy="243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smtClean="0">
                <a:latin typeface="Times New Roman" pitchFamily="18" charset="0"/>
              </a:rPr>
              <a:t>Improved Outcome</a:t>
            </a:r>
            <a:r>
              <a:rPr lang="en-US" b="1" smtClean="0">
                <a:latin typeface="Times New Roman" pitchFamily="18" charset="0"/>
              </a:rPr>
              <a:t> with</a:t>
            </a:r>
            <a:br>
              <a:rPr lang="en-US" b="1" smtClean="0">
                <a:latin typeface="Times New Roman" pitchFamily="18" charset="0"/>
              </a:rPr>
            </a:br>
            <a:r>
              <a:rPr lang="en-US" sz="4000" b="1" smtClean="0">
                <a:latin typeface="Times New Roman" pitchFamily="18" charset="0"/>
              </a:rPr>
              <a:t>Dose Escalation 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03438"/>
            <a:ext cx="8229600" cy="4525962"/>
          </a:xfrm>
        </p:spPr>
        <p:txBody>
          <a:bodyPr/>
          <a:lstStyle/>
          <a:p>
            <a:pPr marL="609600" indent="-609600" eaLnBrk="1" hangingPunct="1"/>
            <a:r>
              <a:rPr lang="en-US" smtClean="0">
                <a:latin typeface="Times New Roman" pitchFamily="18" charset="0"/>
              </a:rPr>
              <a:t>Better Biochemical and Biopsy proven tumour control</a:t>
            </a:r>
          </a:p>
          <a:p>
            <a:pPr marL="609600" indent="-609600" eaLnBrk="1" hangingPunct="1"/>
            <a:endParaRPr lang="en-US" smtClean="0">
              <a:latin typeface="Times New Roman" pitchFamily="18" charset="0"/>
            </a:endParaRPr>
          </a:p>
          <a:p>
            <a:pPr marL="609600" indent="-609600" eaLnBrk="1" hangingPunct="1"/>
            <a:r>
              <a:rPr lang="en-US" smtClean="0">
                <a:latin typeface="Times New Roman" pitchFamily="18" charset="0"/>
              </a:rPr>
              <a:t>References :</a:t>
            </a:r>
          </a:p>
          <a:p>
            <a:pPr marL="990600" lvl="1" indent="-533400" eaLnBrk="1" hangingPunct="1"/>
            <a:r>
              <a:rPr lang="en-US" sz="2400" smtClean="0">
                <a:latin typeface="Times New Roman" pitchFamily="18" charset="0"/>
              </a:rPr>
              <a:t>Zelefsky MD : IJROBP41 ; 491 – 500 1999</a:t>
            </a:r>
          </a:p>
          <a:p>
            <a:pPr marL="990600" lvl="1" indent="-533400" eaLnBrk="1" hangingPunct="1"/>
            <a:r>
              <a:rPr lang="en-US" sz="2400" smtClean="0">
                <a:latin typeface="Times New Roman" pitchFamily="18" charset="0"/>
              </a:rPr>
              <a:t>Pullock A : JCO. 18; 3904 – 3911, 2000</a:t>
            </a:r>
          </a:p>
          <a:p>
            <a:pPr marL="990600" lvl="1" indent="-533400" eaLnBrk="1" hangingPunct="1"/>
            <a:r>
              <a:rPr lang="en-US" sz="2400" smtClean="0">
                <a:latin typeface="Times New Roman" pitchFamily="18" charset="0"/>
              </a:rPr>
              <a:t>Hanks GE : IJROBP 46; 823-832,2000</a:t>
            </a:r>
          </a:p>
          <a:p>
            <a:pPr marL="990600" lvl="1" indent="-533400" eaLnBrk="1" hangingPunct="1"/>
            <a:endParaRPr lang="en-US" sz="24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smtClean="0">
                <a:latin typeface="Times New Roman" pitchFamily="18" charset="0"/>
              </a:rPr>
              <a:t>Dose volume relationship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0" y="1362075"/>
          <a:ext cx="9144000" cy="5495925"/>
        </p:xfrm>
        <a:graphic>
          <a:graphicData uri="http://schemas.openxmlformats.org/presentationml/2006/ole">
            <p:oleObj spid="_x0000_s4098" name="Bitmap Image" r:id="rId3" imgW="5982535" imgH="4029637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39825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3D Conformal Radiation Therapy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895600"/>
            <a:ext cx="8229600" cy="1254125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latin typeface="Times New Roman" pitchFamily="18" charset="0"/>
              </a:rPr>
              <a:t>   An attempt to shape high dose volume of radiation to the tumor while minimizing the dose to surrounding normal critical structures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latin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pPr eaLnBrk="1" hangingPunct="1"/>
            <a:r>
              <a:rPr lang="en-GB" i="1" smtClean="0">
                <a:latin typeface="Stencil" pitchFamily="82" charset="0"/>
              </a:rPr>
              <a:t>1965 - 2007</a:t>
            </a:r>
            <a:endParaRPr lang="en-US" i="1" smtClean="0">
              <a:latin typeface="Stencil" pitchFamily="82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828800"/>
            <a:ext cx="83058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latin typeface="Times New Roman" pitchFamily="18" charset="0"/>
              </a:rPr>
              <a:t>CLINICAL PROGRESS</a:t>
            </a:r>
          </a:p>
          <a:p>
            <a:pPr eaLnBrk="1" hangingPunct="1">
              <a:defRPr/>
            </a:pPr>
            <a:r>
              <a:rPr lang="en-GB" sz="2800" i="1" smtClean="0">
                <a:latin typeface="Times New Roman" pitchFamily="18" charset="0"/>
              </a:rPr>
              <a:t>Improved assessment</a:t>
            </a:r>
          </a:p>
          <a:p>
            <a:pPr eaLnBrk="1" hangingPunct="1">
              <a:defRPr/>
            </a:pPr>
            <a:r>
              <a:rPr lang="en-GB" sz="2800" i="1" smtClean="0">
                <a:latin typeface="Times New Roman" pitchFamily="18" charset="0"/>
              </a:rPr>
              <a:t>Treatment Selection</a:t>
            </a:r>
          </a:p>
          <a:p>
            <a:pPr eaLnBrk="1" hangingPunct="1">
              <a:defRPr/>
            </a:pPr>
            <a:r>
              <a:rPr lang="en-GB" sz="2800" i="1" smtClean="0">
                <a:latin typeface="Times New Roman" pitchFamily="18" charset="0"/>
              </a:rPr>
              <a:t>Control of reactions </a:t>
            </a:r>
          </a:p>
          <a:p>
            <a:pPr eaLnBrk="1" hangingPunct="1">
              <a:defRPr/>
            </a:pPr>
            <a:endParaRPr lang="en-GB" sz="2800" i="1" smtClean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GB" sz="2800" i="1" smtClean="0">
                <a:latin typeface="Times New Roman" pitchFamily="18" charset="0"/>
              </a:rPr>
              <a:t>Concept of the Oncological team</a:t>
            </a:r>
          </a:p>
          <a:p>
            <a:pPr eaLnBrk="1" hangingPunct="1">
              <a:defRPr/>
            </a:pPr>
            <a:endParaRPr lang="en-GB" sz="2800" b="1" i="1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2800" b="1" i="1" smtClean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4025"/>
            <a:ext cx="8229600" cy="9144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itchFamily="18" charset="0"/>
              </a:rPr>
              <a:t>Making conformal Therapy a reality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 l="17552" t="3401"/>
          <a:stretch>
            <a:fillRect/>
          </a:stretch>
        </p:blipFill>
        <p:spPr bwMode="auto">
          <a:xfrm>
            <a:off x="533400" y="1525588"/>
            <a:ext cx="2362200" cy="18748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57200" y="3429000"/>
            <a:ext cx="257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Multi slice CT scan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447800"/>
            <a:ext cx="28956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3" descr="0736-03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 bwMode="auto">
          <a:xfrm>
            <a:off x="6019800" y="1447800"/>
            <a:ext cx="3124200" cy="2362200"/>
          </a:xfrm>
          <a:prstGeom prst="rect">
            <a:avLst/>
          </a:prstGeom>
          <a:solidFill>
            <a:schemeClr val="tx1">
              <a:alpha val="50195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" descr="Mvc-004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810000"/>
            <a:ext cx="47244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0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810000"/>
            <a:ext cx="4191000" cy="304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-914400" y="228600"/>
            <a:ext cx="7772400" cy="990600"/>
          </a:xfrm>
          <a:noFill/>
        </p:spPr>
        <p:txBody>
          <a:bodyPr/>
          <a:lstStyle/>
          <a:p>
            <a:pPr eaLnBrk="1" hangingPunct="1"/>
            <a:r>
              <a:rPr lang="en-US" sz="3600" b="1" smtClean="0">
                <a:latin typeface="Times New Roman" pitchFamily="18" charset="0"/>
              </a:rPr>
              <a:t>                             Beams Eye View</a:t>
            </a:r>
          </a:p>
        </p:txBody>
      </p:sp>
      <p:pic>
        <p:nvPicPr>
          <p:cNvPr id="5124" name="Picture 3" descr="0736-03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4495800" y="1676400"/>
            <a:ext cx="4648200" cy="4251325"/>
          </a:xfrm>
          <a:prstGeom prst="rect">
            <a:avLst/>
          </a:prstGeom>
          <a:solidFill>
            <a:schemeClr val="tx1">
              <a:alpha val="50195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0" y="1752600"/>
          <a:ext cx="4495800" cy="3924300"/>
        </p:xfrm>
        <a:graphic>
          <a:graphicData uri="http://schemas.openxmlformats.org/presentationml/2006/ole">
            <p:oleObj spid="_x0000_s5122" name="Bitmap Image" r:id="rId4" imgW="5819048" imgH="3924848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98775"/>
            <a:ext cx="8229600" cy="1139825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Problems with 3DCRT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CONVENTIONAL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371600" y="1752600"/>
            <a:ext cx="640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1"/>
          </a:p>
          <a:p>
            <a:pPr marL="342900" indent="-342900" algn="ctr">
              <a:spcBef>
                <a:spcPct val="20000"/>
              </a:spcBef>
            </a:pPr>
            <a:r>
              <a:rPr lang="en-US" sz="4000" b="1"/>
              <a:t>3D-CRT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4000" b="1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1"/>
          </a:p>
          <a:p>
            <a:pPr marL="342900" indent="-342900">
              <a:spcBef>
                <a:spcPct val="20000"/>
              </a:spcBef>
            </a:pPr>
            <a:r>
              <a:rPr lang="en-US" sz="4800" b="1"/>
              <a:t>			</a:t>
            </a:r>
            <a:r>
              <a:rPr lang="en-US" sz="4000" b="1"/>
              <a:t>  </a:t>
            </a: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4419600" y="1371600"/>
            <a:ext cx="304800" cy="762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4419600" y="3429000"/>
            <a:ext cx="304800" cy="762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0" y="4572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</a:rPr>
              <a:t>IMRT</a:t>
            </a:r>
          </a:p>
          <a:p>
            <a:pPr algn="ctr"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(Intensity Modulated Radio Therapy)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795588" y="5957888"/>
            <a:ext cx="37576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Paradigm shift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smtClean="0">
                <a:latin typeface="Times New Roman" pitchFamily="18" charset="0"/>
              </a:rPr>
              <a:t>IMRT – a high tech art in medicine</a:t>
            </a:r>
            <a:r>
              <a:rPr lang="en-US" sz="4800" smtClean="0">
                <a:latin typeface="Times New Roman" pitchFamily="18" charset="0"/>
              </a:rPr>
              <a:t/>
            </a:r>
            <a:br>
              <a:rPr lang="en-US" sz="4800" smtClean="0">
                <a:latin typeface="Times New Roman" pitchFamily="18" charset="0"/>
              </a:rPr>
            </a:br>
            <a:r>
              <a:rPr lang="en-US" sz="4800" smtClean="0">
                <a:latin typeface="Times New Roman" pitchFamily="18" charset="0"/>
              </a:rPr>
              <a:t/>
            </a:r>
            <a:br>
              <a:rPr lang="en-US" sz="4800" smtClean="0">
                <a:latin typeface="Times New Roman" pitchFamily="18" charset="0"/>
              </a:rPr>
            </a:br>
            <a:r>
              <a:rPr lang="en-US" sz="3600" smtClean="0">
                <a:latin typeface="Times New Roman" pitchFamily="18" charset="0"/>
              </a:rPr>
              <a:t/>
            </a:r>
            <a:br>
              <a:rPr lang="en-US" sz="3600" smtClean="0">
                <a:latin typeface="Times New Roman" pitchFamily="18" charset="0"/>
              </a:rPr>
            </a:br>
            <a:r>
              <a:rPr lang="en-US" sz="3600" smtClean="0">
                <a:latin typeface="Times New Roman" pitchFamily="18" charset="0"/>
              </a:rPr>
              <a:t>PLAY OF POWERFUL HARDWARE AND SOFTWARE IN THE HAND OF CLINICANS AND PHYSICISTS.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What is different about IMRT </a:t>
            </a:r>
          </a:p>
        </p:txBody>
      </p:sp>
      <p:sp>
        <p:nvSpPr>
          <p:cNvPr id="46083" name="Rectangle 6"/>
          <p:cNvSpPr>
            <a:spLocks noGrp="1" noChangeArrowheads="1"/>
          </p:cNvSpPr>
          <p:nvPr>
            <p:ph idx="1"/>
          </p:nvPr>
        </p:nvSpPr>
        <p:spPr>
          <a:xfrm>
            <a:off x="-228600" y="1524000"/>
            <a:ext cx="3886200" cy="9144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 </a:t>
            </a:r>
            <a:r>
              <a:rPr lang="en-US" sz="2400" b="1" u="sng" smtClean="0">
                <a:latin typeface="Times New Roman" pitchFamily="18" charset="0"/>
              </a:rPr>
              <a:t>Uniformity</a:t>
            </a:r>
            <a:r>
              <a:rPr lang="en-US" sz="2400" smtClean="0">
                <a:latin typeface="Times New Roman" pitchFamily="18" charset="0"/>
              </a:rPr>
              <a:t> in dose distribution – mantra for Conventional therapy</a:t>
            </a:r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0" y="4648200"/>
            <a:ext cx="4419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/>
              <a:t>‘Dose painting / sculpting’ using</a:t>
            </a:r>
          </a:p>
          <a:p>
            <a:pPr algn="just">
              <a:spcBef>
                <a:spcPct val="20000"/>
              </a:spcBef>
            </a:pPr>
            <a:r>
              <a:rPr lang="en-US"/>
              <a:t> </a:t>
            </a:r>
            <a:r>
              <a:rPr lang="en-US" b="1"/>
              <a:t>non-uniform dose patterns</a:t>
            </a:r>
          </a:p>
          <a:p>
            <a:pPr algn="just">
              <a:spcBef>
                <a:spcPct val="20000"/>
              </a:spcBef>
            </a:pPr>
            <a:r>
              <a:rPr lang="en-US"/>
              <a:t> is the power of IMRT</a:t>
            </a:r>
          </a:p>
        </p:txBody>
      </p:sp>
      <p:pic>
        <p:nvPicPr>
          <p:cNvPr id="46085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6775" y="4038600"/>
            <a:ext cx="423862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MVC-005F"/>
          <p:cNvPicPr>
            <a:picLocks noChangeAspect="1" noChangeArrowheads="1"/>
          </p:cNvPicPr>
          <p:nvPr/>
        </p:nvPicPr>
        <p:blipFill>
          <a:blip r:embed="rId3"/>
          <a:srcRect l="6876" t="15167" r="6876" b="12167"/>
          <a:stretch>
            <a:fillRect/>
          </a:stretch>
        </p:blipFill>
        <p:spPr bwMode="auto">
          <a:xfrm>
            <a:off x="4765675" y="838200"/>
            <a:ext cx="4073525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514600" y="-76200"/>
            <a:ext cx="502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3030538" algn="l"/>
              </a:tabLst>
            </a:pPr>
            <a:r>
              <a:rPr lang="en-US" sz="4400" b="1"/>
              <a:t>IMRT for Prostate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524000" y="1524000"/>
            <a:ext cx="594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3200"/>
              <a:t>Concave shaped distribution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3200"/>
              <a:t>Enables Dose Escalation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3200"/>
              <a:t>Better patient compliance</a:t>
            </a: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457200" y="3656013"/>
            <a:ext cx="2438400" cy="2371725"/>
            <a:chOff x="288" y="2303"/>
            <a:chExt cx="1536" cy="1494"/>
          </a:xfrm>
        </p:grpSpPr>
        <p:sp>
          <p:nvSpPr>
            <p:cNvPr id="113669" name="Text Box 5"/>
            <p:cNvSpPr txBox="1">
              <a:spLocks noChangeArrowheads="1"/>
            </p:cNvSpPr>
            <p:nvPr/>
          </p:nvSpPr>
          <p:spPr bwMode="auto">
            <a:xfrm>
              <a:off x="912" y="3509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2D</a:t>
              </a:r>
            </a:p>
          </p:txBody>
        </p:sp>
        <p:pic>
          <p:nvPicPr>
            <p:cNvPr id="47118" name="Picture 6" descr="MVC-005F"/>
            <p:cNvPicPr>
              <a:picLocks noChangeAspect="1" noChangeArrowheads="1"/>
            </p:cNvPicPr>
            <p:nvPr/>
          </p:nvPicPr>
          <p:blipFill>
            <a:blip r:embed="rId3"/>
            <a:srcRect l="6876" t="15167" r="6876" b="12167"/>
            <a:stretch>
              <a:fillRect/>
            </a:stretch>
          </p:blipFill>
          <p:spPr bwMode="auto">
            <a:xfrm>
              <a:off x="288" y="2303"/>
              <a:ext cx="1536" cy="11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7119" name="Rectangle 7"/>
            <p:cNvSpPr>
              <a:spLocks noChangeArrowheads="1"/>
            </p:cNvSpPr>
            <p:nvPr/>
          </p:nvSpPr>
          <p:spPr bwMode="auto">
            <a:xfrm>
              <a:off x="288" y="2304"/>
              <a:ext cx="1536" cy="115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109" name="Group 8"/>
          <p:cNvGrpSpPr>
            <a:grpSpLocks/>
          </p:cNvGrpSpPr>
          <p:nvPr/>
        </p:nvGrpSpPr>
        <p:grpSpPr bwMode="auto">
          <a:xfrm>
            <a:off x="3198813" y="3657600"/>
            <a:ext cx="2668587" cy="2370138"/>
            <a:chOff x="2015" y="2304"/>
            <a:chExt cx="1681" cy="1493"/>
          </a:xfrm>
        </p:grpSpPr>
        <p:sp>
          <p:nvSpPr>
            <p:cNvPr id="113673" name="Text Box 9"/>
            <p:cNvSpPr txBox="1">
              <a:spLocks noChangeArrowheads="1"/>
            </p:cNvSpPr>
            <p:nvPr/>
          </p:nvSpPr>
          <p:spPr bwMode="auto">
            <a:xfrm>
              <a:off x="2496" y="3509"/>
              <a:ext cx="7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3DCRT</a:t>
              </a:r>
            </a:p>
          </p:txBody>
        </p:sp>
        <p:pic>
          <p:nvPicPr>
            <p:cNvPr id="47115" name="Picture 10" descr="MVC-003F"/>
            <p:cNvPicPr>
              <a:picLocks noChangeAspect="1" noChangeArrowheads="1"/>
            </p:cNvPicPr>
            <p:nvPr/>
          </p:nvPicPr>
          <p:blipFill>
            <a:blip r:embed="rId4"/>
            <a:srcRect l="6250" t="11166" r="6250" b="15334"/>
            <a:stretch>
              <a:fillRect/>
            </a:stretch>
          </p:blipFill>
          <p:spPr bwMode="auto">
            <a:xfrm>
              <a:off x="2015" y="2304"/>
              <a:ext cx="1681" cy="1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7116" name="Rectangle 11"/>
            <p:cNvSpPr>
              <a:spLocks noChangeArrowheads="1"/>
            </p:cNvSpPr>
            <p:nvPr/>
          </p:nvSpPr>
          <p:spPr bwMode="auto">
            <a:xfrm>
              <a:off x="2016" y="2304"/>
              <a:ext cx="1680" cy="115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110" name="Group 12"/>
          <p:cNvGrpSpPr>
            <a:grpSpLocks/>
          </p:cNvGrpSpPr>
          <p:nvPr/>
        </p:nvGrpSpPr>
        <p:grpSpPr bwMode="auto">
          <a:xfrm>
            <a:off x="6096000" y="3657600"/>
            <a:ext cx="2590800" cy="2370138"/>
            <a:chOff x="3840" y="2304"/>
            <a:chExt cx="1632" cy="1493"/>
          </a:xfrm>
        </p:grpSpPr>
        <p:sp>
          <p:nvSpPr>
            <p:cNvPr id="113677" name="Text Box 13"/>
            <p:cNvSpPr txBox="1">
              <a:spLocks noChangeArrowheads="1"/>
            </p:cNvSpPr>
            <p:nvPr/>
          </p:nvSpPr>
          <p:spPr bwMode="auto">
            <a:xfrm>
              <a:off x="4464" y="3509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IMRT</a:t>
              </a:r>
            </a:p>
          </p:txBody>
        </p:sp>
        <p:pic>
          <p:nvPicPr>
            <p:cNvPr id="47112" name="Picture 14" descr="MVC-001F"/>
            <p:cNvPicPr>
              <a:picLocks noChangeAspect="1" noChangeArrowheads="1"/>
            </p:cNvPicPr>
            <p:nvPr/>
          </p:nvPicPr>
          <p:blipFill>
            <a:blip r:embed="rId5"/>
            <a:srcRect l="7249" t="11166" r="10374" b="17999"/>
            <a:stretch>
              <a:fillRect/>
            </a:stretch>
          </p:blipFill>
          <p:spPr bwMode="auto">
            <a:xfrm>
              <a:off x="3840" y="2306"/>
              <a:ext cx="1632" cy="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7113" name="Rectangle 15"/>
            <p:cNvSpPr>
              <a:spLocks noChangeArrowheads="1"/>
            </p:cNvSpPr>
            <p:nvPr/>
          </p:nvSpPr>
          <p:spPr bwMode="auto">
            <a:xfrm>
              <a:off x="3840" y="2304"/>
              <a:ext cx="1632" cy="115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Immobilization</a:t>
            </a:r>
          </a:p>
        </p:txBody>
      </p:sp>
      <p:pic>
        <p:nvPicPr>
          <p:cNvPr id="48131" name="Picture 3" descr="knee wedge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4876800" y="2514600"/>
            <a:ext cx="3810000" cy="36909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48132" name="Picture 4" descr="orfit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304800" y="2514600"/>
            <a:ext cx="4495800" cy="37338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2514600"/>
            <a:ext cx="3581400" cy="2965450"/>
            <a:chOff x="2928" y="1311"/>
            <a:chExt cx="2784" cy="2141"/>
          </a:xfrm>
        </p:grpSpPr>
        <p:pic>
          <p:nvPicPr>
            <p:cNvPr id="4915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28" y="1311"/>
              <a:ext cx="2784" cy="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Oval 4"/>
            <p:cNvSpPr>
              <a:spLocks noChangeArrowheads="1"/>
            </p:cNvSpPr>
            <p:nvPr/>
          </p:nvSpPr>
          <p:spPr bwMode="auto">
            <a:xfrm>
              <a:off x="3168" y="2304"/>
              <a:ext cx="192" cy="24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9" name="Line 5"/>
            <p:cNvSpPr>
              <a:spLocks noChangeShapeType="1"/>
            </p:cNvSpPr>
            <p:nvPr/>
          </p:nvSpPr>
          <p:spPr bwMode="auto">
            <a:xfrm>
              <a:off x="3120" y="2016"/>
              <a:ext cx="96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6790" name="Text Box 6"/>
            <p:cNvSpPr txBox="1">
              <a:spLocks noChangeArrowheads="1"/>
            </p:cNvSpPr>
            <p:nvPr/>
          </p:nvSpPr>
          <p:spPr bwMode="auto">
            <a:xfrm>
              <a:off x="2928" y="1766"/>
              <a:ext cx="86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Fiducial</a:t>
              </a:r>
            </a:p>
          </p:txBody>
        </p:sp>
      </p:grpSp>
      <p:sp>
        <p:nvSpPr>
          <p:cNvPr id="49155" name="Rectangle 7"/>
          <p:cNvSpPr>
            <a:spLocks noChangeArrowheads="1"/>
          </p:cNvSpPr>
          <p:nvPr/>
        </p:nvSpPr>
        <p:spPr bwMode="auto">
          <a:xfrm>
            <a:off x="1350963" y="15240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4400">
                <a:latin typeface="Tahoma" pitchFamily="34" charset="0"/>
              </a:rPr>
              <a:t>         CT Imaging</a:t>
            </a:r>
          </a:p>
        </p:txBody>
      </p:sp>
      <p:sp>
        <p:nvSpPr>
          <p:cNvPr id="49156" name="Rectangle 9"/>
          <p:cNvSpPr>
            <a:spLocks noChangeArrowheads="1"/>
          </p:cNvSpPr>
          <p:nvPr/>
        </p:nvSpPr>
        <p:spPr bwMode="auto">
          <a:xfrm>
            <a:off x="685800" y="1676400"/>
            <a:ext cx="419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chemeClr val="accent2"/>
                </a:solidFill>
                <a:latin typeface="Tahoma" pitchFamily="34" charset="0"/>
              </a:rPr>
              <a:t>Whole Pelvis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chemeClr val="accent2"/>
                </a:solidFill>
                <a:latin typeface="Tahoma" pitchFamily="34" charset="0"/>
              </a:rPr>
              <a:t>Slice thickness 3mm or 5mm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chemeClr val="accent2"/>
                </a:solidFill>
                <a:latin typeface="Tahoma" pitchFamily="34" charset="0"/>
              </a:rPr>
              <a:t>Patient aligned to the fiducials &amp; laser marks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chemeClr val="accent2"/>
                </a:solidFill>
                <a:latin typeface="Tahoma" pitchFamily="34" charset="0"/>
              </a:rPr>
              <a:t>IV contrast to enhance target &amp; critical organs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chemeClr val="accent2"/>
                </a:solidFill>
                <a:latin typeface="Tahoma" pitchFamily="34" charset="0"/>
              </a:rPr>
              <a:t>DICOM images transferred thro’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21466" t="21887" r="10347" b="9085"/>
          <a:stretch>
            <a:fillRect/>
          </a:stretch>
        </p:blipFill>
        <p:spPr bwMode="auto">
          <a:xfrm>
            <a:off x="0" y="0"/>
            <a:ext cx="9144000" cy="6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1052513"/>
            <a:ext cx="80772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latin typeface="Times New Roman" pitchFamily="18" charset="0"/>
              </a:rPr>
              <a:t>Management of Cancer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5353050"/>
            <a:ext cx="8689975" cy="66675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lnSpc>
                <a:spcPct val="135000"/>
              </a:lnSpc>
              <a:spcBef>
                <a:spcPct val="65000"/>
              </a:spcBef>
              <a:buFontTx/>
              <a:buNone/>
              <a:defRPr/>
            </a:pPr>
            <a:r>
              <a:rPr lang="en-US" sz="3400" b="1" smtClean="0">
                <a:latin typeface="Times New Roman" pitchFamily="18" charset="0"/>
              </a:rPr>
              <a:t>Conservation of Organ, Function &amp; Cosmesis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457450" y="2520950"/>
            <a:ext cx="457200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9113" indent="-519113" eaLnBrk="0" hangingPunct="0">
              <a:lnSpc>
                <a:spcPct val="135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3600"/>
              <a:t>Quantity of life</a:t>
            </a:r>
          </a:p>
          <a:p>
            <a:pPr marL="519113" indent="-519113" eaLnBrk="0" hangingPunct="0">
              <a:lnSpc>
                <a:spcPct val="135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3600"/>
              <a:t>Quality of life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84582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800" b="1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04800" y="609600"/>
            <a:ext cx="84582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800" b="1"/>
              <a:t>CONTOURING TUMOUR TARGETS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743200" y="6186488"/>
            <a:ext cx="83820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800" b="1"/>
          </a:p>
        </p:txBody>
      </p:sp>
      <p:pic>
        <p:nvPicPr>
          <p:cNvPr id="120839" name="target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371600"/>
            <a:ext cx="6096000" cy="45720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6" fill="hold"/>
                                        <p:tgtEl>
                                          <p:spTgt spid="120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08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8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0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3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736-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828800"/>
            <a:ext cx="4419600" cy="3824288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7" name="Rectangle 4"/>
          <p:cNvSpPr>
            <a:spLocks noGrp="1" noChangeArrowheads="1"/>
          </p:cNvSpPr>
          <p:nvPr>
            <p:ph type="title"/>
          </p:nvPr>
        </p:nvSpPr>
        <p:spPr>
          <a:xfrm>
            <a:off x="741363" y="152400"/>
            <a:ext cx="7793037" cy="1143000"/>
          </a:xfrm>
          <a:noFill/>
        </p:spPr>
        <p:txBody>
          <a:bodyPr anchor="b"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Contouring</a:t>
            </a:r>
          </a:p>
        </p:txBody>
      </p:sp>
      <p:pic>
        <p:nvPicPr>
          <p:cNvPr id="52228" name="Picture 5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52600"/>
            <a:ext cx="4419600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912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900" b="1" smtClean="0">
                <a:latin typeface="Times New Roman" pitchFamily="18" charset="0"/>
              </a:rPr>
              <a:t>Optimization Dose and Dose Volume constraints for 81 Gy Prostate IMRT Plan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    </a:t>
            </a:r>
            <a:r>
              <a:rPr lang="en-US" sz="2000" b="1"/>
              <a:t>Structure		       81 Gy Plan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PTV – rectum overlap	Prescription dose = 100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				Minimum dose = 98%, penalty = 50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				Maximum dose = 102%, penalty = 50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8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PTV + rectum overlap	Prescription dose = 95%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				Minimum dose = 93 %, penalty = 10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				Maximum dose = 96 %, penalty = 20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8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Rectal wall		Maximum dose = 95%, penalty = 20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				</a:t>
            </a:r>
            <a:r>
              <a:rPr lang="en-US" sz="1800" b="1" u="sng"/>
              <a:t>70% of rectal volume receives &lt; 40%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				Maximum dose, penalty = 20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8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Bladder wall		Maximum dose = 98%, penalty = 35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				70% of bladder volume receives &lt; 40 %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				Maximum dose, penalty = 20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533400" y="1676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517525" y="1641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304800" y="1317625"/>
            <a:ext cx="86106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20000"/>
              </a:spcBef>
              <a:buClr>
                <a:srgbClr val="FFFF66"/>
              </a:buClr>
              <a:buSzPct val="60000"/>
              <a:buFont typeface="Wingdings" pitchFamily="2" charset="2"/>
              <a:buNone/>
            </a:pPr>
            <a:r>
              <a:rPr lang="en-US" sz="2800"/>
              <a:t>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/>
              <a:t>  Inverse Planning IMRT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/>
              <a:t>  CadPlan – Helios           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/>
              <a:t>  6 MV Photons 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/>
              <a:t>  7 fields, Coplanar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/>
              <a:t>  DMLC technique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/>
              <a:t>  Dose constraints to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/>
              <a:t>    PTV and other structures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/>
              <a:t>  Tight constraints for Rectum e.g., &lt; 40% dose to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/>
              <a:t>    70% rectal volume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2800"/>
              <a:t>   </a:t>
            </a: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362200" y="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4400" b="1"/>
              <a:t>Treatment Planning</a:t>
            </a: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4724400" y="1828800"/>
          <a:ext cx="4114800" cy="2895600"/>
        </p:xfrm>
        <a:graphic>
          <a:graphicData uri="http://schemas.openxmlformats.org/presentationml/2006/ole">
            <p:oleObj spid="_x0000_s6146" name="Image" r:id="rId4" imgW="7802330" imgH="5413343" progId="Photoshop.Image.5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609600" y="1752600"/>
            <a:ext cx="8001000" cy="4038600"/>
            <a:chOff x="144" y="960"/>
            <a:chExt cx="5520" cy="2880"/>
          </a:xfrm>
        </p:grpSpPr>
        <p:pic>
          <p:nvPicPr>
            <p:cNvPr id="54276" name="Picture 3" descr="0736-0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960"/>
              <a:ext cx="2880" cy="28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4277" name="Picture 4" descr="0736-05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4" y="960"/>
              <a:ext cx="2880" cy="28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278" name="Rectangle 5"/>
            <p:cNvSpPr>
              <a:spLocks noChangeArrowheads="1"/>
            </p:cNvSpPr>
            <p:nvPr/>
          </p:nvSpPr>
          <p:spPr bwMode="auto">
            <a:xfrm>
              <a:off x="144" y="960"/>
              <a:ext cx="2640" cy="28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9" name="Rectangle 6"/>
            <p:cNvSpPr>
              <a:spLocks noChangeArrowheads="1"/>
            </p:cNvSpPr>
            <p:nvPr/>
          </p:nvSpPr>
          <p:spPr bwMode="auto">
            <a:xfrm>
              <a:off x="2784" y="960"/>
              <a:ext cx="2880" cy="28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75" name="Rectangle 7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3D 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ISOCENTER TRANSFER</a:t>
            </a:r>
          </a:p>
        </p:txBody>
      </p:sp>
      <p:pic>
        <p:nvPicPr>
          <p:cNvPr id="55299" name="Picture 3" descr="S37002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VC-007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00200"/>
            <a:ext cx="6400800" cy="4310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945438" cy="11430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 Treatment set-up on 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33400" y="14478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     RTOG study - Late Rectal Toxicity for 81 Gy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b="1"/>
              <a:t>  Grade	           IMRT		3DCRT  	P Value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/>
              <a:t>	Gr. I		               8%		6%		0.8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/>
              <a:t>	</a:t>
            </a:r>
            <a:r>
              <a:rPr lang="en-US" sz="2000" b="1"/>
              <a:t>Gr. II	               0.5%		13%		0.001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/>
              <a:t>	Gr. III	               0.5%		2%		0.4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/>
              <a:t>	Gr. IV	               0%		0%</a:t>
            </a:r>
          </a:p>
          <a:p>
            <a:pPr marL="342900" indent="-342900">
              <a:spcBef>
                <a:spcPct val="20000"/>
              </a:spcBef>
            </a:pPr>
            <a:endParaRPr lang="en-US" sz="2000"/>
          </a:p>
          <a:p>
            <a:pPr marL="342900" indent="-342900">
              <a:spcBef>
                <a:spcPct val="20000"/>
              </a:spcBef>
              <a:buClr>
                <a:srgbClr val="FF3399"/>
              </a:buClr>
              <a:buFont typeface="Wingdings" pitchFamily="2" charset="2"/>
              <a:buChar char="Ø"/>
            </a:pPr>
            <a:r>
              <a:rPr lang="en-US" sz="2000"/>
              <a:t>2 yrs. Actuarial rate of  Gr. II  rectal bleeding was 2% for IMRT and 10 % for 3DCRT (P &lt; 0.001) .</a:t>
            </a:r>
          </a:p>
          <a:p>
            <a:pPr marL="342900" indent="-342900">
              <a:spcBef>
                <a:spcPct val="20000"/>
              </a:spcBef>
              <a:buClr>
                <a:srgbClr val="FF3399"/>
              </a:buClr>
              <a:buFont typeface="Wingdings" pitchFamily="2" charset="2"/>
              <a:buChar char="Ø"/>
            </a:pPr>
            <a:r>
              <a:rPr lang="en-US" sz="2000"/>
              <a:t>Dose escalation to 86.4 Gy has now started where no difference in acute rectal toxicity has been observed.  	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IMRT  Vs  3DCRT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62000" y="1973263"/>
            <a:ext cx="77724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/>
              <a:t>Proper case selection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/>
              <a:t>Taking adequate care during Immobilization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/>
              <a:t>Proper Target Volume Delineation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/>
              <a:t>Good physics backup for planning and QA</a:t>
            </a:r>
          </a:p>
          <a:p>
            <a:pPr eaLnBrk="0" hangingPunct="0">
              <a:spcBef>
                <a:spcPct val="50000"/>
              </a:spcBef>
            </a:pPr>
            <a:endParaRPr lang="en-US" sz="2800" b="1"/>
          </a:p>
          <a:p>
            <a:pPr eaLnBrk="0" hangingPunct="0">
              <a:spcBef>
                <a:spcPct val="50000"/>
              </a:spcBef>
            </a:pPr>
            <a:r>
              <a:rPr lang="en-US" sz="2800"/>
              <a:t>	  </a:t>
            </a:r>
          </a:p>
          <a:p>
            <a:pPr algn="ctr" eaLnBrk="0" hangingPunct="0">
              <a:lnSpc>
                <a:spcPct val="0"/>
              </a:lnSpc>
              <a:spcBef>
                <a:spcPct val="50000"/>
              </a:spcBef>
            </a:pPr>
            <a:r>
              <a:rPr lang="en-US" sz="3200">
                <a:solidFill>
                  <a:srgbClr val="990000"/>
                </a:solidFill>
              </a:rPr>
              <a:t>Perfect reproducibility of setup</a:t>
            </a:r>
            <a:endParaRPr lang="en-US" sz="3200" b="1">
              <a:solidFill>
                <a:srgbClr val="99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684213"/>
            <a:ext cx="7772400" cy="6111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smtClean="0">
                <a:solidFill>
                  <a:srgbClr val="0000AC"/>
                </a:solidFill>
                <a:latin typeface="Times New Roman" pitchFamily="18" charset="0"/>
              </a:rPr>
              <a:t>IMRT Success Depends on</a:t>
            </a:r>
          </a:p>
        </p:txBody>
      </p:sp>
      <p:sp>
        <p:nvSpPr>
          <p:cNvPr id="58372" name="Oval 5"/>
          <p:cNvSpPr>
            <a:spLocks noChangeArrowheads="1"/>
          </p:cNvSpPr>
          <p:nvPr/>
        </p:nvSpPr>
        <p:spPr bwMode="auto">
          <a:xfrm>
            <a:off x="609600" y="5029200"/>
            <a:ext cx="7924800" cy="1524000"/>
          </a:xfrm>
          <a:prstGeom prst="ellipse">
            <a:avLst/>
          </a:prstGeom>
          <a:noFill/>
          <a:ln w="9525">
            <a:solidFill>
              <a:srgbClr val="2929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jash"/>
          <p:cNvPicPr>
            <a:picLocks noChangeAspect="1" noChangeArrowheads="1" noCrop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1828800" y="1600200"/>
            <a:ext cx="594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/>
              <a:t>IS THE PLANNED TREATMENT ACTUALLY DELIVERED ?</a:t>
            </a: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1600200" y="1981200"/>
            <a:ext cx="5943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99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The Goal</a:t>
            </a:r>
            <a:r>
              <a:rPr lang="en-US" smtClean="0">
                <a:solidFill>
                  <a:srgbClr val="99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mtClean="0">
                <a:solidFill>
                  <a:srgbClr val="99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800" i="1" smtClean="0">
                <a:solidFill>
                  <a:srgbClr val="990000"/>
                </a:solidFill>
              </a:rPr>
              <a:t>Optimal Dose Delivery </a:t>
            </a:r>
            <a:br>
              <a:rPr lang="en-US" sz="2800" i="1" smtClean="0">
                <a:solidFill>
                  <a:srgbClr val="990000"/>
                </a:solidFill>
              </a:rPr>
            </a:br>
            <a:r>
              <a:rPr lang="en-US" sz="2800" i="1" smtClean="0">
                <a:solidFill>
                  <a:srgbClr val="990000"/>
                </a:solidFill>
              </a:rPr>
              <a:t>…With Minimum Acute And Long Term Toxicity</a:t>
            </a:r>
            <a:br>
              <a:rPr lang="en-US" sz="2800" i="1" smtClean="0">
                <a:solidFill>
                  <a:srgbClr val="990000"/>
                </a:solidFill>
              </a:rPr>
            </a:br>
            <a:endParaRPr lang="en-US" sz="2800" smtClean="0">
              <a:latin typeface="Times New Roman" pitchFamily="18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0"/>
            <a:ext cx="5943600" cy="1143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>
              <a:latin typeface="Times New Roman" pitchFamily="18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876425" y="2438400"/>
          <a:ext cx="5819775" cy="3924300"/>
        </p:xfrm>
        <a:graphic>
          <a:graphicData uri="http://schemas.openxmlformats.org/presentationml/2006/ole">
            <p:oleObj spid="_x0000_s1026" name="Bitmap Image" r:id="rId4" imgW="5819048" imgH="3924848" progId="Paint.Picture">
              <p:embed/>
            </p:oleObj>
          </a:graphicData>
        </a:graphic>
      </p:graphicFrame>
      <p:sp>
        <p:nvSpPr>
          <p:cNvPr id="333829" name="Oval 5"/>
          <p:cNvSpPr>
            <a:spLocks noChangeArrowheads="1"/>
          </p:cNvSpPr>
          <p:nvPr/>
        </p:nvSpPr>
        <p:spPr bwMode="auto">
          <a:xfrm>
            <a:off x="4572000" y="3733800"/>
            <a:ext cx="914400" cy="762000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9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Have we won the Race 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886200" y="1524000"/>
            <a:ext cx="35052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Times New Roman" pitchFamily="18" charset="0"/>
              </a:rPr>
              <a:t>Reduced Margins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886200" y="4114800"/>
            <a:ext cx="350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/>
              <a:t>Geometric Miss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343400" y="28194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Setup Errors</a:t>
            </a:r>
          </a:p>
        </p:txBody>
      </p:sp>
      <p:grpSp>
        <p:nvGrpSpPr>
          <p:cNvPr id="60422" name="Group 6"/>
          <p:cNvGrpSpPr>
            <a:grpSpLocks noChangeAspect="1"/>
          </p:cNvGrpSpPr>
          <p:nvPr/>
        </p:nvGrpSpPr>
        <p:grpSpPr bwMode="auto">
          <a:xfrm>
            <a:off x="228600" y="1447800"/>
            <a:ext cx="2301875" cy="5029200"/>
            <a:chOff x="144" y="912"/>
            <a:chExt cx="1450" cy="3168"/>
          </a:xfrm>
        </p:grpSpPr>
        <p:sp>
          <p:nvSpPr>
            <p:cNvPr id="6042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4" y="912"/>
              <a:ext cx="1450" cy="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430" name="Group 8"/>
            <p:cNvGrpSpPr>
              <a:grpSpLocks/>
            </p:cNvGrpSpPr>
            <p:nvPr/>
          </p:nvGrpSpPr>
          <p:grpSpPr bwMode="auto">
            <a:xfrm>
              <a:off x="778" y="2635"/>
              <a:ext cx="288" cy="1427"/>
              <a:chOff x="778" y="2635"/>
              <a:chExt cx="288" cy="1427"/>
            </a:xfrm>
          </p:grpSpPr>
          <p:grpSp>
            <p:nvGrpSpPr>
              <p:cNvPr id="60489" name="Group 9"/>
              <p:cNvGrpSpPr>
                <a:grpSpLocks/>
              </p:cNvGrpSpPr>
              <p:nvPr/>
            </p:nvGrpSpPr>
            <p:grpSpPr bwMode="auto">
              <a:xfrm>
                <a:off x="778" y="2635"/>
                <a:ext cx="288" cy="1228"/>
                <a:chOff x="778" y="2635"/>
                <a:chExt cx="288" cy="1228"/>
              </a:xfrm>
            </p:grpSpPr>
            <p:sp>
              <p:nvSpPr>
                <p:cNvPr id="60497" name="Freeform 10"/>
                <p:cNvSpPr>
                  <a:spLocks/>
                </p:cNvSpPr>
                <p:nvPr/>
              </p:nvSpPr>
              <p:spPr bwMode="auto">
                <a:xfrm>
                  <a:off x="778" y="2635"/>
                  <a:ext cx="288" cy="1228"/>
                </a:xfrm>
                <a:custGeom>
                  <a:avLst/>
                  <a:gdLst>
                    <a:gd name="T0" fmla="*/ 1 w 576"/>
                    <a:gd name="T1" fmla="*/ 1 h 2455"/>
                    <a:gd name="T2" fmla="*/ 1 w 576"/>
                    <a:gd name="T3" fmla="*/ 1 h 2455"/>
                    <a:gd name="T4" fmla="*/ 1 w 576"/>
                    <a:gd name="T5" fmla="*/ 1 h 2455"/>
                    <a:gd name="T6" fmla="*/ 0 w 576"/>
                    <a:gd name="T7" fmla="*/ 1 h 2455"/>
                    <a:gd name="T8" fmla="*/ 1 w 576"/>
                    <a:gd name="T9" fmla="*/ 1 h 2455"/>
                    <a:gd name="T10" fmla="*/ 1 w 576"/>
                    <a:gd name="T11" fmla="*/ 1 h 2455"/>
                    <a:gd name="T12" fmla="*/ 1 w 576"/>
                    <a:gd name="T13" fmla="*/ 1 h 2455"/>
                    <a:gd name="T14" fmla="*/ 1 w 576"/>
                    <a:gd name="T15" fmla="*/ 1 h 2455"/>
                    <a:gd name="T16" fmla="*/ 1 w 576"/>
                    <a:gd name="T17" fmla="*/ 1 h 2455"/>
                    <a:gd name="T18" fmla="*/ 1 w 576"/>
                    <a:gd name="T19" fmla="*/ 1 h 2455"/>
                    <a:gd name="T20" fmla="*/ 1 w 576"/>
                    <a:gd name="T21" fmla="*/ 1 h 2455"/>
                    <a:gd name="T22" fmla="*/ 1 w 576"/>
                    <a:gd name="T23" fmla="*/ 1 h 2455"/>
                    <a:gd name="T24" fmla="*/ 1 w 576"/>
                    <a:gd name="T25" fmla="*/ 1 h 2455"/>
                    <a:gd name="T26" fmla="*/ 1 w 576"/>
                    <a:gd name="T27" fmla="*/ 1 h 2455"/>
                    <a:gd name="T28" fmla="*/ 1 w 576"/>
                    <a:gd name="T29" fmla="*/ 1 h 2455"/>
                    <a:gd name="T30" fmla="*/ 1 w 576"/>
                    <a:gd name="T31" fmla="*/ 1 h 2455"/>
                    <a:gd name="T32" fmla="*/ 1 w 576"/>
                    <a:gd name="T33" fmla="*/ 1 h 2455"/>
                    <a:gd name="T34" fmla="*/ 1 w 576"/>
                    <a:gd name="T35" fmla="*/ 1 h 2455"/>
                    <a:gd name="T36" fmla="*/ 1 w 576"/>
                    <a:gd name="T37" fmla="*/ 1 h 2455"/>
                    <a:gd name="T38" fmla="*/ 1 w 576"/>
                    <a:gd name="T39" fmla="*/ 1 h 2455"/>
                    <a:gd name="T40" fmla="*/ 1 w 576"/>
                    <a:gd name="T41" fmla="*/ 1 h 2455"/>
                    <a:gd name="T42" fmla="*/ 1 w 576"/>
                    <a:gd name="T43" fmla="*/ 1 h 2455"/>
                    <a:gd name="T44" fmla="*/ 1 w 576"/>
                    <a:gd name="T45" fmla="*/ 1 h 2455"/>
                    <a:gd name="T46" fmla="*/ 1 w 576"/>
                    <a:gd name="T47" fmla="*/ 1 h 2455"/>
                    <a:gd name="T48" fmla="*/ 1 w 576"/>
                    <a:gd name="T49" fmla="*/ 1 h 2455"/>
                    <a:gd name="T50" fmla="*/ 1 w 576"/>
                    <a:gd name="T51" fmla="*/ 1 h 2455"/>
                    <a:gd name="T52" fmla="*/ 1 w 576"/>
                    <a:gd name="T53" fmla="*/ 1 h 2455"/>
                    <a:gd name="T54" fmla="*/ 1 w 576"/>
                    <a:gd name="T55" fmla="*/ 1 h 2455"/>
                    <a:gd name="T56" fmla="*/ 1 w 576"/>
                    <a:gd name="T57" fmla="*/ 1 h 2455"/>
                    <a:gd name="T58" fmla="*/ 1 w 576"/>
                    <a:gd name="T59" fmla="*/ 1 h 2455"/>
                    <a:gd name="T60" fmla="*/ 1 w 576"/>
                    <a:gd name="T61" fmla="*/ 1 h 2455"/>
                    <a:gd name="T62" fmla="*/ 1 w 576"/>
                    <a:gd name="T63" fmla="*/ 1 h 2455"/>
                    <a:gd name="T64" fmla="*/ 1 w 576"/>
                    <a:gd name="T65" fmla="*/ 1 h 2455"/>
                    <a:gd name="T66" fmla="*/ 1 w 576"/>
                    <a:gd name="T67" fmla="*/ 1 h 2455"/>
                    <a:gd name="T68" fmla="*/ 1 w 576"/>
                    <a:gd name="T69" fmla="*/ 1 h 2455"/>
                    <a:gd name="T70" fmla="*/ 1 w 576"/>
                    <a:gd name="T71" fmla="*/ 1 h 2455"/>
                    <a:gd name="T72" fmla="*/ 1 w 576"/>
                    <a:gd name="T73" fmla="*/ 1 h 2455"/>
                    <a:gd name="T74" fmla="*/ 1 w 576"/>
                    <a:gd name="T75" fmla="*/ 1 h 2455"/>
                    <a:gd name="T76" fmla="*/ 1 w 576"/>
                    <a:gd name="T77" fmla="*/ 1 h 2455"/>
                    <a:gd name="T78" fmla="*/ 1 w 576"/>
                    <a:gd name="T79" fmla="*/ 1 h 2455"/>
                    <a:gd name="T80" fmla="*/ 1 w 576"/>
                    <a:gd name="T81" fmla="*/ 1 h 2455"/>
                    <a:gd name="T82" fmla="*/ 1 w 576"/>
                    <a:gd name="T83" fmla="*/ 1 h 2455"/>
                    <a:gd name="T84" fmla="*/ 1 w 576"/>
                    <a:gd name="T85" fmla="*/ 1 h 2455"/>
                    <a:gd name="T86" fmla="*/ 1 w 576"/>
                    <a:gd name="T87" fmla="*/ 1 h 2455"/>
                    <a:gd name="T88" fmla="*/ 1 w 576"/>
                    <a:gd name="T89" fmla="*/ 1 h 2455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576"/>
                    <a:gd name="T136" fmla="*/ 0 h 2455"/>
                    <a:gd name="T137" fmla="*/ 576 w 576"/>
                    <a:gd name="T138" fmla="*/ 2455 h 2455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576" h="2455">
                      <a:moveTo>
                        <a:pt x="314" y="0"/>
                      </a:moveTo>
                      <a:lnTo>
                        <a:pt x="199" y="36"/>
                      </a:lnTo>
                      <a:lnTo>
                        <a:pt x="141" y="73"/>
                      </a:lnTo>
                      <a:lnTo>
                        <a:pt x="93" y="98"/>
                      </a:lnTo>
                      <a:lnTo>
                        <a:pt x="58" y="138"/>
                      </a:lnTo>
                      <a:lnTo>
                        <a:pt x="35" y="170"/>
                      </a:lnTo>
                      <a:lnTo>
                        <a:pt x="16" y="199"/>
                      </a:lnTo>
                      <a:lnTo>
                        <a:pt x="0" y="224"/>
                      </a:lnTo>
                      <a:lnTo>
                        <a:pt x="0" y="293"/>
                      </a:lnTo>
                      <a:lnTo>
                        <a:pt x="20" y="416"/>
                      </a:lnTo>
                      <a:lnTo>
                        <a:pt x="38" y="496"/>
                      </a:lnTo>
                      <a:lnTo>
                        <a:pt x="58" y="551"/>
                      </a:lnTo>
                      <a:lnTo>
                        <a:pt x="68" y="587"/>
                      </a:lnTo>
                      <a:lnTo>
                        <a:pt x="81" y="631"/>
                      </a:lnTo>
                      <a:lnTo>
                        <a:pt x="81" y="684"/>
                      </a:lnTo>
                      <a:lnTo>
                        <a:pt x="84" y="754"/>
                      </a:lnTo>
                      <a:lnTo>
                        <a:pt x="84" y="824"/>
                      </a:lnTo>
                      <a:lnTo>
                        <a:pt x="84" y="920"/>
                      </a:lnTo>
                      <a:lnTo>
                        <a:pt x="86" y="988"/>
                      </a:lnTo>
                      <a:lnTo>
                        <a:pt x="86" y="1047"/>
                      </a:lnTo>
                      <a:lnTo>
                        <a:pt x="81" y="1123"/>
                      </a:lnTo>
                      <a:lnTo>
                        <a:pt x="86" y="1220"/>
                      </a:lnTo>
                      <a:lnTo>
                        <a:pt x="106" y="1295"/>
                      </a:lnTo>
                      <a:lnTo>
                        <a:pt x="103" y="1350"/>
                      </a:lnTo>
                      <a:lnTo>
                        <a:pt x="89" y="1411"/>
                      </a:lnTo>
                      <a:lnTo>
                        <a:pt x="78" y="1484"/>
                      </a:lnTo>
                      <a:lnTo>
                        <a:pt x="54" y="1589"/>
                      </a:lnTo>
                      <a:lnTo>
                        <a:pt x="38" y="1664"/>
                      </a:lnTo>
                      <a:lnTo>
                        <a:pt x="35" y="1731"/>
                      </a:lnTo>
                      <a:lnTo>
                        <a:pt x="46" y="1781"/>
                      </a:lnTo>
                      <a:lnTo>
                        <a:pt x="61" y="1827"/>
                      </a:lnTo>
                      <a:lnTo>
                        <a:pt x="78" y="1867"/>
                      </a:lnTo>
                      <a:lnTo>
                        <a:pt x="89" y="1910"/>
                      </a:lnTo>
                      <a:lnTo>
                        <a:pt x="99" y="1972"/>
                      </a:lnTo>
                      <a:lnTo>
                        <a:pt x="109" y="2049"/>
                      </a:lnTo>
                      <a:lnTo>
                        <a:pt x="113" y="2117"/>
                      </a:lnTo>
                      <a:lnTo>
                        <a:pt x="116" y="2175"/>
                      </a:lnTo>
                      <a:lnTo>
                        <a:pt x="106" y="2248"/>
                      </a:lnTo>
                      <a:lnTo>
                        <a:pt x="99" y="2285"/>
                      </a:lnTo>
                      <a:lnTo>
                        <a:pt x="89" y="2341"/>
                      </a:lnTo>
                      <a:lnTo>
                        <a:pt x="116" y="2390"/>
                      </a:lnTo>
                      <a:lnTo>
                        <a:pt x="141" y="2328"/>
                      </a:lnTo>
                      <a:lnTo>
                        <a:pt x="164" y="2302"/>
                      </a:lnTo>
                      <a:lnTo>
                        <a:pt x="194" y="2288"/>
                      </a:lnTo>
                      <a:lnTo>
                        <a:pt x="234" y="2292"/>
                      </a:lnTo>
                      <a:lnTo>
                        <a:pt x="268" y="2320"/>
                      </a:lnTo>
                      <a:lnTo>
                        <a:pt x="288" y="2371"/>
                      </a:lnTo>
                      <a:lnTo>
                        <a:pt x="289" y="2415"/>
                      </a:lnTo>
                      <a:lnTo>
                        <a:pt x="306" y="2455"/>
                      </a:lnTo>
                      <a:lnTo>
                        <a:pt x="318" y="2415"/>
                      </a:lnTo>
                      <a:lnTo>
                        <a:pt x="321" y="2381"/>
                      </a:lnTo>
                      <a:lnTo>
                        <a:pt x="309" y="2338"/>
                      </a:lnTo>
                      <a:lnTo>
                        <a:pt x="289" y="2288"/>
                      </a:lnTo>
                      <a:lnTo>
                        <a:pt x="283" y="2240"/>
                      </a:lnTo>
                      <a:lnTo>
                        <a:pt x="288" y="2193"/>
                      </a:lnTo>
                      <a:lnTo>
                        <a:pt x="296" y="2143"/>
                      </a:lnTo>
                      <a:lnTo>
                        <a:pt x="309" y="2092"/>
                      </a:lnTo>
                      <a:lnTo>
                        <a:pt x="331" y="2042"/>
                      </a:lnTo>
                      <a:lnTo>
                        <a:pt x="364" y="1965"/>
                      </a:lnTo>
                      <a:lnTo>
                        <a:pt x="392" y="1882"/>
                      </a:lnTo>
                      <a:lnTo>
                        <a:pt x="421" y="1799"/>
                      </a:lnTo>
                      <a:lnTo>
                        <a:pt x="444" y="1716"/>
                      </a:lnTo>
                      <a:lnTo>
                        <a:pt x="457" y="1617"/>
                      </a:lnTo>
                      <a:lnTo>
                        <a:pt x="462" y="1524"/>
                      </a:lnTo>
                      <a:lnTo>
                        <a:pt x="461" y="1439"/>
                      </a:lnTo>
                      <a:lnTo>
                        <a:pt x="449" y="1368"/>
                      </a:lnTo>
                      <a:lnTo>
                        <a:pt x="437" y="1321"/>
                      </a:lnTo>
                      <a:lnTo>
                        <a:pt x="424" y="1278"/>
                      </a:lnTo>
                      <a:lnTo>
                        <a:pt x="406" y="1226"/>
                      </a:lnTo>
                      <a:lnTo>
                        <a:pt x="399" y="1158"/>
                      </a:lnTo>
                      <a:lnTo>
                        <a:pt x="402" y="1118"/>
                      </a:lnTo>
                      <a:lnTo>
                        <a:pt x="411" y="1068"/>
                      </a:lnTo>
                      <a:lnTo>
                        <a:pt x="419" y="1032"/>
                      </a:lnTo>
                      <a:lnTo>
                        <a:pt x="419" y="992"/>
                      </a:lnTo>
                      <a:lnTo>
                        <a:pt x="421" y="933"/>
                      </a:lnTo>
                      <a:lnTo>
                        <a:pt x="424" y="877"/>
                      </a:lnTo>
                      <a:lnTo>
                        <a:pt x="437" y="835"/>
                      </a:lnTo>
                      <a:lnTo>
                        <a:pt x="462" y="785"/>
                      </a:lnTo>
                      <a:lnTo>
                        <a:pt x="489" y="710"/>
                      </a:lnTo>
                      <a:lnTo>
                        <a:pt x="512" y="649"/>
                      </a:lnTo>
                      <a:lnTo>
                        <a:pt x="534" y="579"/>
                      </a:lnTo>
                      <a:lnTo>
                        <a:pt x="551" y="529"/>
                      </a:lnTo>
                      <a:lnTo>
                        <a:pt x="566" y="447"/>
                      </a:lnTo>
                      <a:lnTo>
                        <a:pt x="572" y="346"/>
                      </a:lnTo>
                      <a:lnTo>
                        <a:pt x="576" y="259"/>
                      </a:lnTo>
                      <a:lnTo>
                        <a:pt x="569" y="191"/>
                      </a:lnTo>
                      <a:lnTo>
                        <a:pt x="562" y="120"/>
                      </a:lnTo>
                      <a:lnTo>
                        <a:pt x="562" y="33"/>
                      </a:lnTo>
                      <a:lnTo>
                        <a:pt x="551" y="21"/>
                      </a:lnTo>
                      <a:lnTo>
                        <a:pt x="449" y="6"/>
                      </a:lnTo>
                      <a:lnTo>
                        <a:pt x="314" y="0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11113">
                  <a:solidFill>
                    <a:srgbClr val="804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498" name="Freeform 11"/>
                <p:cNvSpPr>
                  <a:spLocks/>
                </p:cNvSpPr>
                <p:nvPr/>
              </p:nvSpPr>
              <p:spPr bwMode="auto">
                <a:xfrm>
                  <a:off x="926" y="3419"/>
                  <a:ext cx="45" cy="195"/>
                </a:xfrm>
                <a:custGeom>
                  <a:avLst/>
                  <a:gdLst>
                    <a:gd name="T0" fmla="*/ 1 w 88"/>
                    <a:gd name="T1" fmla="*/ 0 h 389"/>
                    <a:gd name="T2" fmla="*/ 1 w 88"/>
                    <a:gd name="T3" fmla="*/ 1 h 389"/>
                    <a:gd name="T4" fmla="*/ 1 w 88"/>
                    <a:gd name="T5" fmla="*/ 1 h 389"/>
                    <a:gd name="T6" fmla="*/ 1 w 88"/>
                    <a:gd name="T7" fmla="*/ 1 h 389"/>
                    <a:gd name="T8" fmla="*/ 1 w 88"/>
                    <a:gd name="T9" fmla="*/ 1 h 389"/>
                    <a:gd name="T10" fmla="*/ 0 w 88"/>
                    <a:gd name="T11" fmla="*/ 1 h 389"/>
                    <a:gd name="T12" fmla="*/ 0 w 88"/>
                    <a:gd name="T13" fmla="*/ 1 h 389"/>
                    <a:gd name="T14" fmla="*/ 1 w 88"/>
                    <a:gd name="T15" fmla="*/ 1 h 389"/>
                    <a:gd name="T16" fmla="*/ 1 w 88"/>
                    <a:gd name="T17" fmla="*/ 1 h 389"/>
                    <a:gd name="T18" fmla="*/ 1 w 88"/>
                    <a:gd name="T19" fmla="*/ 1 h 389"/>
                    <a:gd name="T20" fmla="*/ 1 w 88"/>
                    <a:gd name="T21" fmla="*/ 1 h 389"/>
                    <a:gd name="T22" fmla="*/ 1 w 88"/>
                    <a:gd name="T23" fmla="*/ 1 h 389"/>
                    <a:gd name="T24" fmla="*/ 1 w 88"/>
                    <a:gd name="T25" fmla="*/ 1 h 389"/>
                    <a:gd name="T26" fmla="*/ 1 w 88"/>
                    <a:gd name="T27" fmla="*/ 0 h 38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"/>
                    <a:gd name="T43" fmla="*/ 0 h 389"/>
                    <a:gd name="T44" fmla="*/ 88 w 88"/>
                    <a:gd name="T45" fmla="*/ 389 h 38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" h="389">
                      <a:moveTo>
                        <a:pt x="88" y="0"/>
                      </a:moveTo>
                      <a:lnTo>
                        <a:pt x="68" y="116"/>
                      </a:lnTo>
                      <a:lnTo>
                        <a:pt x="56" y="181"/>
                      </a:lnTo>
                      <a:lnTo>
                        <a:pt x="36" y="251"/>
                      </a:lnTo>
                      <a:lnTo>
                        <a:pt x="12" y="299"/>
                      </a:lnTo>
                      <a:lnTo>
                        <a:pt x="0" y="321"/>
                      </a:lnTo>
                      <a:lnTo>
                        <a:pt x="0" y="367"/>
                      </a:lnTo>
                      <a:lnTo>
                        <a:pt x="13" y="389"/>
                      </a:lnTo>
                      <a:lnTo>
                        <a:pt x="20" y="386"/>
                      </a:lnTo>
                      <a:lnTo>
                        <a:pt x="20" y="342"/>
                      </a:lnTo>
                      <a:lnTo>
                        <a:pt x="40" y="302"/>
                      </a:lnTo>
                      <a:lnTo>
                        <a:pt x="55" y="239"/>
                      </a:lnTo>
                      <a:lnTo>
                        <a:pt x="71" y="164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499" name="Freeform 12"/>
                <p:cNvSpPr>
                  <a:spLocks/>
                </p:cNvSpPr>
                <p:nvPr/>
              </p:nvSpPr>
              <p:spPr bwMode="auto">
                <a:xfrm>
                  <a:off x="863" y="3150"/>
                  <a:ext cx="77" cy="168"/>
                </a:xfrm>
                <a:custGeom>
                  <a:avLst/>
                  <a:gdLst>
                    <a:gd name="T0" fmla="*/ 1 w 154"/>
                    <a:gd name="T1" fmla="*/ 0 h 336"/>
                    <a:gd name="T2" fmla="*/ 0 w 154"/>
                    <a:gd name="T3" fmla="*/ 1 h 336"/>
                    <a:gd name="T4" fmla="*/ 1 w 154"/>
                    <a:gd name="T5" fmla="*/ 1 h 336"/>
                    <a:gd name="T6" fmla="*/ 1 w 154"/>
                    <a:gd name="T7" fmla="*/ 1 h 336"/>
                    <a:gd name="T8" fmla="*/ 1 w 154"/>
                    <a:gd name="T9" fmla="*/ 1 h 336"/>
                    <a:gd name="T10" fmla="*/ 1 w 154"/>
                    <a:gd name="T11" fmla="*/ 1 h 336"/>
                    <a:gd name="T12" fmla="*/ 1 w 154"/>
                    <a:gd name="T13" fmla="*/ 1 h 336"/>
                    <a:gd name="T14" fmla="*/ 1 w 154"/>
                    <a:gd name="T15" fmla="*/ 1 h 336"/>
                    <a:gd name="T16" fmla="*/ 1 w 154"/>
                    <a:gd name="T17" fmla="*/ 1 h 336"/>
                    <a:gd name="T18" fmla="*/ 1 w 154"/>
                    <a:gd name="T19" fmla="*/ 1 h 336"/>
                    <a:gd name="T20" fmla="*/ 1 w 154"/>
                    <a:gd name="T21" fmla="*/ 1 h 336"/>
                    <a:gd name="T22" fmla="*/ 1 w 154"/>
                    <a:gd name="T23" fmla="*/ 1 h 336"/>
                    <a:gd name="T24" fmla="*/ 1 w 154"/>
                    <a:gd name="T25" fmla="*/ 1 h 336"/>
                    <a:gd name="T26" fmla="*/ 1 w 154"/>
                    <a:gd name="T27" fmla="*/ 1 h 336"/>
                    <a:gd name="T28" fmla="*/ 1 w 154"/>
                    <a:gd name="T29" fmla="*/ 1 h 336"/>
                    <a:gd name="T30" fmla="*/ 1 w 154"/>
                    <a:gd name="T31" fmla="*/ 1 h 336"/>
                    <a:gd name="T32" fmla="*/ 1 w 154"/>
                    <a:gd name="T33" fmla="*/ 1 h 336"/>
                    <a:gd name="T34" fmla="*/ 1 w 154"/>
                    <a:gd name="T35" fmla="*/ 1 h 336"/>
                    <a:gd name="T36" fmla="*/ 1 w 154"/>
                    <a:gd name="T37" fmla="*/ 1 h 336"/>
                    <a:gd name="T38" fmla="*/ 1 w 154"/>
                    <a:gd name="T39" fmla="*/ 1 h 336"/>
                    <a:gd name="T40" fmla="*/ 1 w 154"/>
                    <a:gd name="T41" fmla="*/ 1 h 336"/>
                    <a:gd name="T42" fmla="*/ 1 w 154"/>
                    <a:gd name="T43" fmla="*/ 1 h 336"/>
                    <a:gd name="T44" fmla="*/ 1 w 154"/>
                    <a:gd name="T45" fmla="*/ 0 h 3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54"/>
                    <a:gd name="T70" fmla="*/ 0 h 336"/>
                    <a:gd name="T71" fmla="*/ 154 w 154"/>
                    <a:gd name="T72" fmla="*/ 336 h 3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54" h="336">
                      <a:moveTo>
                        <a:pt x="10" y="0"/>
                      </a:moveTo>
                      <a:lnTo>
                        <a:pt x="0" y="47"/>
                      </a:lnTo>
                      <a:lnTo>
                        <a:pt x="17" y="69"/>
                      </a:lnTo>
                      <a:lnTo>
                        <a:pt x="25" y="89"/>
                      </a:lnTo>
                      <a:lnTo>
                        <a:pt x="25" y="143"/>
                      </a:lnTo>
                      <a:lnTo>
                        <a:pt x="30" y="202"/>
                      </a:lnTo>
                      <a:lnTo>
                        <a:pt x="45" y="242"/>
                      </a:lnTo>
                      <a:lnTo>
                        <a:pt x="62" y="323"/>
                      </a:lnTo>
                      <a:lnTo>
                        <a:pt x="70" y="333"/>
                      </a:lnTo>
                      <a:lnTo>
                        <a:pt x="94" y="336"/>
                      </a:lnTo>
                      <a:lnTo>
                        <a:pt x="97" y="278"/>
                      </a:lnTo>
                      <a:lnTo>
                        <a:pt x="114" y="257"/>
                      </a:lnTo>
                      <a:lnTo>
                        <a:pt x="150" y="223"/>
                      </a:lnTo>
                      <a:lnTo>
                        <a:pt x="154" y="205"/>
                      </a:lnTo>
                      <a:lnTo>
                        <a:pt x="107" y="233"/>
                      </a:lnTo>
                      <a:lnTo>
                        <a:pt x="74" y="268"/>
                      </a:lnTo>
                      <a:lnTo>
                        <a:pt x="54" y="287"/>
                      </a:lnTo>
                      <a:lnTo>
                        <a:pt x="49" y="227"/>
                      </a:lnTo>
                      <a:lnTo>
                        <a:pt x="37" y="172"/>
                      </a:lnTo>
                      <a:lnTo>
                        <a:pt x="45" y="122"/>
                      </a:lnTo>
                      <a:lnTo>
                        <a:pt x="67" y="97"/>
                      </a:lnTo>
                      <a:lnTo>
                        <a:pt x="45" y="8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500" name="Freeform 13"/>
                <p:cNvSpPr>
                  <a:spLocks/>
                </p:cNvSpPr>
                <p:nvPr/>
              </p:nvSpPr>
              <p:spPr bwMode="auto">
                <a:xfrm>
                  <a:off x="939" y="3099"/>
                  <a:ext cx="31" cy="123"/>
                </a:xfrm>
                <a:custGeom>
                  <a:avLst/>
                  <a:gdLst>
                    <a:gd name="T0" fmla="*/ 1 w 61"/>
                    <a:gd name="T1" fmla="*/ 0 h 246"/>
                    <a:gd name="T2" fmla="*/ 1 w 61"/>
                    <a:gd name="T3" fmla="*/ 1 h 246"/>
                    <a:gd name="T4" fmla="*/ 1 w 61"/>
                    <a:gd name="T5" fmla="*/ 1 h 246"/>
                    <a:gd name="T6" fmla="*/ 1 w 61"/>
                    <a:gd name="T7" fmla="*/ 1 h 246"/>
                    <a:gd name="T8" fmla="*/ 0 w 61"/>
                    <a:gd name="T9" fmla="*/ 1 h 246"/>
                    <a:gd name="T10" fmla="*/ 1 w 61"/>
                    <a:gd name="T11" fmla="*/ 1 h 246"/>
                    <a:gd name="T12" fmla="*/ 1 w 61"/>
                    <a:gd name="T13" fmla="*/ 1 h 246"/>
                    <a:gd name="T14" fmla="*/ 1 w 61"/>
                    <a:gd name="T15" fmla="*/ 1 h 24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"/>
                    <a:gd name="T25" fmla="*/ 0 h 246"/>
                    <a:gd name="T26" fmla="*/ 61 w 61"/>
                    <a:gd name="T27" fmla="*/ 246 h 24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" h="246">
                      <a:moveTo>
                        <a:pt x="45" y="0"/>
                      </a:moveTo>
                      <a:lnTo>
                        <a:pt x="61" y="43"/>
                      </a:lnTo>
                      <a:lnTo>
                        <a:pt x="43" y="101"/>
                      </a:lnTo>
                      <a:lnTo>
                        <a:pt x="16" y="138"/>
                      </a:lnTo>
                      <a:lnTo>
                        <a:pt x="0" y="170"/>
                      </a:lnTo>
                      <a:lnTo>
                        <a:pt x="13" y="175"/>
                      </a:lnTo>
                      <a:lnTo>
                        <a:pt x="16" y="206"/>
                      </a:lnTo>
                      <a:lnTo>
                        <a:pt x="20" y="246"/>
                      </a:lnTo>
                    </a:path>
                  </a:pathLst>
                </a:custGeom>
                <a:noFill/>
                <a:ln w="11113">
                  <a:solidFill>
                    <a:srgbClr val="804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501" name="Freeform 14"/>
                <p:cNvSpPr>
                  <a:spLocks/>
                </p:cNvSpPr>
                <p:nvPr/>
              </p:nvSpPr>
              <p:spPr bwMode="auto">
                <a:xfrm>
                  <a:off x="875" y="2639"/>
                  <a:ext cx="180" cy="469"/>
                </a:xfrm>
                <a:custGeom>
                  <a:avLst/>
                  <a:gdLst>
                    <a:gd name="T0" fmla="*/ 0 w 361"/>
                    <a:gd name="T1" fmla="*/ 0 h 939"/>
                    <a:gd name="T2" fmla="*/ 0 w 361"/>
                    <a:gd name="T3" fmla="*/ 0 h 939"/>
                    <a:gd name="T4" fmla="*/ 0 w 361"/>
                    <a:gd name="T5" fmla="*/ 0 h 939"/>
                    <a:gd name="T6" fmla="*/ 0 w 361"/>
                    <a:gd name="T7" fmla="*/ 0 h 939"/>
                    <a:gd name="T8" fmla="*/ 0 w 361"/>
                    <a:gd name="T9" fmla="*/ 0 h 939"/>
                    <a:gd name="T10" fmla="*/ 0 w 361"/>
                    <a:gd name="T11" fmla="*/ 0 h 939"/>
                    <a:gd name="T12" fmla="*/ 0 w 361"/>
                    <a:gd name="T13" fmla="*/ 0 h 939"/>
                    <a:gd name="T14" fmla="*/ 0 w 361"/>
                    <a:gd name="T15" fmla="*/ 0 h 939"/>
                    <a:gd name="T16" fmla="*/ 0 w 361"/>
                    <a:gd name="T17" fmla="*/ 0 h 939"/>
                    <a:gd name="T18" fmla="*/ 0 w 361"/>
                    <a:gd name="T19" fmla="*/ 0 h 939"/>
                    <a:gd name="T20" fmla="*/ 0 w 361"/>
                    <a:gd name="T21" fmla="*/ 0 h 939"/>
                    <a:gd name="T22" fmla="*/ 0 w 361"/>
                    <a:gd name="T23" fmla="*/ 0 h 939"/>
                    <a:gd name="T24" fmla="*/ 0 w 361"/>
                    <a:gd name="T25" fmla="*/ 0 h 939"/>
                    <a:gd name="T26" fmla="*/ 0 w 361"/>
                    <a:gd name="T27" fmla="*/ 0 h 939"/>
                    <a:gd name="T28" fmla="*/ 0 w 361"/>
                    <a:gd name="T29" fmla="*/ 0 h 939"/>
                    <a:gd name="T30" fmla="*/ 0 w 361"/>
                    <a:gd name="T31" fmla="*/ 0 h 939"/>
                    <a:gd name="T32" fmla="*/ 0 w 361"/>
                    <a:gd name="T33" fmla="*/ 0 h 939"/>
                    <a:gd name="T34" fmla="*/ 0 w 361"/>
                    <a:gd name="T35" fmla="*/ 0 h 939"/>
                    <a:gd name="T36" fmla="*/ 0 w 361"/>
                    <a:gd name="T37" fmla="*/ 0 h 939"/>
                    <a:gd name="T38" fmla="*/ 0 w 361"/>
                    <a:gd name="T39" fmla="*/ 0 h 939"/>
                    <a:gd name="T40" fmla="*/ 0 w 361"/>
                    <a:gd name="T41" fmla="*/ 0 h 939"/>
                    <a:gd name="T42" fmla="*/ 0 w 361"/>
                    <a:gd name="T43" fmla="*/ 0 h 939"/>
                    <a:gd name="T44" fmla="*/ 0 w 361"/>
                    <a:gd name="T45" fmla="*/ 0 h 939"/>
                    <a:gd name="T46" fmla="*/ 0 w 361"/>
                    <a:gd name="T47" fmla="*/ 0 h 939"/>
                    <a:gd name="T48" fmla="*/ 0 w 361"/>
                    <a:gd name="T49" fmla="*/ 0 h 939"/>
                    <a:gd name="T50" fmla="*/ 0 w 361"/>
                    <a:gd name="T51" fmla="*/ 0 h 939"/>
                    <a:gd name="T52" fmla="*/ 0 w 361"/>
                    <a:gd name="T53" fmla="*/ 0 h 939"/>
                    <a:gd name="T54" fmla="*/ 0 w 361"/>
                    <a:gd name="T55" fmla="*/ 0 h 939"/>
                    <a:gd name="T56" fmla="*/ 0 w 361"/>
                    <a:gd name="T57" fmla="*/ 0 h 939"/>
                    <a:gd name="T58" fmla="*/ 0 w 361"/>
                    <a:gd name="T59" fmla="*/ 0 h 939"/>
                    <a:gd name="T60" fmla="*/ 0 w 361"/>
                    <a:gd name="T61" fmla="*/ 0 h 939"/>
                    <a:gd name="T62" fmla="*/ 0 w 361"/>
                    <a:gd name="T63" fmla="*/ 0 h 939"/>
                    <a:gd name="T64" fmla="*/ 0 w 361"/>
                    <a:gd name="T65" fmla="*/ 0 h 939"/>
                    <a:gd name="T66" fmla="*/ 0 w 361"/>
                    <a:gd name="T67" fmla="*/ 0 h 939"/>
                    <a:gd name="T68" fmla="*/ 0 w 361"/>
                    <a:gd name="T69" fmla="*/ 0 h 939"/>
                    <a:gd name="T70" fmla="*/ 0 w 361"/>
                    <a:gd name="T71" fmla="*/ 0 h 939"/>
                    <a:gd name="T72" fmla="*/ 0 w 361"/>
                    <a:gd name="T73" fmla="*/ 0 h 939"/>
                    <a:gd name="T74" fmla="*/ 0 w 361"/>
                    <a:gd name="T75" fmla="*/ 0 h 939"/>
                    <a:gd name="T76" fmla="*/ 0 w 361"/>
                    <a:gd name="T77" fmla="*/ 0 h 939"/>
                    <a:gd name="T78" fmla="*/ 0 w 361"/>
                    <a:gd name="T79" fmla="*/ 0 h 939"/>
                    <a:gd name="T80" fmla="*/ 0 w 361"/>
                    <a:gd name="T81" fmla="*/ 0 h 939"/>
                    <a:gd name="T82" fmla="*/ 0 w 361"/>
                    <a:gd name="T83" fmla="*/ 0 h 939"/>
                    <a:gd name="T84" fmla="*/ 0 w 361"/>
                    <a:gd name="T85" fmla="*/ 0 h 939"/>
                    <a:gd name="T86" fmla="*/ 0 w 361"/>
                    <a:gd name="T87" fmla="*/ 0 h 939"/>
                    <a:gd name="T88" fmla="*/ 0 w 361"/>
                    <a:gd name="T89" fmla="*/ 0 h 939"/>
                    <a:gd name="T90" fmla="*/ 0 w 361"/>
                    <a:gd name="T91" fmla="*/ 0 h 939"/>
                    <a:gd name="T92" fmla="*/ 0 w 361"/>
                    <a:gd name="T93" fmla="*/ 0 h 939"/>
                    <a:gd name="T94" fmla="*/ 0 w 361"/>
                    <a:gd name="T95" fmla="*/ 0 h 939"/>
                    <a:gd name="T96" fmla="*/ 0 w 361"/>
                    <a:gd name="T97" fmla="*/ 0 h 939"/>
                    <a:gd name="T98" fmla="*/ 0 w 361"/>
                    <a:gd name="T99" fmla="*/ 0 h 939"/>
                    <a:gd name="T100" fmla="*/ 0 w 361"/>
                    <a:gd name="T101" fmla="*/ 0 h 93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61"/>
                    <a:gd name="T154" fmla="*/ 0 h 939"/>
                    <a:gd name="T155" fmla="*/ 361 w 361"/>
                    <a:gd name="T156" fmla="*/ 939 h 93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61" h="939">
                      <a:moveTo>
                        <a:pt x="214" y="869"/>
                      </a:moveTo>
                      <a:lnTo>
                        <a:pt x="178" y="834"/>
                      </a:lnTo>
                      <a:lnTo>
                        <a:pt x="153" y="826"/>
                      </a:lnTo>
                      <a:lnTo>
                        <a:pt x="116" y="834"/>
                      </a:lnTo>
                      <a:lnTo>
                        <a:pt x="100" y="848"/>
                      </a:lnTo>
                      <a:lnTo>
                        <a:pt x="70" y="878"/>
                      </a:lnTo>
                      <a:lnTo>
                        <a:pt x="41" y="917"/>
                      </a:lnTo>
                      <a:lnTo>
                        <a:pt x="11" y="939"/>
                      </a:lnTo>
                      <a:lnTo>
                        <a:pt x="0" y="939"/>
                      </a:lnTo>
                      <a:lnTo>
                        <a:pt x="0" y="917"/>
                      </a:lnTo>
                      <a:lnTo>
                        <a:pt x="25" y="902"/>
                      </a:lnTo>
                      <a:lnTo>
                        <a:pt x="48" y="859"/>
                      </a:lnTo>
                      <a:lnTo>
                        <a:pt x="75" y="798"/>
                      </a:lnTo>
                      <a:lnTo>
                        <a:pt x="98" y="743"/>
                      </a:lnTo>
                      <a:lnTo>
                        <a:pt x="103" y="676"/>
                      </a:lnTo>
                      <a:lnTo>
                        <a:pt x="110" y="698"/>
                      </a:lnTo>
                      <a:lnTo>
                        <a:pt x="116" y="761"/>
                      </a:lnTo>
                      <a:lnTo>
                        <a:pt x="128" y="764"/>
                      </a:lnTo>
                      <a:lnTo>
                        <a:pt x="169" y="731"/>
                      </a:lnTo>
                      <a:lnTo>
                        <a:pt x="201" y="679"/>
                      </a:lnTo>
                      <a:lnTo>
                        <a:pt x="231" y="615"/>
                      </a:lnTo>
                      <a:lnTo>
                        <a:pt x="263" y="546"/>
                      </a:lnTo>
                      <a:lnTo>
                        <a:pt x="278" y="490"/>
                      </a:lnTo>
                      <a:lnTo>
                        <a:pt x="289" y="433"/>
                      </a:lnTo>
                      <a:lnTo>
                        <a:pt x="298" y="367"/>
                      </a:lnTo>
                      <a:lnTo>
                        <a:pt x="306" y="295"/>
                      </a:lnTo>
                      <a:lnTo>
                        <a:pt x="303" y="240"/>
                      </a:lnTo>
                      <a:lnTo>
                        <a:pt x="294" y="174"/>
                      </a:lnTo>
                      <a:lnTo>
                        <a:pt x="278" y="115"/>
                      </a:lnTo>
                      <a:lnTo>
                        <a:pt x="259" y="75"/>
                      </a:lnTo>
                      <a:lnTo>
                        <a:pt x="228" y="44"/>
                      </a:lnTo>
                      <a:lnTo>
                        <a:pt x="188" y="19"/>
                      </a:lnTo>
                      <a:lnTo>
                        <a:pt x="153" y="0"/>
                      </a:lnTo>
                      <a:lnTo>
                        <a:pt x="203" y="0"/>
                      </a:lnTo>
                      <a:lnTo>
                        <a:pt x="273" y="0"/>
                      </a:lnTo>
                      <a:lnTo>
                        <a:pt x="331" y="12"/>
                      </a:lnTo>
                      <a:lnTo>
                        <a:pt x="356" y="12"/>
                      </a:lnTo>
                      <a:lnTo>
                        <a:pt x="351" y="75"/>
                      </a:lnTo>
                      <a:lnTo>
                        <a:pt x="353" y="134"/>
                      </a:lnTo>
                      <a:lnTo>
                        <a:pt x="356" y="185"/>
                      </a:lnTo>
                      <a:lnTo>
                        <a:pt x="361" y="253"/>
                      </a:lnTo>
                      <a:lnTo>
                        <a:pt x="361" y="317"/>
                      </a:lnTo>
                      <a:lnTo>
                        <a:pt x="356" y="383"/>
                      </a:lnTo>
                      <a:lnTo>
                        <a:pt x="348" y="476"/>
                      </a:lnTo>
                      <a:lnTo>
                        <a:pt x="324" y="560"/>
                      </a:lnTo>
                      <a:lnTo>
                        <a:pt x="308" y="613"/>
                      </a:lnTo>
                      <a:lnTo>
                        <a:pt x="286" y="671"/>
                      </a:lnTo>
                      <a:lnTo>
                        <a:pt x="263" y="724"/>
                      </a:lnTo>
                      <a:lnTo>
                        <a:pt x="248" y="771"/>
                      </a:lnTo>
                      <a:lnTo>
                        <a:pt x="219" y="818"/>
                      </a:lnTo>
                      <a:lnTo>
                        <a:pt x="214" y="869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502" name="Freeform 15"/>
                <p:cNvSpPr>
                  <a:spLocks/>
                </p:cNvSpPr>
                <p:nvPr/>
              </p:nvSpPr>
              <p:spPr bwMode="auto">
                <a:xfrm>
                  <a:off x="870" y="3388"/>
                  <a:ext cx="28" cy="226"/>
                </a:xfrm>
                <a:custGeom>
                  <a:avLst/>
                  <a:gdLst>
                    <a:gd name="T0" fmla="*/ 1 w 56"/>
                    <a:gd name="T1" fmla="*/ 0 h 451"/>
                    <a:gd name="T2" fmla="*/ 1 w 56"/>
                    <a:gd name="T3" fmla="*/ 1 h 451"/>
                    <a:gd name="T4" fmla="*/ 1 w 56"/>
                    <a:gd name="T5" fmla="*/ 1 h 451"/>
                    <a:gd name="T6" fmla="*/ 1 w 56"/>
                    <a:gd name="T7" fmla="*/ 1 h 451"/>
                    <a:gd name="T8" fmla="*/ 1 w 56"/>
                    <a:gd name="T9" fmla="*/ 1 h 451"/>
                    <a:gd name="T10" fmla="*/ 0 w 56"/>
                    <a:gd name="T11" fmla="*/ 1 h 451"/>
                    <a:gd name="T12" fmla="*/ 0 w 56"/>
                    <a:gd name="T13" fmla="*/ 1 h 451"/>
                    <a:gd name="T14" fmla="*/ 1 w 56"/>
                    <a:gd name="T15" fmla="*/ 1 h 451"/>
                    <a:gd name="T16" fmla="*/ 1 w 56"/>
                    <a:gd name="T17" fmla="*/ 1 h 451"/>
                    <a:gd name="T18" fmla="*/ 1 w 56"/>
                    <a:gd name="T19" fmla="*/ 1 h 451"/>
                    <a:gd name="T20" fmla="*/ 1 w 56"/>
                    <a:gd name="T21" fmla="*/ 1 h 451"/>
                    <a:gd name="T22" fmla="*/ 1 w 56"/>
                    <a:gd name="T23" fmla="*/ 1 h 451"/>
                    <a:gd name="T24" fmla="*/ 1 w 56"/>
                    <a:gd name="T25" fmla="*/ 0 h 45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451"/>
                    <a:gd name="T41" fmla="*/ 56 w 56"/>
                    <a:gd name="T42" fmla="*/ 451 h 45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451">
                      <a:moveTo>
                        <a:pt x="11" y="0"/>
                      </a:moveTo>
                      <a:lnTo>
                        <a:pt x="31" y="108"/>
                      </a:lnTo>
                      <a:lnTo>
                        <a:pt x="31" y="175"/>
                      </a:lnTo>
                      <a:lnTo>
                        <a:pt x="21" y="243"/>
                      </a:lnTo>
                      <a:lnTo>
                        <a:pt x="3" y="320"/>
                      </a:lnTo>
                      <a:lnTo>
                        <a:pt x="0" y="358"/>
                      </a:lnTo>
                      <a:lnTo>
                        <a:pt x="0" y="451"/>
                      </a:lnTo>
                      <a:lnTo>
                        <a:pt x="11" y="354"/>
                      </a:lnTo>
                      <a:lnTo>
                        <a:pt x="28" y="283"/>
                      </a:lnTo>
                      <a:lnTo>
                        <a:pt x="45" y="203"/>
                      </a:lnTo>
                      <a:lnTo>
                        <a:pt x="56" y="138"/>
                      </a:lnTo>
                      <a:lnTo>
                        <a:pt x="53" y="5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0490" name="Group 16"/>
              <p:cNvGrpSpPr>
                <a:grpSpLocks/>
              </p:cNvGrpSpPr>
              <p:nvPr/>
            </p:nvGrpSpPr>
            <p:grpSpPr bwMode="auto">
              <a:xfrm>
                <a:off x="793" y="3775"/>
                <a:ext cx="185" cy="287"/>
                <a:chOff x="793" y="3775"/>
                <a:chExt cx="185" cy="287"/>
              </a:xfrm>
            </p:grpSpPr>
            <p:grpSp>
              <p:nvGrpSpPr>
                <p:cNvPr id="60491" name="Group 17"/>
                <p:cNvGrpSpPr>
                  <a:grpSpLocks/>
                </p:cNvGrpSpPr>
                <p:nvPr/>
              </p:nvGrpSpPr>
              <p:grpSpPr bwMode="auto">
                <a:xfrm>
                  <a:off x="793" y="3775"/>
                  <a:ext cx="185" cy="287"/>
                  <a:chOff x="793" y="3775"/>
                  <a:chExt cx="185" cy="287"/>
                </a:xfrm>
              </p:grpSpPr>
              <p:sp>
                <p:nvSpPr>
                  <p:cNvPr id="60493" name="Freeform 18"/>
                  <p:cNvSpPr>
                    <a:spLocks/>
                  </p:cNvSpPr>
                  <p:nvPr/>
                </p:nvSpPr>
                <p:spPr bwMode="auto">
                  <a:xfrm>
                    <a:off x="794" y="3879"/>
                    <a:ext cx="184" cy="183"/>
                  </a:xfrm>
                  <a:custGeom>
                    <a:avLst/>
                    <a:gdLst>
                      <a:gd name="T0" fmla="*/ 0 w 368"/>
                      <a:gd name="T1" fmla="*/ 1 h 366"/>
                      <a:gd name="T2" fmla="*/ 1 w 368"/>
                      <a:gd name="T3" fmla="*/ 1 h 366"/>
                      <a:gd name="T4" fmla="*/ 1 w 368"/>
                      <a:gd name="T5" fmla="*/ 1 h 366"/>
                      <a:gd name="T6" fmla="*/ 1 w 368"/>
                      <a:gd name="T7" fmla="*/ 1 h 366"/>
                      <a:gd name="T8" fmla="*/ 1 w 368"/>
                      <a:gd name="T9" fmla="*/ 1 h 366"/>
                      <a:gd name="T10" fmla="*/ 1 w 368"/>
                      <a:gd name="T11" fmla="*/ 1 h 366"/>
                      <a:gd name="T12" fmla="*/ 1 w 368"/>
                      <a:gd name="T13" fmla="*/ 1 h 366"/>
                      <a:gd name="T14" fmla="*/ 1 w 368"/>
                      <a:gd name="T15" fmla="*/ 1 h 366"/>
                      <a:gd name="T16" fmla="*/ 1 w 368"/>
                      <a:gd name="T17" fmla="*/ 1 h 366"/>
                      <a:gd name="T18" fmla="*/ 1 w 368"/>
                      <a:gd name="T19" fmla="*/ 1 h 366"/>
                      <a:gd name="T20" fmla="*/ 1 w 368"/>
                      <a:gd name="T21" fmla="*/ 1 h 366"/>
                      <a:gd name="T22" fmla="*/ 1 w 368"/>
                      <a:gd name="T23" fmla="*/ 1 h 366"/>
                      <a:gd name="T24" fmla="*/ 1 w 368"/>
                      <a:gd name="T25" fmla="*/ 1 h 366"/>
                      <a:gd name="T26" fmla="*/ 1 w 368"/>
                      <a:gd name="T27" fmla="*/ 1 h 366"/>
                      <a:gd name="T28" fmla="*/ 1 w 368"/>
                      <a:gd name="T29" fmla="*/ 1 h 366"/>
                      <a:gd name="T30" fmla="*/ 1 w 368"/>
                      <a:gd name="T31" fmla="*/ 1 h 366"/>
                      <a:gd name="T32" fmla="*/ 1 w 368"/>
                      <a:gd name="T33" fmla="*/ 1 h 366"/>
                      <a:gd name="T34" fmla="*/ 1 w 368"/>
                      <a:gd name="T35" fmla="*/ 1 h 366"/>
                      <a:gd name="T36" fmla="*/ 1 w 368"/>
                      <a:gd name="T37" fmla="*/ 1 h 366"/>
                      <a:gd name="T38" fmla="*/ 1 w 368"/>
                      <a:gd name="T39" fmla="*/ 1 h 366"/>
                      <a:gd name="T40" fmla="*/ 1 w 368"/>
                      <a:gd name="T41" fmla="*/ 1 h 366"/>
                      <a:gd name="T42" fmla="*/ 1 w 368"/>
                      <a:gd name="T43" fmla="*/ 1 h 366"/>
                      <a:gd name="T44" fmla="*/ 1 w 368"/>
                      <a:gd name="T45" fmla="*/ 1 h 366"/>
                      <a:gd name="T46" fmla="*/ 1 w 368"/>
                      <a:gd name="T47" fmla="*/ 1 h 366"/>
                      <a:gd name="T48" fmla="*/ 1 w 368"/>
                      <a:gd name="T49" fmla="*/ 1 h 366"/>
                      <a:gd name="T50" fmla="*/ 1 w 368"/>
                      <a:gd name="T51" fmla="*/ 1 h 366"/>
                      <a:gd name="T52" fmla="*/ 1 w 368"/>
                      <a:gd name="T53" fmla="*/ 1 h 366"/>
                      <a:gd name="T54" fmla="*/ 1 w 368"/>
                      <a:gd name="T55" fmla="*/ 0 h 366"/>
                      <a:gd name="T56" fmla="*/ 1 w 368"/>
                      <a:gd name="T57" fmla="*/ 1 h 366"/>
                      <a:gd name="T58" fmla="*/ 1 w 368"/>
                      <a:gd name="T59" fmla="*/ 1 h 366"/>
                      <a:gd name="T60" fmla="*/ 0 w 368"/>
                      <a:gd name="T61" fmla="*/ 1 h 36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368"/>
                      <a:gd name="T94" fmla="*/ 0 h 366"/>
                      <a:gd name="T95" fmla="*/ 368 w 368"/>
                      <a:gd name="T96" fmla="*/ 366 h 36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368" h="366">
                        <a:moveTo>
                          <a:pt x="0" y="163"/>
                        </a:moveTo>
                        <a:lnTo>
                          <a:pt x="7" y="203"/>
                        </a:lnTo>
                        <a:lnTo>
                          <a:pt x="22" y="220"/>
                        </a:lnTo>
                        <a:lnTo>
                          <a:pt x="47" y="232"/>
                        </a:lnTo>
                        <a:lnTo>
                          <a:pt x="65" y="237"/>
                        </a:lnTo>
                        <a:lnTo>
                          <a:pt x="100" y="238"/>
                        </a:lnTo>
                        <a:lnTo>
                          <a:pt x="117" y="247"/>
                        </a:lnTo>
                        <a:lnTo>
                          <a:pt x="118" y="265"/>
                        </a:lnTo>
                        <a:lnTo>
                          <a:pt x="113" y="280"/>
                        </a:lnTo>
                        <a:lnTo>
                          <a:pt x="102" y="298"/>
                        </a:lnTo>
                        <a:lnTo>
                          <a:pt x="102" y="323"/>
                        </a:lnTo>
                        <a:lnTo>
                          <a:pt x="117" y="345"/>
                        </a:lnTo>
                        <a:lnTo>
                          <a:pt x="130" y="358"/>
                        </a:lnTo>
                        <a:lnTo>
                          <a:pt x="162" y="366"/>
                        </a:lnTo>
                        <a:lnTo>
                          <a:pt x="193" y="366"/>
                        </a:lnTo>
                        <a:lnTo>
                          <a:pt x="230" y="361"/>
                        </a:lnTo>
                        <a:lnTo>
                          <a:pt x="255" y="355"/>
                        </a:lnTo>
                        <a:lnTo>
                          <a:pt x="285" y="345"/>
                        </a:lnTo>
                        <a:lnTo>
                          <a:pt x="310" y="318"/>
                        </a:lnTo>
                        <a:lnTo>
                          <a:pt x="323" y="290"/>
                        </a:lnTo>
                        <a:lnTo>
                          <a:pt x="335" y="247"/>
                        </a:lnTo>
                        <a:lnTo>
                          <a:pt x="343" y="228"/>
                        </a:lnTo>
                        <a:lnTo>
                          <a:pt x="355" y="197"/>
                        </a:lnTo>
                        <a:lnTo>
                          <a:pt x="363" y="167"/>
                        </a:lnTo>
                        <a:lnTo>
                          <a:pt x="368" y="128"/>
                        </a:lnTo>
                        <a:lnTo>
                          <a:pt x="361" y="102"/>
                        </a:lnTo>
                        <a:lnTo>
                          <a:pt x="282" y="10"/>
                        </a:lnTo>
                        <a:lnTo>
                          <a:pt x="173" y="0"/>
                        </a:lnTo>
                        <a:lnTo>
                          <a:pt x="52" y="53"/>
                        </a:lnTo>
                        <a:lnTo>
                          <a:pt x="4" y="115"/>
                        </a:lnTo>
                        <a:lnTo>
                          <a:pt x="0" y="163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494" name="Freeform 19"/>
                  <p:cNvSpPr>
                    <a:spLocks/>
                  </p:cNvSpPr>
                  <p:nvPr/>
                </p:nvSpPr>
                <p:spPr bwMode="auto">
                  <a:xfrm>
                    <a:off x="793" y="3775"/>
                    <a:ext cx="181" cy="185"/>
                  </a:xfrm>
                  <a:custGeom>
                    <a:avLst/>
                    <a:gdLst>
                      <a:gd name="T0" fmla="*/ 1 w 361"/>
                      <a:gd name="T1" fmla="*/ 1 h 369"/>
                      <a:gd name="T2" fmla="*/ 0 w 361"/>
                      <a:gd name="T3" fmla="*/ 1 h 369"/>
                      <a:gd name="T4" fmla="*/ 1 w 361"/>
                      <a:gd name="T5" fmla="*/ 1 h 369"/>
                      <a:gd name="T6" fmla="*/ 1 w 361"/>
                      <a:gd name="T7" fmla="*/ 1 h 369"/>
                      <a:gd name="T8" fmla="*/ 1 w 361"/>
                      <a:gd name="T9" fmla="*/ 1 h 369"/>
                      <a:gd name="T10" fmla="*/ 1 w 361"/>
                      <a:gd name="T11" fmla="*/ 1 h 369"/>
                      <a:gd name="T12" fmla="*/ 1 w 361"/>
                      <a:gd name="T13" fmla="*/ 1 h 369"/>
                      <a:gd name="T14" fmla="*/ 1 w 361"/>
                      <a:gd name="T15" fmla="*/ 1 h 369"/>
                      <a:gd name="T16" fmla="*/ 1 w 361"/>
                      <a:gd name="T17" fmla="*/ 1 h 369"/>
                      <a:gd name="T18" fmla="*/ 1 w 361"/>
                      <a:gd name="T19" fmla="*/ 1 h 369"/>
                      <a:gd name="T20" fmla="*/ 1 w 361"/>
                      <a:gd name="T21" fmla="*/ 1 h 369"/>
                      <a:gd name="T22" fmla="*/ 1 w 361"/>
                      <a:gd name="T23" fmla="*/ 1 h 369"/>
                      <a:gd name="T24" fmla="*/ 1 w 361"/>
                      <a:gd name="T25" fmla="*/ 1 h 369"/>
                      <a:gd name="T26" fmla="*/ 1 w 361"/>
                      <a:gd name="T27" fmla="*/ 0 h 369"/>
                      <a:gd name="T28" fmla="*/ 1 w 361"/>
                      <a:gd name="T29" fmla="*/ 1 h 369"/>
                      <a:gd name="T30" fmla="*/ 1 w 361"/>
                      <a:gd name="T31" fmla="*/ 1 h 369"/>
                      <a:gd name="T32" fmla="*/ 1 w 361"/>
                      <a:gd name="T33" fmla="*/ 1 h 369"/>
                      <a:gd name="T34" fmla="*/ 1 w 361"/>
                      <a:gd name="T35" fmla="*/ 1 h 369"/>
                      <a:gd name="T36" fmla="*/ 1 w 361"/>
                      <a:gd name="T37" fmla="*/ 1 h 369"/>
                      <a:gd name="T38" fmla="*/ 1 w 361"/>
                      <a:gd name="T39" fmla="*/ 1 h 369"/>
                      <a:gd name="T40" fmla="*/ 1 w 361"/>
                      <a:gd name="T41" fmla="*/ 1 h 369"/>
                      <a:gd name="T42" fmla="*/ 1 w 361"/>
                      <a:gd name="T43" fmla="*/ 1 h 369"/>
                      <a:gd name="T44" fmla="*/ 1 w 361"/>
                      <a:gd name="T45" fmla="*/ 1 h 369"/>
                      <a:gd name="T46" fmla="*/ 1 w 361"/>
                      <a:gd name="T47" fmla="*/ 1 h 369"/>
                      <a:gd name="T48" fmla="*/ 1 w 361"/>
                      <a:gd name="T49" fmla="*/ 1 h 369"/>
                      <a:gd name="T50" fmla="*/ 1 w 361"/>
                      <a:gd name="T51" fmla="*/ 1 h 369"/>
                      <a:gd name="T52" fmla="*/ 1 w 361"/>
                      <a:gd name="T53" fmla="*/ 1 h 369"/>
                      <a:gd name="T54" fmla="*/ 1 w 361"/>
                      <a:gd name="T55" fmla="*/ 1 h 369"/>
                      <a:gd name="T56" fmla="*/ 1 w 361"/>
                      <a:gd name="T57" fmla="*/ 1 h 369"/>
                      <a:gd name="T58" fmla="*/ 1 w 361"/>
                      <a:gd name="T59" fmla="*/ 1 h 369"/>
                      <a:gd name="T60" fmla="*/ 1 w 361"/>
                      <a:gd name="T61" fmla="*/ 1 h 369"/>
                      <a:gd name="T62" fmla="*/ 1 w 361"/>
                      <a:gd name="T63" fmla="*/ 1 h 369"/>
                      <a:gd name="T64" fmla="*/ 1 w 361"/>
                      <a:gd name="T65" fmla="*/ 1 h 369"/>
                      <a:gd name="T66" fmla="*/ 1 w 361"/>
                      <a:gd name="T67" fmla="*/ 1 h 369"/>
                      <a:gd name="T68" fmla="*/ 1 w 361"/>
                      <a:gd name="T69" fmla="*/ 1 h 369"/>
                      <a:gd name="T70" fmla="*/ 1 w 361"/>
                      <a:gd name="T71" fmla="*/ 1 h 369"/>
                      <a:gd name="T72" fmla="*/ 1 w 361"/>
                      <a:gd name="T73" fmla="*/ 1 h 369"/>
                      <a:gd name="T74" fmla="*/ 1 w 361"/>
                      <a:gd name="T75" fmla="*/ 1 h 369"/>
                      <a:gd name="T76" fmla="*/ 1 w 361"/>
                      <a:gd name="T77" fmla="*/ 1 h 369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361"/>
                      <a:gd name="T118" fmla="*/ 0 h 369"/>
                      <a:gd name="T119" fmla="*/ 361 w 361"/>
                      <a:gd name="T120" fmla="*/ 369 h 369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361" h="369">
                        <a:moveTo>
                          <a:pt x="6" y="369"/>
                        </a:moveTo>
                        <a:lnTo>
                          <a:pt x="0" y="348"/>
                        </a:lnTo>
                        <a:lnTo>
                          <a:pt x="6" y="318"/>
                        </a:lnTo>
                        <a:lnTo>
                          <a:pt x="23" y="286"/>
                        </a:lnTo>
                        <a:lnTo>
                          <a:pt x="38" y="261"/>
                        </a:lnTo>
                        <a:lnTo>
                          <a:pt x="48" y="235"/>
                        </a:lnTo>
                        <a:lnTo>
                          <a:pt x="56" y="198"/>
                        </a:lnTo>
                        <a:lnTo>
                          <a:pt x="54" y="160"/>
                        </a:lnTo>
                        <a:lnTo>
                          <a:pt x="63" y="131"/>
                        </a:lnTo>
                        <a:lnTo>
                          <a:pt x="83" y="108"/>
                        </a:lnTo>
                        <a:lnTo>
                          <a:pt x="99" y="61"/>
                        </a:lnTo>
                        <a:lnTo>
                          <a:pt x="119" y="25"/>
                        </a:lnTo>
                        <a:lnTo>
                          <a:pt x="148" y="7"/>
                        </a:lnTo>
                        <a:lnTo>
                          <a:pt x="173" y="0"/>
                        </a:lnTo>
                        <a:lnTo>
                          <a:pt x="204" y="3"/>
                        </a:lnTo>
                        <a:lnTo>
                          <a:pt x="221" y="15"/>
                        </a:lnTo>
                        <a:lnTo>
                          <a:pt x="243" y="35"/>
                        </a:lnTo>
                        <a:lnTo>
                          <a:pt x="251" y="58"/>
                        </a:lnTo>
                        <a:lnTo>
                          <a:pt x="264" y="90"/>
                        </a:lnTo>
                        <a:lnTo>
                          <a:pt x="266" y="140"/>
                        </a:lnTo>
                        <a:lnTo>
                          <a:pt x="279" y="163"/>
                        </a:lnTo>
                        <a:lnTo>
                          <a:pt x="286" y="180"/>
                        </a:lnTo>
                        <a:lnTo>
                          <a:pt x="297" y="196"/>
                        </a:lnTo>
                        <a:lnTo>
                          <a:pt x="316" y="210"/>
                        </a:lnTo>
                        <a:lnTo>
                          <a:pt x="332" y="225"/>
                        </a:lnTo>
                        <a:lnTo>
                          <a:pt x="349" y="246"/>
                        </a:lnTo>
                        <a:lnTo>
                          <a:pt x="356" y="268"/>
                        </a:lnTo>
                        <a:lnTo>
                          <a:pt x="361" y="296"/>
                        </a:lnTo>
                        <a:lnTo>
                          <a:pt x="361" y="314"/>
                        </a:lnTo>
                        <a:lnTo>
                          <a:pt x="339" y="286"/>
                        </a:lnTo>
                        <a:lnTo>
                          <a:pt x="306" y="268"/>
                        </a:lnTo>
                        <a:lnTo>
                          <a:pt x="268" y="255"/>
                        </a:lnTo>
                        <a:lnTo>
                          <a:pt x="224" y="250"/>
                        </a:lnTo>
                        <a:lnTo>
                          <a:pt x="173" y="256"/>
                        </a:lnTo>
                        <a:lnTo>
                          <a:pt x="124" y="273"/>
                        </a:lnTo>
                        <a:lnTo>
                          <a:pt x="93" y="289"/>
                        </a:lnTo>
                        <a:lnTo>
                          <a:pt x="59" y="311"/>
                        </a:lnTo>
                        <a:lnTo>
                          <a:pt x="26" y="336"/>
                        </a:lnTo>
                        <a:lnTo>
                          <a:pt x="6" y="369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495" name="Freeform 20"/>
                  <p:cNvSpPr>
                    <a:spLocks/>
                  </p:cNvSpPr>
                  <p:nvPr/>
                </p:nvSpPr>
                <p:spPr bwMode="auto">
                  <a:xfrm>
                    <a:off x="807" y="3914"/>
                    <a:ext cx="165" cy="140"/>
                  </a:xfrm>
                  <a:custGeom>
                    <a:avLst/>
                    <a:gdLst>
                      <a:gd name="T0" fmla="*/ 0 w 331"/>
                      <a:gd name="T1" fmla="*/ 1 h 279"/>
                      <a:gd name="T2" fmla="*/ 0 w 331"/>
                      <a:gd name="T3" fmla="*/ 1 h 279"/>
                      <a:gd name="T4" fmla="*/ 0 w 331"/>
                      <a:gd name="T5" fmla="*/ 1 h 279"/>
                      <a:gd name="T6" fmla="*/ 0 w 331"/>
                      <a:gd name="T7" fmla="*/ 1 h 279"/>
                      <a:gd name="T8" fmla="*/ 0 w 331"/>
                      <a:gd name="T9" fmla="*/ 1 h 279"/>
                      <a:gd name="T10" fmla="*/ 0 w 331"/>
                      <a:gd name="T11" fmla="*/ 1 h 279"/>
                      <a:gd name="T12" fmla="*/ 0 w 331"/>
                      <a:gd name="T13" fmla="*/ 1 h 279"/>
                      <a:gd name="T14" fmla="*/ 0 w 331"/>
                      <a:gd name="T15" fmla="*/ 1 h 279"/>
                      <a:gd name="T16" fmla="*/ 0 w 331"/>
                      <a:gd name="T17" fmla="*/ 1 h 279"/>
                      <a:gd name="T18" fmla="*/ 0 w 331"/>
                      <a:gd name="T19" fmla="*/ 1 h 279"/>
                      <a:gd name="T20" fmla="*/ 0 w 331"/>
                      <a:gd name="T21" fmla="*/ 1 h 279"/>
                      <a:gd name="T22" fmla="*/ 0 w 331"/>
                      <a:gd name="T23" fmla="*/ 1 h 279"/>
                      <a:gd name="T24" fmla="*/ 0 w 331"/>
                      <a:gd name="T25" fmla="*/ 1 h 279"/>
                      <a:gd name="T26" fmla="*/ 0 w 331"/>
                      <a:gd name="T27" fmla="*/ 1 h 279"/>
                      <a:gd name="T28" fmla="*/ 0 w 331"/>
                      <a:gd name="T29" fmla="*/ 1 h 279"/>
                      <a:gd name="T30" fmla="*/ 0 w 331"/>
                      <a:gd name="T31" fmla="*/ 1 h 279"/>
                      <a:gd name="T32" fmla="*/ 0 w 331"/>
                      <a:gd name="T33" fmla="*/ 1 h 279"/>
                      <a:gd name="T34" fmla="*/ 0 w 331"/>
                      <a:gd name="T35" fmla="*/ 1 h 279"/>
                      <a:gd name="T36" fmla="*/ 0 w 331"/>
                      <a:gd name="T37" fmla="*/ 1 h 279"/>
                      <a:gd name="T38" fmla="*/ 0 w 331"/>
                      <a:gd name="T39" fmla="*/ 1 h 279"/>
                      <a:gd name="T40" fmla="*/ 0 w 331"/>
                      <a:gd name="T41" fmla="*/ 1 h 279"/>
                      <a:gd name="T42" fmla="*/ 0 w 331"/>
                      <a:gd name="T43" fmla="*/ 1 h 279"/>
                      <a:gd name="T44" fmla="*/ 0 w 331"/>
                      <a:gd name="T45" fmla="*/ 1 h 279"/>
                      <a:gd name="T46" fmla="*/ 0 w 331"/>
                      <a:gd name="T47" fmla="*/ 1 h 279"/>
                      <a:gd name="T48" fmla="*/ 0 w 331"/>
                      <a:gd name="T49" fmla="*/ 1 h 279"/>
                      <a:gd name="T50" fmla="*/ 0 w 331"/>
                      <a:gd name="T51" fmla="*/ 1 h 279"/>
                      <a:gd name="T52" fmla="*/ 0 w 331"/>
                      <a:gd name="T53" fmla="*/ 1 h 279"/>
                      <a:gd name="T54" fmla="*/ 0 w 331"/>
                      <a:gd name="T55" fmla="*/ 1 h 279"/>
                      <a:gd name="T56" fmla="*/ 0 w 331"/>
                      <a:gd name="T57" fmla="*/ 1 h 279"/>
                      <a:gd name="T58" fmla="*/ 0 w 331"/>
                      <a:gd name="T59" fmla="*/ 1 h 279"/>
                      <a:gd name="T60" fmla="*/ 0 w 331"/>
                      <a:gd name="T61" fmla="*/ 1 h 279"/>
                      <a:gd name="T62" fmla="*/ 0 w 331"/>
                      <a:gd name="T63" fmla="*/ 1 h 279"/>
                      <a:gd name="T64" fmla="*/ 0 w 331"/>
                      <a:gd name="T65" fmla="*/ 1 h 279"/>
                      <a:gd name="T66" fmla="*/ 0 w 331"/>
                      <a:gd name="T67" fmla="*/ 1 h 279"/>
                      <a:gd name="T68" fmla="*/ 0 w 331"/>
                      <a:gd name="T69" fmla="*/ 1 h 279"/>
                      <a:gd name="T70" fmla="*/ 0 w 331"/>
                      <a:gd name="T71" fmla="*/ 1 h 279"/>
                      <a:gd name="T72" fmla="*/ 0 w 331"/>
                      <a:gd name="T73" fmla="*/ 1 h 279"/>
                      <a:gd name="T74" fmla="*/ 0 w 331"/>
                      <a:gd name="T75" fmla="*/ 1 h 279"/>
                      <a:gd name="T76" fmla="*/ 0 w 331"/>
                      <a:gd name="T77" fmla="*/ 1 h 279"/>
                      <a:gd name="T78" fmla="*/ 0 w 331"/>
                      <a:gd name="T79" fmla="*/ 1 h 279"/>
                      <a:gd name="T80" fmla="*/ 0 w 331"/>
                      <a:gd name="T81" fmla="*/ 1 h 279"/>
                      <a:gd name="T82" fmla="*/ 0 w 331"/>
                      <a:gd name="T83" fmla="*/ 1 h 279"/>
                      <a:gd name="T84" fmla="*/ 0 w 331"/>
                      <a:gd name="T85" fmla="*/ 0 h 279"/>
                      <a:gd name="T86" fmla="*/ 0 w 331"/>
                      <a:gd name="T87" fmla="*/ 0 h 279"/>
                      <a:gd name="T88" fmla="*/ 0 w 331"/>
                      <a:gd name="T89" fmla="*/ 1 h 279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331"/>
                      <a:gd name="T136" fmla="*/ 0 h 279"/>
                      <a:gd name="T137" fmla="*/ 331 w 331"/>
                      <a:gd name="T138" fmla="*/ 279 h 279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331" h="279">
                        <a:moveTo>
                          <a:pt x="90" y="26"/>
                        </a:moveTo>
                        <a:lnTo>
                          <a:pt x="40" y="61"/>
                        </a:lnTo>
                        <a:lnTo>
                          <a:pt x="0" y="101"/>
                        </a:lnTo>
                        <a:lnTo>
                          <a:pt x="5" y="123"/>
                        </a:lnTo>
                        <a:lnTo>
                          <a:pt x="40" y="103"/>
                        </a:lnTo>
                        <a:lnTo>
                          <a:pt x="117" y="80"/>
                        </a:lnTo>
                        <a:lnTo>
                          <a:pt x="118" y="110"/>
                        </a:lnTo>
                        <a:lnTo>
                          <a:pt x="75" y="121"/>
                        </a:lnTo>
                        <a:lnTo>
                          <a:pt x="22" y="141"/>
                        </a:lnTo>
                        <a:lnTo>
                          <a:pt x="55" y="151"/>
                        </a:lnTo>
                        <a:lnTo>
                          <a:pt x="80" y="148"/>
                        </a:lnTo>
                        <a:lnTo>
                          <a:pt x="135" y="136"/>
                        </a:lnTo>
                        <a:lnTo>
                          <a:pt x="142" y="168"/>
                        </a:lnTo>
                        <a:lnTo>
                          <a:pt x="132" y="205"/>
                        </a:lnTo>
                        <a:lnTo>
                          <a:pt x="105" y="218"/>
                        </a:lnTo>
                        <a:lnTo>
                          <a:pt x="95" y="234"/>
                        </a:lnTo>
                        <a:lnTo>
                          <a:pt x="97" y="251"/>
                        </a:lnTo>
                        <a:lnTo>
                          <a:pt x="155" y="244"/>
                        </a:lnTo>
                        <a:lnTo>
                          <a:pt x="155" y="261"/>
                        </a:lnTo>
                        <a:lnTo>
                          <a:pt x="108" y="264"/>
                        </a:lnTo>
                        <a:lnTo>
                          <a:pt x="118" y="273"/>
                        </a:lnTo>
                        <a:lnTo>
                          <a:pt x="158" y="279"/>
                        </a:lnTo>
                        <a:lnTo>
                          <a:pt x="208" y="276"/>
                        </a:lnTo>
                        <a:lnTo>
                          <a:pt x="238" y="268"/>
                        </a:lnTo>
                        <a:lnTo>
                          <a:pt x="263" y="251"/>
                        </a:lnTo>
                        <a:lnTo>
                          <a:pt x="225" y="254"/>
                        </a:lnTo>
                        <a:lnTo>
                          <a:pt x="228" y="239"/>
                        </a:lnTo>
                        <a:lnTo>
                          <a:pt x="276" y="239"/>
                        </a:lnTo>
                        <a:lnTo>
                          <a:pt x="290" y="221"/>
                        </a:lnTo>
                        <a:lnTo>
                          <a:pt x="285" y="203"/>
                        </a:lnTo>
                        <a:lnTo>
                          <a:pt x="260" y="198"/>
                        </a:lnTo>
                        <a:lnTo>
                          <a:pt x="260" y="168"/>
                        </a:lnTo>
                        <a:lnTo>
                          <a:pt x="262" y="133"/>
                        </a:lnTo>
                        <a:lnTo>
                          <a:pt x="311" y="133"/>
                        </a:lnTo>
                        <a:lnTo>
                          <a:pt x="325" y="105"/>
                        </a:lnTo>
                        <a:lnTo>
                          <a:pt x="290" y="103"/>
                        </a:lnTo>
                        <a:lnTo>
                          <a:pt x="253" y="101"/>
                        </a:lnTo>
                        <a:lnTo>
                          <a:pt x="258" y="75"/>
                        </a:lnTo>
                        <a:lnTo>
                          <a:pt x="283" y="71"/>
                        </a:lnTo>
                        <a:lnTo>
                          <a:pt x="331" y="80"/>
                        </a:lnTo>
                        <a:lnTo>
                          <a:pt x="316" y="45"/>
                        </a:lnTo>
                        <a:lnTo>
                          <a:pt x="276" y="21"/>
                        </a:lnTo>
                        <a:lnTo>
                          <a:pt x="213" y="0"/>
                        </a:lnTo>
                        <a:lnTo>
                          <a:pt x="162" y="0"/>
                        </a:lnTo>
                        <a:lnTo>
                          <a:pt x="90" y="26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496" name="Freeform 21"/>
                  <p:cNvSpPr>
                    <a:spLocks/>
                  </p:cNvSpPr>
                  <p:nvPr/>
                </p:nvSpPr>
                <p:spPr bwMode="auto">
                  <a:xfrm>
                    <a:off x="793" y="3870"/>
                    <a:ext cx="182" cy="90"/>
                  </a:xfrm>
                  <a:custGeom>
                    <a:avLst/>
                    <a:gdLst>
                      <a:gd name="T0" fmla="*/ 1 w 362"/>
                      <a:gd name="T1" fmla="*/ 1 h 179"/>
                      <a:gd name="T2" fmla="*/ 1 w 362"/>
                      <a:gd name="T3" fmla="*/ 0 h 179"/>
                      <a:gd name="T4" fmla="*/ 1 w 362"/>
                      <a:gd name="T5" fmla="*/ 1 h 179"/>
                      <a:gd name="T6" fmla="*/ 1 w 362"/>
                      <a:gd name="T7" fmla="*/ 1 h 179"/>
                      <a:gd name="T8" fmla="*/ 1 w 362"/>
                      <a:gd name="T9" fmla="*/ 1 h 179"/>
                      <a:gd name="T10" fmla="*/ 1 w 362"/>
                      <a:gd name="T11" fmla="*/ 1 h 179"/>
                      <a:gd name="T12" fmla="*/ 1 w 362"/>
                      <a:gd name="T13" fmla="*/ 1 h 179"/>
                      <a:gd name="T14" fmla="*/ 1 w 362"/>
                      <a:gd name="T15" fmla="*/ 1 h 179"/>
                      <a:gd name="T16" fmla="*/ 1 w 362"/>
                      <a:gd name="T17" fmla="*/ 1 h 179"/>
                      <a:gd name="T18" fmla="*/ 1 w 362"/>
                      <a:gd name="T19" fmla="*/ 1 h 179"/>
                      <a:gd name="T20" fmla="*/ 0 w 362"/>
                      <a:gd name="T21" fmla="*/ 1 h 179"/>
                      <a:gd name="T22" fmla="*/ 1 w 362"/>
                      <a:gd name="T23" fmla="*/ 1 h 179"/>
                      <a:gd name="T24" fmla="*/ 1 w 362"/>
                      <a:gd name="T25" fmla="*/ 1 h 179"/>
                      <a:gd name="T26" fmla="*/ 1 w 362"/>
                      <a:gd name="T27" fmla="*/ 1 h 179"/>
                      <a:gd name="T28" fmla="*/ 1 w 362"/>
                      <a:gd name="T29" fmla="*/ 1 h 179"/>
                      <a:gd name="T30" fmla="*/ 1 w 362"/>
                      <a:gd name="T31" fmla="*/ 1 h 179"/>
                      <a:gd name="T32" fmla="*/ 1 w 362"/>
                      <a:gd name="T33" fmla="*/ 1 h 179"/>
                      <a:gd name="T34" fmla="*/ 1 w 362"/>
                      <a:gd name="T35" fmla="*/ 1 h 179"/>
                      <a:gd name="T36" fmla="*/ 1 w 362"/>
                      <a:gd name="T37" fmla="*/ 1 h 179"/>
                      <a:gd name="T38" fmla="*/ 1 w 362"/>
                      <a:gd name="T39" fmla="*/ 1 h 179"/>
                      <a:gd name="T40" fmla="*/ 1 w 362"/>
                      <a:gd name="T41" fmla="*/ 1 h 179"/>
                      <a:gd name="T42" fmla="*/ 1 w 362"/>
                      <a:gd name="T43" fmla="*/ 1 h 179"/>
                      <a:gd name="T44" fmla="*/ 1 w 362"/>
                      <a:gd name="T45" fmla="*/ 1 h 179"/>
                      <a:gd name="T46" fmla="*/ 1 w 362"/>
                      <a:gd name="T47" fmla="*/ 1 h 179"/>
                      <a:gd name="T48" fmla="*/ 1 w 362"/>
                      <a:gd name="T49" fmla="*/ 1 h 179"/>
                      <a:gd name="T50" fmla="*/ 1 w 362"/>
                      <a:gd name="T51" fmla="*/ 1 h 179"/>
                      <a:gd name="T52" fmla="*/ 1 w 362"/>
                      <a:gd name="T53" fmla="*/ 1 h 179"/>
                      <a:gd name="T54" fmla="*/ 1 w 362"/>
                      <a:gd name="T55" fmla="*/ 1 h 179"/>
                      <a:gd name="T56" fmla="*/ 1 w 362"/>
                      <a:gd name="T57" fmla="*/ 1 h 179"/>
                      <a:gd name="T58" fmla="*/ 1 w 362"/>
                      <a:gd name="T59" fmla="*/ 1 h 179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362"/>
                      <a:gd name="T91" fmla="*/ 0 h 179"/>
                      <a:gd name="T92" fmla="*/ 362 w 362"/>
                      <a:gd name="T93" fmla="*/ 179 h 179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362" h="179">
                        <a:moveTo>
                          <a:pt x="214" y="3"/>
                        </a:moveTo>
                        <a:lnTo>
                          <a:pt x="188" y="0"/>
                        </a:lnTo>
                        <a:lnTo>
                          <a:pt x="144" y="5"/>
                        </a:lnTo>
                        <a:lnTo>
                          <a:pt x="116" y="21"/>
                        </a:lnTo>
                        <a:lnTo>
                          <a:pt x="109" y="38"/>
                        </a:lnTo>
                        <a:lnTo>
                          <a:pt x="109" y="63"/>
                        </a:lnTo>
                        <a:lnTo>
                          <a:pt x="64" y="84"/>
                        </a:lnTo>
                        <a:lnTo>
                          <a:pt x="44" y="106"/>
                        </a:lnTo>
                        <a:lnTo>
                          <a:pt x="28" y="123"/>
                        </a:lnTo>
                        <a:lnTo>
                          <a:pt x="16" y="139"/>
                        </a:lnTo>
                        <a:lnTo>
                          <a:pt x="0" y="166"/>
                        </a:lnTo>
                        <a:lnTo>
                          <a:pt x="1" y="179"/>
                        </a:lnTo>
                        <a:lnTo>
                          <a:pt x="23" y="148"/>
                        </a:lnTo>
                        <a:lnTo>
                          <a:pt x="71" y="114"/>
                        </a:lnTo>
                        <a:lnTo>
                          <a:pt x="118" y="88"/>
                        </a:lnTo>
                        <a:lnTo>
                          <a:pt x="144" y="74"/>
                        </a:lnTo>
                        <a:lnTo>
                          <a:pt x="188" y="65"/>
                        </a:lnTo>
                        <a:lnTo>
                          <a:pt x="224" y="61"/>
                        </a:lnTo>
                        <a:lnTo>
                          <a:pt x="246" y="61"/>
                        </a:lnTo>
                        <a:lnTo>
                          <a:pt x="283" y="68"/>
                        </a:lnTo>
                        <a:lnTo>
                          <a:pt x="311" y="81"/>
                        </a:lnTo>
                        <a:lnTo>
                          <a:pt x="337" y="96"/>
                        </a:lnTo>
                        <a:lnTo>
                          <a:pt x="362" y="123"/>
                        </a:lnTo>
                        <a:lnTo>
                          <a:pt x="359" y="93"/>
                        </a:lnTo>
                        <a:lnTo>
                          <a:pt x="337" y="69"/>
                        </a:lnTo>
                        <a:lnTo>
                          <a:pt x="311" y="51"/>
                        </a:lnTo>
                        <a:lnTo>
                          <a:pt x="288" y="45"/>
                        </a:lnTo>
                        <a:lnTo>
                          <a:pt x="256" y="38"/>
                        </a:lnTo>
                        <a:lnTo>
                          <a:pt x="238" y="35"/>
                        </a:lnTo>
                        <a:lnTo>
                          <a:pt x="214" y="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0492" name="Freeform 22"/>
                <p:cNvSpPr>
                  <a:spLocks/>
                </p:cNvSpPr>
                <p:nvPr/>
              </p:nvSpPr>
              <p:spPr bwMode="auto">
                <a:xfrm>
                  <a:off x="844" y="3834"/>
                  <a:ext cx="77" cy="37"/>
                </a:xfrm>
                <a:custGeom>
                  <a:avLst/>
                  <a:gdLst>
                    <a:gd name="T0" fmla="*/ 0 w 155"/>
                    <a:gd name="T1" fmla="*/ 0 h 75"/>
                    <a:gd name="T2" fmla="*/ 0 w 155"/>
                    <a:gd name="T3" fmla="*/ 0 h 75"/>
                    <a:gd name="T4" fmla="*/ 0 w 155"/>
                    <a:gd name="T5" fmla="*/ 0 h 75"/>
                    <a:gd name="T6" fmla="*/ 0 w 155"/>
                    <a:gd name="T7" fmla="*/ 0 h 75"/>
                    <a:gd name="T8" fmla="*/ 0 w 155"/>
                    <a:gd name="T9" fmla="*/ 0 h 75"/>
                    <a:gd name="T10" fmla="*/ 0 w 155"/>
                    <a:gd name="T11" fmla="*/ 0 h 75"/>
                    <a:gd name="T12" fmla="*/ 0 w 155"/>
                    <a:gd name="T13" fmla="*/ 0 h 75"/>
                    <a:gd name="T14" fmla="*/ 0 w 155"/>
                    <a:gd name="T15" fmla="*/ 0 h 75"/>
                    <a:gd name="T16" fmla="*/ 0 w 155"/>
                    <a:gd name="T17" fmla="*/ 0 h 75"/>
                    <a:gd name="T18" fmla="*/ 0 w 155"/>
                    <a:gd name="T19" fmla="*/ 0 h 75"/>
                    <a:gd name="T20" fmla="*/ 0 w 155"/>
                    <a:gd name="T21" fmla="*/ 0 h 75"/>
                    <a:gd name="T22" fmla="*/ 0 w 155"/>
                    <a:gd name="T23" fmla="*/ 0 h 75"/>
                    <a:gd name="T24" fmla="*/ 0 w 155"/>
                    <a:gd name="T25" fmla="*/ 0 h 75"/>
                    <a:gd name="T26" fmla="*/ 0 w 155"/>
                    <a:gd name="T27" fmla="*/ 0 h 75"/>
                    <a:gd name="T28" fmla="*/ 0 w 155"/>
                    <a:gd name="T29" fmla="*/ 0 h 75"/>
                    <a:gd name="T30" fmla="*/ 0 w 155"/>
                    <a:gd name="T31" fmla="*/ 0 h 7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55"/>
                    <a:gd name="T49" fmla="*/ 0 h 75"/>
                    <a:gd name="T50" fmla="*/ 155 w 155"/>
                    <a:gd name="T51" fmla="*/ 75 h 7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55" h="75">
                      <a:moveTo>
                        <a:pt x="0" y="22"/>
                      </a:moveTo>
                      <a:lnTo>
                        <a:pt x="40" y="4"/>
                      </a:lnTo>
                      <a:lnTo>
                        <a:pt x="78" y="0"/>
                      </a:lnTo>
                      <a:lnTo>
                        <a:pt x="110" y="2"/>
                      </a:lnTo>
                      <a:lnTo>
                        <a:pt x="130" y="12"/>
                      </a:lnTo>
                      <a:lnTo>
                        <a:pt x="143" y="35"/>
                      </a:lnTo>
                      <a:lnTo>
                        <a:pt x="117" y="25"/>
                      </a:lnTo>
                      <a:lnTo>
                        <a:pt x="82" y="29"/>
                      </a:lnTo>
                      <a:lnTo>
                        <a:pt x="52" y="34"/>
                      </a:lnTo>
                      <a:lnTo>
                        <a:pt x="28" y="50"/>
                      </a:lnTo>
                      <a:lnTo>
                        <a:pt x="0" y="75"/>
                      </a:lnTo>
                      <a:lnTo>
                        <a:pt x="32" y="59"/>
                      </a:lnTo>
                      <a:lnTo>
                        <a:pt x="57" y="54"/>
                      </a:lnTo>
                      <a:lnTo>
                        <a:pt x="83" y="47"/>
                      </a:lnTo>
                      <a:lnTo>
                        <a:pt x="117" y="47"/>
                      </a:lnTo>
                      <a:lnTo>
                        <a:pt x="155" y="6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0431" name="Group 23"/>
            <p:cNvGrpSpPr>
              <a:grpSpLocks/>
            </p:cNvGrpSpPr>
            <p:nvPr/>
          </p:nvGrpSpPr>
          <p:grpSpPr bwMode="auto">
            <a:xfrm>
              <a:off x="512" y="2668"/>
              <a:ext cx="255" cy="806"/>
              <a:chOff x="512" y="2668"/>
              <a:chExt cx="255" cy="806"/>
            </a:xfrm>
          </p:grpSpPr>
          <p:grpSp>
            <p:nvGrpSpPr>
              <p:cNvPr id="60479" name="Group 24"/>
              <p:cNvGrpSpPr>
                <a:grpSpLocks/>
              </p:cNvGrpSpPr>
              <p:nvPr/>
            </p:nvGrpSpPr>
            <p:grpSpPr bwMode="auto">
              <a:xfrm>
                <a:off x="606" y="3087"/>
                <a:ext cx="159" cy="387"/>
                <a:chOff x="606" y="3087"/>
                <a:chExt cx="159" cy="387"/>
              </a:xfrm>
            </p:grpSpPr>
            <p:sp>
              <p:nvSpPr>
                <p:cNvPr id="60486" name="Freeform 25"/>
                <p:cNvSpPr>
                  <a:spLocks/>
                </p:cNvSpPr>
                <p:nvPr/>
              </p:nvSpPr>
              <p:spPr bwMode="auto">
                <a:xfrm>
                  <a:off x="606" y="3087"/>
                  <a:ext cx="159" cy="386"/>
                </a:xfrm>
                <a:custGeom>
                  <a:avLst/>
                  <a:gdLst>
                    <a:gd name="T0" fmla="*/ 1 w 318"/>
                    <a:gd name="T1" fmla="*/ 1 h 771"/>
                    <a:gd name="T2" fmla="*/ 1 w 318"/>
                    <a:gd name="T3" fmla="*/ 1 h 771"/>
                    <a:gd name="T4" fmla="*/ 1 w 318"/>
                    <a:gd name="T5" fmla="*/ 1 h 771"/>
                    <a:gd name="T6" fmla="*/ 1 w 318"/>
                    <a:gd name="T7" fmla="*/ 1 h 771"/>
                    <a:gd name="T8" fmla="*/ 1 w 318"/>
                    <a:gd name="T9" fmla="*/ 1 h 771"/>
                    <a:gd name="T10" fmla="*/ 0 w 318"/>
                    <a:gd name="T11" fmla="*/ 1 h 771"/>
                    <a:gd name="T12" fmla="*/ 0 w 318"/>
                    <a:gd name="T13" fmla="*/ 1 h 771"/>
                    <a:gd name="T14" fmla="*/ 0 w 318"/>
                    <a:gd name="T15" fmla="*/ 1 h 771"/>
                    <a:gd name="T16" fmla="*/ 1 w 318"/>
                    <a:gd name="T17" fmla="*/ 1 h 771"/>
                    <a:gd name="T18" fmla="*/ 1 w 318"/>
                    <a:gd name="T19" fmla="*/ 1 h 771"/>
                    <a:gd name="T20" fmla="*/ 1 w 318"/>
                    <a:gd name="T21" fmla="*/ 1 h 771"/>
                    <a:gd name="T22" fmla="*/ 1 w 318"/>
                    <a:gd name="T23" fmla="*/ 1 h 771"/>
                    <a:gd name="T24" fmla="*/ 1 w 318"/>
                    <a:gd name="T25" fmla="*/ 1 h 771"/>
                    <a:gd name="T26" fmla="*/ 1 w 318"/>
                    <a:gd name="T27" fmla="*/ 1 h 771"/>
                    <a:gd name="T28" fmla="*/ 1 w 318"/>
                    <a:gd name="T29" fmla="*/ 1 h 771"/>
                    <a:gd name="T30" fmla="*/ 1 w 318"/>
                    <a:gd name="T31" fmla="*/ 1 h 771"/>
                    <a:gd name="T32" fmla="*/ 1 w 318"/>
                    <a:gd name="T33" fmla="*/ 1 h 771"/>
                    <a:gd name="T34" fmla="*/ 1 w 318"/>
                    <a:gd name="T35" fmla="*/ 1 h 771"/>
                    <a:gd name="T36" fmla="*/ 1 w 318"/>
                    <a:gd name="T37" fmla="*/ 1 h 771"/>
                    <a:gd name="T38" fmla="*/ 1 w 318"/>
                    <a:gd name="T39" fmla="*/ 1 h 771"/>
                    <a:gd name="T40" fmla="*/ 1 w 318"/>
                    <a:gd name="T41" fmla="*/ 1 h 771"/>
                    <a:gd name="T42" fmla="*/ 1 w 318"/>
                    <a:gd name="T43" fmla="*/ 1 h 771"/>
                    <a:gd name="T44" fmla="*/ 1 w 318"/>
                    <a:gd name="T45" fmla="*/ 1 h 771"/>
                    <a:gd name="T46" fmla="*/ 1 w 318"/>
                    <a:gd name="T47" fmla="*/ 1 h 771"/>
                    <a:gd name="T48" fmla="*/ 1 w 318"/>
                    <a:gd name="T49" fmla="*/ 1 h 771"/>
                    <a:gd name="T50" fmla="*/ 1 w 318"/>
                    <a:gd name="T51" fmla="*/ 1 h 771"/>
                    <a:gd name="T52" fmla="*/ 1 w 318"/>
                    <a:gd name="T53" fmla="*/ 1 h 771"/>
                    <a:gd name="T54" fmla="*/ 1 w 318"/>
                    <a:gd name="T55" fmla="*/ 1 h 771"/>
                    <a:gd name="T56" fmla="*/ 1 w 318"/>
                    <a:gd name="T57" fmla="*/ 1 h 771"/>
                    <a:gd name="T58" fmla="*/ 1 w 318"/>
                    <a:gd name="T59" fmla="*/ 0 h 771"/>
                    <a:gd name="T60" fmla="*/ 1 w 318"/>
                    <a:gd name="T61" fmla="*/ 1 h 77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8"/>
                    <a:gd name="T94" fmla="*/ 0 h 771"/>
                    <a:gd name="T95" fmla="*/ 318 w 318"/>
                    <a:gd name="T96" fmla="*/ 771 h 77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8" h="771">
                      <a:moveTo>
                        <a:pt x="50" y="275"/>
                      </a:moveTo>
                      <a:lnTo>
                        <a:pt x="58" y="348"/>
                      </a:lnTo>
                      <a:lnTo>
                        <a:pt x="42" y="387"/>
                      </a:lnTo>
                      <a:lnTo>
                        <a:pt x="25" y="432"/>
                      </a:lnTo>
                      <a:lnTo>
                        <a:pt x="7" y="478"/>
                      </a:lnTo>
                      <a:lnTo>
                        <a:pt x="0" y="518"/>
                      </a:lnTo>
                      <a:lnTo>
                        <a:pt x="0" y="583"/>
                      </a:lnTo>
                      <a:lnTo>
                        <a:pt x="0" y="645"/>
                      </a:lnTo>
                      <a:lnTo>
                        <a:pt x="20" y="706"/>
                      </a:lnTo>
                      <a:lnTo>
                        <a:pt x="42" y="743"/>
                      </a:lnTo>
                      <a:lnTo>
                        <a:pt x="70" y="764"/>
                      </a:lnTo>
                      <a:lnTo>
                        <a:pt x="96" y="771"/>
                      </a:lnTo>
                      <a:lnTo>
                        <a:pt x="135" y="771"/>
                      </a:lnTo>
                      <a:lnTo>
                        <a:pt x="176" y="749"/>
                      </a:lnTo>
                      <a:lnTo>
                        <a:pt x="215" y="724"/>
                      </a:lnTo>
                      <a:lnTo>
                        <a:pt x="250" y="673"/>
                      </a:lnTo>
                      <a:lnTo>
                        <a:pt x="266" y="623"/>
                      </a:lnTo>
                      <a:lnTo>
                        <a:pt x="270" y="555"/>
                      </a:lnTo>
                      <a:lnTo>
                        <a:pt x="266" y="493"/>
                      </a:lnTo>
                      <a:lnTo>
                        <a:pt x="266" y="457"/>
                      </a:lnTo>
                      <a:lnTo>
                        <a:pt x="263" y="420"/>
                      </a:lnTo>
                      <a:lnTo>
                        <a:pt x="263" y="325"/>
                      </a:lnTo>
                      <a:lnTo>
                        <a:pt x="270" y="293"/>
                      </a:lnTo>
                      <a:lnTo>
                        <a:pt x="291" y="238"/>
                      </a:lnTo>
                      <a:lnTo>
                        <a:pt x="318" y="167"/>
                      </a:lnTo>
                      <a:lnTo>
                        <a:pt x="313" y="109"/>
                      </a:lnTo>
                      <a:lnTo>
                        <a:pt x="291" y="47"/>
                      </a:lnTo>
                      <a:lnTo>
                        <a:pt x="275" y="19"/>
                      </a:lnTo>
                      <a:lnTo>
                        <a:pt x="260" y="7"/>
                      </a:lnTo>
                      <a:lnTo>
                        <a:pt x="215" y="0"/>
                      </a:lnTo>
                      <a:lnTo>
                        <a:pt x="50" y="275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487" name="Freeform 26"/>
                <p:cNvSpPr>
                  <a:spLocks/>
                </p:cNvSpPr>
                <p:nvPr/>
              </p:nvSpPr>
              <p:spPr bwMode="auto">
                <a:xfrm>
                  <a:off x="606" y="3358"/>
                  <a:ext cx="134" cy="116"/>
                </a:xfrm>
                <a:custGeom>
                  <a:avLst/>
                  <a:gdLst>
                    <a:gd name="T0" fmla="*/ 0 w 268"/>
                    <a:gd name="T1" fmla="*/ 0 h 233"/>
                    <a:gd name="T2" fmla="*/ 1 w 268"/>
                    <a:gd name="T3" fmla="*/ 0 h 233"/>
                    <a:gd name="T4" fmla="*/ 1 w 268"/>
                    <a:gd name="T5" fmla="*/ 0 h 233"/>
                    <a:gd name="T6" fmla="*/ 1 w 268"/>
                    <a:gd name="T7" fmla="*/ 0 h 233"/>
                    <a:gd name="T8" fmla="*/ 1 w 268"/>
                    <a:gd name="T9" fmla="*/ 0 h 233"/>
                    <a:gd name="T10" fmla="*/ 1 w 268"/>
                    <a:gd name="T11" fmla="*/ 0 h 233"/>
                    <a:gd name="T12" fmla="*/ 1 w 268"/>
                    <a:gd name="T13" fmla="*/ 0 h 233"/>
                    <a:gd name="T14" fmla="*/ 1 w 268"/>
                    <a:gd name="T15" fmla="*/ 0 h 233"/>
                    <a:gd name="T16" fmla="*/ 1 w 268"/>
                    <a:gd name="T17" fmla="*/ 0 h 233"/>
                    <a:gd name="T18" fmla="*/ 1 w 268"/>
                    <a:gd name="T19" fmla="*/ 0 h 233"/>
                    <a:gd name="T20" fmla="*/ 1 w 268"/>
                    <a:gd name="T21" fmla="*/ 0 h 233"/>
                    <a:gd name="T22" fmla="*/ 1 w 268"/>
                    <a:gd name="T23" fmla="*/ 0 h 233"/>
                    <a:gd name="T24" fmla="*/ 1 w 268"/>
                    <a:gd name="T25" fmla="*/ 0 h 233"/>
                    <a:gd name="T26" fmla="*/ 1 w 268"/>
                    <a:gd name="T27" fmla="*/ 0 h 233"/>
                    <a:gd name="T28" fmla="*/ 1 w 268"/>
                    <a:gd name="T29" fmla="*/ 0 h 233"/>
                    <a:gd name="T30" fmla="*/ 1 w 268"/>
                    <a:gd name="T31" fmla="*/ 0 h 233"/>
                    <a:gd name="T32" fmla="*/ 1 w 268"/>
                    <a:gd name="T33" fmla="*/ 0 h 233"/>
                    <a:gd name="T34" fmla="*/ 1 w 268"/>
                    <a:gd name="T35" fmla="*/ 0 h 233"/>
                    <a:gd name="T36" fmla="*/ 1 w 268"/>
                    <a:gd name="T37" fmla="*/ 0 h 233"/>
                    <a:gd name="T38" fmla="*/ 1 w 268"/>
                    <a:gd name="T39" fmla="*/ 0 h 233"/>
                    <a:gd name="T40" fmla="*/ 1 w 268"/>
                    <a:gd name="T41" fmla="*/ 0 h 233"/>
                    <a:gd name="T42" fmla="*/ 1 w 268"/>
                    <a:gd name="T43" fmla="*/ 0 h 233"/>
                    <a:gd name="T44" fmla="*/ 1 w 268"/>
                    <a:gd name="T45" fmla="*/ 0 h 233"/>
                    <a:gd name="T46" fmla="*/ 1 w 268"/>
                    <a:gd name="T47" fmla="*/ 0 h 233"/>
                    <a:gd name="T48" fmla="*/ 1 w 268"/>
                    <a:gd name="T49" fmla="*/ 0 h 233"/>
                    <a:gd name="T50" fmla="*/ 1 w 268"/>
                    <a:gd name="T51" fmla="*/ 0 h 233"/>
                    <a:gd name="T52" fmla="*/ 1 w 268"/>
                    <a:gd name="T53" fmla="*/ 0 h 233"/>
                    <a:gd name="T54" fmla="*/ 1 w 268"/>
                    <a:gd name="T55" fmla="*/ 0 h 233"/>
                    <a:gd name="T56" fmla="*/ 1 w 268"/>
                    <a:gd name="T57" fmla="*/ 0 h 233"/>
                    <a:gd name="T58" fmla="*/ 1 w 268"/>
                    <a:gd name="T59" fmla="*/ 0 h 233"/>
                    <a:gd name="T60" fmla="*/ 1 w 268"/>
                    <a:gd name="T61" fmla="*/ 0 h 233"/>
                    <a:gd name="T62" fmla="*/ 0 w 268"/>
                    <a:gd name="T63" fmla="*/ 0 h 23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68"/>
                    <a:gd name="T97" fmla="*/ 0 h 233"/>
                    <a:gd name="T98" fmla="*/ 268 w 268"/>
                    <a:gd name="T99" fmla="*/ 233 h 23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68" h="233">
                      <a:moveTo>
                        <a:pt x="0" y="105"/>
                      </a:moveTo>
                      <a:lnTo>
                        <a:pt x="20" y="137"/>
                      </a:lnTo>
                      <a:lnTo>
                        <a:pt x="43" y="163"/>
                      </a:lnTo>
                      <a:lnTo>
                        <a:pt x="62" y="163"/>
                      </a:lnTo>
                      <a:lnTo>
                        <a:pt x="70" y="149"/>
                      </a:lnTo>
                      <a:lnTo>
                        <a:pt x="80" y="130"/>
                      </a:lnTo>
                      <a:lnTo>
                        <a:pt x="98" y="129"/>
                      </a:lnTo>
                      <a:lnTo>
                        <a:pt x="125" y="129"/>
                      </a:lnTo>
                      <a:lnTo>
                        <a:pt x="146" y="142"/>
                      </a:lnTo>
                      <a:lnTo>
                        <a:pt x="150" y="155"/>
                      </a:lnTo>
                      <a:lnTo>
                        <a:pt x="153" y="167"/>
                      </a:lnTo>
                      <a:lnTo>
                        <a:pt x="163" y="167"/>
                      </a:lnTo>
                      <a:lnTo>
                        <a:pt x="188" y="163"/>
                      </a:lnTo>
                      <a:lnTo>
                        <a:pt x="211" y="145"/>
                      </a:lnTo>
                      <a:lnTo>
                        <a:pt x="236" y="124"/>
                      </a:lnTo>
                      <a:lnTo>
                        <a:pt x="243" y="84"/>
                      </a:lnTo>
                      <a:lnTo>
                        <a:pt x="253" y="37"/>
                      </a:lnTo>
                      <a:lnTo>
                        <a:pt x="265" y="0"/>
                      </a:lnTo>
                      <a:lnTo>
                        <a:pt x="268" y="50"/>
                      </a:lnTo>
                      <a:lnTo>
                        <a:pt x="265" y="89"/>
                      </a:lnTo>
                      <a:lnTo>
                        <a:pt x="251" y="129"/>
                      </a:lnTo>
                      <a:lnTo>
                        <a:pt x="238" y="150"/>
                      </a:lnTo>
                      <a:lnTo>
                        <a:pt x="215" y="185"/>
                      </a:lnTo>
                      <a:lnTo>
                        <a:pt x="170" y="213"/>
                      </a:lnTo>
                      <a:lnTo>
                        <a:pt x="148" y="225"/>
                      </a:lnTo>
                      <a:lnTo>
                        <a:pt x="116" y="233"/>
                      </a:lnTo>
                      <a:lnTo>
                        <a:pt x="90" y="232"/>
                      </a:lnTo>
                      <a:lnTo>
                        <a:pt x="62" y="220"/>
                      </a:lnTo>
                      <a:lnTo>
                        <a:pt x="43" y="207"/>
                      </a:lnTo>
                      <a:lnTo>
                        <a:pt x="22" y="173"/>
                      </a:lnTo>
                      <a:lnTo>
                        <a:pt x="15" y="15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488" name="Freeform 27"/>
                <p:cNvSpPr>
                  <a:spLocks/>
                </p:cNvSpPr>
                <p:nvPr/>
              </p:nvSpPr>
              <p:spPr bwMode="auto">
                <a:xfrm>
                  <a:off x="637" y="3227"/>
                  <a:ext cx="60" cy="146"/>
                </a:xfrm>
                <a:custGeom>
                  <a:avLst/>
                  <a:gdLst>
                    <a:gd name="T0" fmla="*/ 0 w 119"/>
                    <a:gd name="T1" fmla="*/ 1 h 291"/>
                    <a:gd name="T2" fmla="*/ 1 w 119"/>
                    <a:gd name="T3" fmla="*/ 1 h 291"/>
                    <a:gd name="T4" fmla="*/ 1 w 119"/>
                    <a:gd name="T5" fmla="*/ 1 h 291"/>
                    <a:gd name="T6" fmla="*/ 1 w 119"/>
                    <a:gd name="T7" fmla="*/ 1 h 291"/>
                    <a:gd name="T8" fmla="*/ 1 w 119"/>
                    <a:gd name="T9" fmla="*/ 1 h 291"/>
                    <a:gd name="T10" fmla="*/ 1 w 119"/>
                    <a:gd name="T11" fmla="*/ 1 h 291"/>
                    <a:gd name="T12" fmla="*/ 1 w 119"/>
                    <a:gd name="T13" fmla="*/ 1 h 291"/>
                    <a:gd name="T14" fmla="*/ 1 w 119"/>
                    <a:gd name="T15" fmla="*/ 1 h 291"/>
                    <a:gd name="T16" fmla="*/ 1 w 119"/>
                    <a:gd name="T17" fmla="*/ 1 h 291"/>
                    <a:gd name="T18" fmla="*/ 1 w 119"/>
                    <a:gd name="T19" fmla="*/ 1 h 291"/>
                    <a:gd name="T20" fmla="*/ 1 w 119"/>
                    <a:gd name="T21" fmla="*/ 1 h 291"/>
                    <a:gd name="T22" fmla="*/ 1 w 119"/>
                    <a:gd name="T23" fmla="*/ 1 h 291"/>
                    <a:gd name="T24" fmla="*/ 1 w 119"/>
                    <a:gd name="T25" fmla="*/ 1 h 291"/>
                    <a:gd name="T26" fmla="*/ 1 w 119"/>
                    <a:gd name="T27" fmla="*/ 1 h 291"/>
                    <a:gd name="T28" fmla="*/ 1 w 119"/>
                    <a:gd name="T29" fmla="*/ 1 h 291"/>
                    <a:gd name="T30" fmla="*/ 1 w 119"/>
                    <a:gd name="T31" fmla="*/ 1 h 291"/>
                    <a:gd name="T32" fmla="*/ 1 w 119"/>
                    <a:gd name="T33" fmla="*/ 1 h 291"/>
                    <a:gd name="T34" fmla="*/ 1 w 119"/>
                    <a:gd name="T35" fmla="*/ 1 h 291"/>
                    <a:gd name="T36" fmla="*/ 1 w 119"/>
                    <a:gd name="T37" fmla="*/ 1 h 291"/>
                    <a:gd name="T38" fmla="*/ 1 w 119"/>
                    <a:gd name="T39" fmla="*/ 1 h 291"/>
                    <a:gd name="T40" fmla="*/ 1 w 119"/>
                    <a:gd name="T41" fmla="*/ 1 h 291"/>
                    <a:gd name="T42" fmla="*/ 1 w 119"/>
                    <a:gd name="T43" fmla="*/ 1 h 291"/>
                    <a:gd name="T44" fmla="*/ 1 w 119"/>
                    <a:gd name="T45" fmla="*/ 1 h 291"/>
                    <a:gd name="T46" fmla="*/ 1 w 119"/>
                    <a:gd name="T47" fmla="*/ 1 h 291"/>
                    <a:gd name="T48" fmla="*/ 1 w 119"/>
                    <a:gd name="T49" fmla="*/ 1 h 291"/>
                    <a:gd name="T50" fmla="*/ 1 w 119"/>
                    <a:gd name="T51" fmla="*/ 1 h 291"/>
                    <a:gd name="T52" fmla="*/ 1 w 119"/>
                    <a:gd name="T53" fmla="*/ 1 h 291"/>
                    <a:gd name="T54" fmla="*/ 1 w 119"/>
                    <a:gd name="T55" fmla="*/ 0 h 291"/>
                    <a:gd name="T56" fmla="*/ 1 w 119"/>
                    <a:gd name="T57" fmla="*/ 0 h 29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19"/>
                    <a:gd name="T88" fmla="*/ 0 h 291"/>
                    <a:gd name="T89" fmla="*/ 119 w 119"/>
                    <a:gd name="T90" fmla="*/ 291 h 29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19" h="291">
                      <a:moveTo>
                        <a:pt x="0" y="291"/>
                      </a:moveTo>
                      <a:lnTo>
                        <a:pt x="43" y="283"/>
                      </a:lnTo>
                      <a:lnTo>
                        <a:pt x="116" y="290"/>
                      </a:lnTo>
                      <a:lnTo>
                        <a:pt x="114" y="250"/>
                      </a:lnTo>
                      <a:lnTo>
                        <a:pt x="86" y="248"/>
                      </a:lnTo>
                      <a:lnTo>
                        <a:pt x="46" y="248"/>
                      </a:lnTo>
                      <a:lnTo>
                        <a:pt x="6" y="256"/>
                      </a:lnTo>
                      <a:lnTo>
                        <a:pt x="10" y="225"/>
                      </a:lnTo>
                      <a:lnTo>
                        <a:pt x="51" y="215"/>
                      </a:lnTo>
                      <a:lnTo>
                        <a:pt x="114" y="221"/>
                      </a:lnTo>
                      <a:lnTo>
                        <a:pt x="114" y="175"/>
                      </a:lnTo>
                      <a:lnTo>
                        <a:pt x="58" y="173"/>
                      </a:lnTo>
                      <a:lnTo>
                        <a:pt x="20" y="185"/>
                      </a:lnTo>
                      <a:lnTo>
                        <a:pt x="26" y="147"/>
                      </a:lnTo>
                      <a:lnTo>
                        <a:pt x="61" y="138"/>
                      </a:lnTo>
                      <a:lnTo>
                        <a:pt x="119" y="138"/>
                      </a:lnTo>
                      <a:lnTo>
                        <a:pt x="116" y="98"/>
                      </a:lnTo>
                      <a:lnTo>
                        <a:pt x="73" y="98"/>
                      </a:lnTo>
                      <a:lnTo>
                        <a:pt x="33" y="108"/>
                      </a:lnTo>
                      <a:lnTo>
                        <a:pt x="38" y="77"/>
                      </a:lnTo>
                      <a:lnTo>
                        <a:pt x="81" y="67"/>
                      </a:lnTo>
                      <a:lnTo>
                        <a:pt x="116" y="70"/>
                      </a:lnTo>
                      <a:lnTo>
                        <a:pt x="116" y="33"/>
                      </a:lnTo>
                      <a:lnTo>
                        <a:pt x="79" y="33"/>
                      </a:lnTo>
                      <a:lnTo>
                        <a:pt x="44" y="48"/>
                      </a:lnTo>
                      <a:lnTo>
                        <a:pt x="46" y="10"/>
                      </a:lnTo>
                      <a:lnTo>
                        <a:pt x="73" y="3"/>
                      </a:lnTo>
                      <a:lnTo>
                        <a:pt x="114" y="0"/>
                      </a:lnTo>
                      <a:lnTo>
                        <a:pt x="116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0480" name="Group 28"/>
              <p:cNvGrpSpPr>
                <a:grpSpLocks/>
              </p:cNvGrpSpPr>
              <p:nvPr/>
            </p:nvGrpSpPr>
            <p:grpSpPr bwMode="auto">
              <a:xfrm>
                <a:off x="512" y="2668"/>
                <a:ext cx="255" cy="562"/>
                <a:chOff x="512" y="2668"/>
                <a:chExt cx="255" cy="562"/>
              </a:xfrm>
            </p:grpSpPr>
            <p:grpSp>
              <p:nvGrpSpPr>
                <p:cNvPr id="60481" name="Group 29"/>
                <p:cNvGrpSpPr>
                  <a:grpSpLocks/>
                </p:cNvGrpSpPr>
                <p:nvPr/>
              </p:nvGrpSpPr>
              <p:grpSpPr bwMode="auto">
                <a:xfrm>
                  <a:off x="578" y="3036"/>
                  <a:ext cx="153" cy="194"/>
                  <a:chOff x="578" y="3036"/>
                  <a:chExt cx="153" cy="194"/>
                </a:xfrm>
              </p:grpSpPr>
              <p:sp>
                <p:nvSpPr>
                  <p:cNvPr id="60484" name="Freeform 30"/>
                  <p:cNvSpPr>
                    <a:spLocks/>
                  </p:cNvSpPr>
                  <p:nvPr/>
                </p:nvSpPr>
                <p:spPr bwMode="auto">
                  <a:xfrm>
                    <a:off x="578" y="3036"/>
                    <a:ext cx="149" cy="192"/>
                  </a:xfrm>
                  <a:custGeom>
                    <a:avLst/>
                    <a:gdLst>
                      <a:gd name="T0" fmla="*/ 1 w 298"/>
                      <a:gd name="T1" fmla="*/ 0 h 385"/>
                      <a:gd name="T2" fmla="*/ 1 w 298"/>
                      <a:gd name="T3" fmla="*/ 0 h 385"/>
                      <a:gd name="T4" fmla="*/ 1 w 298"/>
                      <a:gd name="T5" fmla="*/ 0 h 385"/>
                      <a:gd name="T6" fmla="*/ 1 w 298"/>
                      <a:gd name="T7" fmla="*/ 0 h 385"/>
                      <a:gd name="T8" fmla="*/ 1 w 298"/>
                      <a:gd name="T9" fmla="*/ 0 h 385"/>
                      <a:gd name="T10" fmla="*/ 1 w 298"/>
                      <a:gd name="T11" fmla="*/ 0 h 385"/>
                      <a:gd name="T12" fmla="*/ 1 w 298"/>
                      <a:gd name="T13" fmla="*/ 0 h 385"/>
                      <a:gd name="T14" fmla="*/ 1 w 298"/>
                      <a:gd name="T15" fmla="*/ 0 h 385"/>
                      <a:gd name="T16" fmla="*/ 1 w 298"/>
                      <a:gd name="T17" fmla="*/ 0 h 385"/>
                      <a:gd name="T18" fmla="*/ 1 w 298"/>
                      <a:gd name="T19" fmla="*/ 0 h 385"/>
                      <a:gd name="T20" fmla="*/ 1 w 298"/>
                      <a:gd name="T21" fmla="*/ 0 h 385"/>
                      <a:gd name="T22" fmla="*/ 1 w 298"/>
                      <a:gd name="T23" fmla="*/ 0 h 385"/>
                      <a:gd name="T24" fmla="*/ 1 w 298"/>
                      <a:gd name="T25" fmla="*/ 0 h 385"/>
                      <a:gd name="T26" fmla="*/ 0 w 298"/>
                      <a:gd name="T27" fmla="*/ 0 h 385"/>
                      <a:gd name="T28" fmla="*/ 1 w 298"/>
                      <a:gd name="T29" fmla="*/ 0 h 38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98"/>
                      <a:gd name="T46" fmla="*/ 0 h 385"/>
                      <a:gd name="T47" fmla="*/ 298 w 298"/>
                      <a:gd name="T48" fmla="*/ 385 h 38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98" h="385">
                        <a:moveTo>
                          <a:pt x="35" y="363"/>
                        </a:moveTo>
                        <a:lnTo>
                          <a:pt x="110" y="380"/>
                        </a:lnTo>
                        <a:lnTo>
                          <a:pt x="142" y="385"/>
                        </a:lnTo>
                        <a:lnTo>
                          <a:pt x="173" y="373"/>
                        </a:lnTo>
                        <a:lnTo>
                          <a:pt x="225" y="355"/>
                        </a:lnTo>
                        <a:lnTo>
                          <a:pt x="260" y="327"/>
                        </a:lnTo>
                        <a:lnTo>
                          <a:pt x="282" y="280"/>
                        </a:lnTo>
                        <a:lnTo>
                          <a:pt x="298" y="235"/>
                        </a:lnTo>
                        <a:lnTo>
                          <a:pt x="298" y="160"/>
                        </a:lnTo>
                        <a:lnTo>
                          <a:pt x="288" y="108"/>
                        </a:lnTo>
                        <a:lnTo>
                          <a:pt x="273" y="62"/>
                        </a:lnTo>
                        <a:lnTo>
                          <a:pt x="253" y="29"/>
                        </a:lnTo>
                        <a:lnTo>
                          <a:pt x="222" y="0"/>
                        </a:lnTo>
                        <a:lnTo>
                          <a:pt x="0" y="152"/>
                        </a:lnTo>
                        <a:lnTo>
                          <a:pt x="35" y="363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 w="11113">
                    <a:solidFill>
                      <a:srgbClr val="804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485" name="Freeform 31"/>
                  <p:cNvSpPr>
                    <a:spLocks/>
                  </p:cNvSpPr>
                  <p:nvPr/>
                </p:nvSpPr>
                <p:spPr bwMode="auto">
                  <a:xfrm>
                    <a:off x="598" y="3102"/>
                    <a:ext cx="133" cy="128"/>
                  </a:xfrm>
                  <a:custGeom>
                    <a:avLst/>
                    <a:gdLst>
                      <a:gd name="T0" fmla="*/ 1 w 265"/>
                      <a:gd name="T1" fmla="*/ 0 h 255"/>
                      <a:gd name="T2" fmla="*/ 1 w 265"/>
                      <a:gd name="T3" fmla="*/ 1 h 255"/>
                      <a:gd name="T4" fmla="*/ 1 w 265"/>
                      <a:gd name="T5" fmla="*/ 1 h 255"/>
                      <a:gd name="T6" fmla="*/ 1 w 265"/>
                      <a:gd name="T7" fmla="*/ 1 h 255"/>
                      <a:gd name="T8" fmla="*/ 1 w 265"/>
                      <a:gd name="T9" fmla="*/ 1 h 255"/>
                      <a:gd name="T10" fmla="*/ 1 w 265"/>
                      <a:gd name="T11" fmla="*/ 1 h 255"/>
                      <a:gd name="T12" fmla="*/ 1 w 265"/>
                      <a:gd name="T13" fmla="*/ 1 h 255"/>
                      <a:gd name="T14" fmla="*/ 1 w 265"/>
                      <a:gd name="T15" fmla="*/ 1 h 255"/>
                      <a:gd name="T16" fmla="*/ 1 w 265"/>
                      <a:gd name="T17" fmla="*/ 1 h 255"/>
                      <a:gd name="T18" fmla="*/ 1 w 265"/>
                      <a:gd name="T19" fmla="*/ 1 h 255"/>
                      <a:gd name="T20" fmla="*/ 1 w 265"/>
                      <a:gd name="T21" fmla="*/ 1 h 255"/>
                      <a:gd name="T22" fmla="*/ 1 w 265"/>
                      <a:gd name="T23" fmla="*/ 1 h 255"/>
                      <a:gd name="T24" fmla="*/ 1 w 265"/>
                      <a:gd name="T25" fmla="*/ 1 h 255"/>
                      <a:gd name="T26" fmla="*/ 1 w 265"/>
                      <a:gd name="T27" fmla="*/ 1 h 255"/>
                      <a:gd name="T28" fmla="*/ 0 w 265"/>
                      <a:gd name="T29" fmla="*/ 1 h 255"/>
                      <a:gd name="T30" fmla="*/ 1 w 265"/>
                      <a:gd name="T31" fmla="*/ 0 h 255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65"/>
                      <a:gd name="T49" fmla="*/ 0 h 255"/>
                      <a:gd name="T50" fmla="*/ 265 w 265"/>
                      <a:gd name="T51" fmla="*/ 255 h 255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65" h="255">
                        <a:moveTo>
                          <a:pt x="145" y="0"/>
                        </a:moveTo>
                        <a:lnTo>
                          <a:pt x="186" y="9"/>
                        </a:lnTo>
                        <a:lnTo>
                          <a:pt x="220" y="30"/>
                        </a:lnTo>
                        <a:lnTo>
                          <a:pt x="240" y="52"/>
                        </a:lnTo>
                        <a:lnTo>
                          <a:pt x="265" y="79"/>
                        </a:lnTo>
                        <a:lnTo>
                          <a:pt x="251" y="134"/>
                        </a:lnTo>
                        <a:lnTo>
                          <a:pt x="231" y="177"/>
                        </a:lnTo>
                        <a:lnTo>
                          <a:pt x="216" y="207"/>
                        </a:lnTo>
                        <a:lnTo>
                          <a:pt x="178" y="228"/>
                        </a:lnTo>
                        <a:lnTo>
                          <a:pt x="150" y="240"/>
                        </a:lnTo>
                        <a:lnTo>
                          <a:pt x="108" y="255"/>
                        </a:lnTo>
                        <a:lnTo>
                          <a:pt x="70" y="255"/>
                        </a:lnTo>
                        <a:lnTo>
                          <a:pt x="47" y="247"/>
                        </a:lnTo>
                        <a:lnTo>
                          <a:pt x="33" y="240"/>
                        </a:lnTo>
                        <a:lnTo>
                          <a:pt x="0" y="228"/>
                        </a:lnTo>
                        <a:lnTo>
                          <a:pt x="145" y="0"/>
                        </a:lnTo>
                        <a:close/>
                      </a:path>
                    </a:pathLst>
                  </a:custGeom>
                  <a:solidFill>
                    <a:srgbClr val="804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0482" name="Freeform 32"/>
                <p:cNvSpPr>
                  <a:spLocks/>
                </p:cNvSpPr>
                <p:nvPr/>
              </p:nvSpPr>
              <p:spPr bwMode="auto">
                <a:xfrm>
                  <a:off x="512" y="2668"/>
                  <a:ext cx="255" cy="551"/>
                </a:xfrm>
                <a:custGeom>
                  <a:avLst/>
                  <a:gdLst>
                    <a:gd name="T0" fmla="*/ 1 w 509"/>
                    <a:gd name="T1" fmla="*/ 0 h 1101"/>
                    <a:gd name="T2" fmla="*/ 1 w 509"/>
                    <a:gd name="T3" fmla="*/ 1 h 1101"/>
                    <a:gd name="T4" fmla="*/ 1 w 509"/>
                    <a:gd name="T5" fmla="*/ 1 h 1101"/>
                    <a:gd name="T6" fmla="*/ 1 w 509"/>
                    <a:gd name="T7" fmla="*/ 1 h 1101"/>
                    <a:gd name="T8" fmla="*/ 1 w 509"/>
                    <a:gd name="T9" fmla="*/ 1 h 1101"/>
                    <a:gd name="T10" fmla="*/ 0 w 509"/>
                    <a:gd name="T11" fmla="*/ 1 h 1101"/>
                    <a:gd name="T12" fmla="*/ 0 w 509"/>
                    <a:gd name="T13" fmla="*/ 1 h 1101"/>
                    <a:gd name="T14" fmla="*/ 0 w 509"/>
                    <a:gd name="T15" fmla="*/ 1 h 1101"/>
                    <a:gd name="T16" fmla="*/ 1 w 509"/>
                    <a:gd name="T17" fmla="*/ 1 h 1101"/>
                    <a:gd name="T18" fmla="*/ 1 w 509"/>
                    <a:gd name="T19" fmla="*/ 1 h 1101"/>
                    <a:gd name="T20" fmla="*/ 1 w 509"/>
                    <a:gd name="T21" fmla="*/ 1 h 1101"/>
                    <a:gd name="T22" fmla="*/ 1 w 509"/>
                    <a:gd name="T23" fmla="*/ 1 h 1101"/>
                    <a:gd name="T24" fmla="*/ 1 w 509"/>
                    <a:gd name="T25" fmla="*/ 1 h 1101"/>
                    <a:gd name="T26" fmla="*/ 1 w 509"/>
                    <a:gd name="T27" fmla="*/ 1 h 1101"/>
                    <a:gd name="T28" fmla="*/ 1 w 509"/>
                    <a:gd name="T29" fmla="*/ 1 h 1101"/>
                    <a:gd name="T30" fmla="*/ 1 w 509"/>
                    <a:gd name="T31" fmla="*/ 1 h 1101"/>
                    <a:gd name="T32" fmla="*/ 1 w 509"/>
                    <a:gd name="T33" fmla="*/ 1 h 1101"/>
                    <a:gd name="T34" fmla="*/ 1 w 509"/>
                    <a:gd name="T35" fmla="*/ 1 h 1101"/>
                    <a:gd name="T36" fmla="*/ 1 w 509"/>
                    <a:gd name="T37" fmla="*/ 1 h 1101"/>
                    <a:gd name="T38" fmla="*/ 1 w 509"/>
                    <a:gd name="T39" fmla="*/ 1 h 1101"/>
                    <a:gd name="T40" fmla="*/ 1 w 509"/>
                    <a:gd name="T41" fmla="*/ 1 h 1101"/>
                    <a:gd name="T42" fmla="*/ 1 w 509"/>
                    <a:gd name="T43" fmla="*/ 1 h 1101"/>
                    <a:gd name="T44" fmla="*/ 1 w 509"/>
                    <a:gd name="T45" fmla="*/ 1 h 1101"/>
                    <a:gd name="T46" fmla="*/ 1 w 509"/>
                    <a:gd name="T47" fmla="*/ 1 h 1101"/>
                    <a:gd name="T48" fmla="*/ 1 w 509"/>
                    <a:gd name="T49" fmla="*/ 1 h 1101"/>
                    <a:gd name="T50" fmla="*/ 1 w 509"/>
                    <a:gd name="T51" fmla="*/ 1 h 1101"/>
                    <a:gd name="T52" fmla="*/ 1 w 509"/>
                    <a:gd name="T53" fmla="*/ 1 h 1101"/>
                    <a:gd name="T54" fmla="*/ 1 w 509"/>
                    <a:gd name="T55" fmla="*/ 1 h 1101"/>
                    <a:gd name="T56" fmla="*/ 1 w 509"/>
                    <a:gd name="T57" fmla="*/ 1 h 1101"/>
                    <a:gd name="T58" fmla="*/ 1 w 509"/>
                    <a:gd name="T59" fmla="*/ 1 h 1101"/>
                    <a:gd name="T60" fmla="*/ 1 w 509"/>
                    <a:gd name="T61" fmla="*/ 1 h 1101"/>
                    <a:gd name="T62" fmla="*/ 1 w 509"/>
                    <a:gd name="T63" fmla="*/ 1 h 1101"/>
                    <a:gd name="T64" fmla="*/ 1 w 509"/>
                    <a:gd name="T65" fmla="*/ 1 h 1101"/>
                    <a:gd name="T66" fmla="*/ 1 w 509"/>
                    <a:gd name="T67" fmla="*/ 1 h 1101"/>
                    <a:gd name="T68" fmla="*/ 1 w 509"/>
                    <a:gd name="T69" fmla="*/ 1 h 1101"/>
                    <a:gd name="T70" fmla="*/ 1 w 509"/>
                    <a:gd name="T71" fmla="*/ 1 h 1101"/>
                    <a:gd name="T72" fmla="*/ 1 w 509"/>
                    <a:gd name="T73" fmla="*/ 1 h 1101"/>
                    <a:gd name="T74" fmla="*/ 1 w 509"/>
                    <a:gd name="T75" fmla="*/ 1 h 1101"/>
                    <a:gd name="T76" fmla="*/ 1 w 509"/>
                    <a:gd name="T77" fmla="*/ 1 h 1101"/>
                    <a:gd name="T78" fmla="*/ 1 w 509"/>
                    <a:gd name="T79" fmla="*/ 1 h 1101"/>
                    <a:gd name="T80" fmla="*/ 1 w 509"/>
                    <a:gd name="T81" fmla="*/ 1 h 1101"/>
                    <a:gd name="T82" fmla="*/ 1 w 509"/>
                    <a:gd name="T83" fmla="*/ 1 h 1101"/>
                    <a:gd name="T84" fmla="*/ 1 w 509"/>
                    <a:gd name="T85" fmla="*/ 1 h 1101"/>
                    <a:gd name="T86" fmla="*/ 1 w 509"/>
                    <a:gd name="T87" fmla="*/ 1 h 1101"/>
                    <a:gd name="T88" fmla="*/ 1 w 509"/>
                    <a:gd name="T89" fmla="*/ 1 h 1101"/>
                    <a:gd name="T90" fmla="*/ 1 w 509"/>
                    <a:gd name="T91" fmla="*/ 0 h 110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509"/>
                    <a:gd name="T139" fmla="*/ 0 h 1101"/>
                    <a:gd name="T140" fmla="*/ 509 w 509"/>
                    <a:gd name="T141" fmla="*/ 1101 h 110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509" h="1101">
                      <a:moveTo>
                        <a:pt x="58" y="0"/>
                      </a:moveTo>
                      <a:lnTo>
                        <a:pt x="25" y="134"/>
                      </a:lnTo>
                      <a:lnTo>
                        <a:pt x="16" y="214"/>
                      </a:lnTo>
                      <a:lnTo>
                        <a:pt x="10" y="279"/>
                      </a:lnTo>
                      <a:lnTo>
                        <a:pt x="6" y="351"/>
                      </a:lnTo>
                      <a:lnTo>
                        <a:pt x="0" y="456"/>
                      </a:lnTo>
                      <a:lnTo>
                        <a:pt x="0" y="529"/>
                      </a:lnTo>
                      <a:lnTo>
                        <a:pt x="0" y="612"/>
                      </a:lnTo>
                      <a:lnTo>
                        <a:pt x="3" y="689"/>
                      </a:lnTo>
                      <a:lnTo>
                        <a:pt x="16" y="757"/>
                      </a:lnTo>
                      <a:lnTo>
                        <a:pt x="30" y="804"/>
                      </a:lnTo>
                      <a:lnTo>
                        <a:pt x="35" y="862"/>
                      </a:lnTo>
                      <a:lnTo>
                        <a:pt x="33" y="935"/>
                      </a:lnTo>
                      <a:lnTo>
                        <a:pt x="35" y="985"/>
                      </a:lnTo>
                      <a:lnTo>
                        <a:pt x="45" y="1022"/>
                      </a:lnTo>
                      <a:lnTo>
                        <a:pt x="68" y="1058"/>
                      </a:lnTo>
                      <a:lnTo>
                        <a:pt x="96" y="1083"/>
                      </a:lnTo>
                      <a:lnTo>
                        <a:pt x="135" y="1101"/>
                      </a:lnTo>
                      <a:lnTo>
                        <a:pt x="173" y="1101"/>
                      </a:lnTo>
                      <a:lnTo>
                        <a:pt x="205" y="1101"/>
                      </a:lnTo>
                      <a:lnTo>
                        <a:pt x="238" y="1083"/>
                      </a:lnTo>
                      <a:lnTo>
                        <a:pt x="266" y="1050"/>
                      </a:lnTo>
                      <a:lnTo>
                        <a:pt x="298" y="1000"/>
                      </a:lnTo>
                      <a:lnTo>
                        <a:pt x="306" y="957"/>
                      </a:lnTo>
                      <a:lnTo>
                        <a:pt x="314" y="917"/>
                      </a:lnTo>
                      <a:lnTo>
                        <a:pt x="318" y="877"/>
                      </a:lnTo>
                      <a:lnTo>
                        <a:pt x="333" y="822"/>
                      </a:lnTo>
                      <a:lnTo>
                        <a:pt x="353" y="769"/>
                      </a:lnTo>
                      <a:lnTo>
                        <a:pt x="374" y="714"/>
                      </a:lnTo>
                      <a:lnTo>
                        <a:pt x="404" y="640"/>
                      </a:lnTo>
                      <a:lnTo>
                        <a:pt x="424" y="587"/>
                      </a:lnTo>
                      <a:lnTo>
                        <a:pt x="446" y="517"/>
                      </a:lnTo>
                      <a:lnTo>
                        <a:pt x="468" y="452"/>
                      </a:lnTo>
                      <a:lnTo>
                        <a:pt x="488" y="399"/>
                      </a:lnTo>
                      <a:lnTo>
                        <a:pt x="498" y="344"/>
                      </a:lnTo>
                      <a:lnTo>
                        <a:pt x="503" y="293"/>
                      </a:lnTo>
                      <a:lnTo>
                        <a:pt x="506" y="243"/>
                      </a:lnTo>
                      <a:lnTo>
                        <a:pt x="509" y="174"/>
                      </a:lnTo>
                      <a:lnTo>
                        <a:pt x="438" y="206"/>
                      </a:lnTo>
                      <a:lnTo>
                        <a:pt x="378" y="218"/>
                      </a:lnTo>
                      <a:lnTo>
                        <a:pt x="323" y="214"/>
                      </a:lnTo>
                      <a:lnTo>
                        <a:pt x="268" y="188"/>
                      </a:lnTo>
                      <a:lnTo>
                        <a:pt x="218" y="153"/>
                      </a:lnTo>
                      <a:lnTo>
                        <a:pt x="173" y="113"/>
                      </a:lnTo>
                      <a:lnTo>
                        <a:pt x="123" y="73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11113">
                  <a:solidFill>
                    <a:srgbClr val="804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483" name="Freeform 33"/>
                <p:cNvSpPr>
                  <a:spLocks/>
                </p:cNvSpPr>
                <p:nvPr/>
              </p:nvSpPr>
              <p:spPr bwMode="auto">
                <a:xfrm>
                  <a:off x="554" y="2683"/>
                  <a:ext cx="204" cy="490"/>
                </a:xfrm>
                <a:custGeom>
                  <a:avLst/>
                  <a:gdLst>
                    <a:gd name="T0" fmla="*/ 0 w 410"/>
                    <a:gd name="T1" fmla="*/ 0 h 980"/>
                    <a:gd name="T2" fmla="*/ 0 w 410"/>
                    <a:gd name="T3" fmla="*/ 1 h 980"/>
                    <a:gd name="T4" fmla="*/ 0 w 410"/>
                    <a:gd name="T5" fmla="*/ 1 h 980"/>
                    <a:gd name="T6" fmla="*/ 0 w 410"/>
                    <a:gd name="T7" fmla="*/ 1 h 980"/>
                    <a:gd name="T8" fmla="*/ 0 w 410"/>
                    <a:gd name="T9" fmla="*/ 1 h 980"/>
                    <a:gd name="T10" fmla="*/ 0 w 410"/>
                    <a:gd name="T11" fmla="*/ 1 h 980"/>
                    <a:gd name="T12" fmla="*/ 0 w 410"/>
                    <a:gd name="T13" fmla="*/ 1 h 980"/>
                    <a:gd name="T14" fmla="*/ 0 w 410"/>
                    <a:gd name="T15" fmla="*/ 1 h 980"/>
                    <a:gd name="T16" fmla="*/ 0 w 410"/>
                    <a:gd name="T17" fmla="*/ 1 h 980"/>
                    <a:gd name="T18" fmla="*/ 0 w 410"/>
                    <a:gd name="T19" fmla="*/ 1 h 980"/>
                    <a:gd name="T20" fmla="*/ 0 w 410"/>
                    <a:gd name="T21" fmla="*/ 1 h 980"/>
                    <a:gd name="T22" fmla="*/ 0 w 410"/>
                    <a:gd name="T23" fmla="*/ 1 h 980"/>
                    <a:gd name="T24" fmla="*/ 0 w 410"/>
                    <a:gd name="T25" fmla="*/ 1 h 980"/>
                    <a:gd name="T26" fmla="*/ 0 w 410"/>
                    <a:gd name="T27" fmla="*/ 1 h 980"/>
                    <a:gd name="T28" fmla="*/ 0 w 410"/>
                    <a:gd name="T29" fmla="*/ 1 h 980"/>
                    <a:gd name="T30" fmla="*/ 0 w 410"/>
                    <a:gd name="T31" fmla="*/ 1 h 980"/>
                    <a:gd name="T32" fmla="*/ 0 w 410"/>
                    <a:gd name="T33" fmla="*/ 1 h 980"/>
                    <a:gd name="T34" fmla="*/ 0 w 410"/>
                    <a:gd name="T35" fmla="*/ 1 h 980"/>
                    <a:gd name="T36" fmla="*/ 0 w 410"/>
                    <a:gd name="T37" fmla="*/ 1 h 980"/>
                    <a:gd name="T38" fmla="*/ 0 w 410"/>
                    <a:gd name="T39" fmla="*/ 1 h 980"/>
                    <a:gd name="T40" fmla="*/ 0 w 410"/>
                    <a:gd name="T41" fmla="*/ 1 h 980"/>
                    <a:gd name="T42" fmla="*/ 0 w 410"/>
                    <a:gd name="T43" fmla="*/ 1 h 980"/>
                    <a:gd name="T44" fmla="*/ 0 w 410"/>
                    <a:gd name="T45" fmla="*/ 1 h 980"/>
                    <a:gd name="T46" fmla="*/ 0 w 410"/>
                    <a:gd name="T47" fmla="*/ 1 h 980"/>
                    <a:gd name="T48" fmla="*/ 0 w 410"/>
                    <a:gd name="T49" fmla="*/ 1 h 980"/>
                    <a:gd name="T50" fmla="*/ 0 w 410"/>
                    <a:gd name="T51" fmla="*/ 1 h 980"/>
                    <a:gd name="T52" fmla="*/ 0 w 410"/>
                    <a:gd name="T53" fmla="*/ 1 h 980"/>
                    <a:gd name="T54" fmla="*/ 0 w 410"/>
                    <a:gd name="T55" fmla="*/ 1 h 980"/>
                    <a:gd name="T56" fmla="*/ 0 w 410"/>
                    <a:gd name="T57" fmla="*/ 1 h 980"/>
                    <a:gd name="T58" fmla="*/ 0 w 410"/>
                    <a:gd name="T59" fmla="*/ 1 h 980"/>
                    <a:gd name="T60" fmla="*/ 0 w 410"/>
                    <a:gd name="T61" fmla="*/ 1 h 980"/>
                    <a:gd name="T62" fmla="*/ 0 w 410"/>
                    <a:gd name="T63" fmla="*/ 1 h 980"/>
                    <a:gd name="T64" fmla="*/ 0 w 410"/>
                    <a:gd name="T65" fmla="*/ 1 h 980"/>
                    <a:gd name="T66" fmla="*/ 0 w 410"/>
                    <a:gd name="T67" fmla="*/ 1 h 980"/>
                    <a:gd name="T68" fmla="*/ 0 w 410"/>
                    <a:gd name="T69" fmla="*/ 1 h 980"/>
                    <a:gd name="T70" fmla="*/ 0 w 410"/>
                    <a:gd name="T71" fmla="*/ 1 h 980"/>
                    <a:gd name="T72" fmla="*/ 0 w 410"/>
                    <a:gd name="T73" fmla="*/ 1 h 980"/>
                    <a:gd name="T74" fmla="*/ 0 w 410"/>
                    <a:gd name="T75" fmla="*/ 1 h 980"/>
                    <a:gd name="T76" fmla="*/ 0 w 410"/>
                    <a:gd name="T77" fmla="*/ 1 h 980"/>
                    <a:gd name="T78" fmla="*/ 0 w 410"/>
                    <a:gd name="T79" fmla="*/ 1 h 980"/>
                    <a:gd name="T80" fmla="*/ 0 w 410"/>
                    <a:gd name="T81" fmla="*/ 1 h 980"/>
                    <a:gd name="T82" fmla="*/ 0 w 410"/>
                    <a:gd name="T83" fmla="*/ 1 h 980"/>
                    <a:gd name="T84" fmla="*/ 0 w 410"/>
                    <a:gd name="T85" fmla="*/ 1 h 980"/>
                    <a:gd name="T86" fmla="*/ 0 w 410"/>
                    <a:gd name="T87" fmla="*/ 0 h 98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10"/>
                    <a:gd name="T133" fmla="*/ 0 h 980"/>
                    <a:gd name="T134" fmla="*/ 410 w 410"/>
                    <a:gd name="T135" fmla="*/ 980 h 98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10" h="980">
                      <a:moveTo>
                        <a:pt x="0" y="0"/>
                      </a:moveTo>
                      <a:lnTo>
                        <a:pt x="27" y="53"/>
                      </a:lnTo>
                      <a:lnTo>
                        <a:pt x="43" y="96"/>
                      </a:lnTo>
                      <a:lnTo>
                        <a:pt x="82" y="176"/>
                      </a:lnTo>
                      <a:lnTo>
                        <a:pt x="110" y="254"/>
                      </a:lnTo>
                      <a:lnTo>
                        <a:pt x="130" y="341"/>
                      </a:lnTo>
                      <a:lnTo>
                        <a:pt x="147" y="424"/>
                      </a:lnTo>
                      <a:lnTo>
                        <a:pt x="163" y="534"/>
                      </a:lnTo>
                      <a:lnTo>
                        <a:pt x="168" y="609"/>
                      </a:lnTo>
                      <a:lnTo>
                        <a:pt x="177" y="682"/>
                      </a:lnTo>
                      <a:lnTo>
                        <a:pt x="177" y="742"/>
                      </a:lnTo>
                      <a:lnTo>
                        <a:pt x="173" y="803"/>
                      </a:lnTo>
                      <a:lnTo>
                        <a:pt x="153" y="857"/>
                      </a:lnTo>
                      <a:lnTo>
                        <a:pt x="125" y="893"/>
                      </a:lnTo>
                      <a:lnTo>
                        <a:pt x="85" y="908"/>
                      </a:lnTo>
                      <a:lnTo>
                        <a:pt x="67" y="903"/>
                      </a:lnTo>
                      <a:lnTo>
                        <a:pt x="47" y="893"/>
                      </a:lnTo>
                      <a:lnTo>
                        <a:pt x="60" y="937"/>
                      </a:lnTo>
                      <a:lnTo>
                        <a:pt x="85" y="965"/>
                      </a:lnTo>
                      <a:lnTo>
                        <a:pt x="108" y="980"/>
                      </a:lnTo>
                      <a:lnTo>
                        <a:pt x="150" y="977"/>
                      </a:lnTo>
                      <a:lnTo>
                        <a:pt x="180" y="948"/>
                      </a:lnTo>
                      <a:lnTo>
                        <a:pt x="196" y="887"/>
                      </a:lnTo>
                      <a:lnTo>
                        <a:pt x="208" y="832"/>
                      </a:lnTo>
                      <a:lnTo>
                        <a:pt x="208" y="799"/>
                      </a:lnTo>
                      <a:lnTo>
                        <a:pt x="225" y="745"/>
                      </a:lnTo>
                      <a:lnTo>
                        <a:pt x="246" y="695"/>
                      </a:lnTo>
                      <a:lnTo>
                        <a:pt x="263" y="657"/>
                      </a:lnTo>
                      <a:lnTo>
                        <a:pt x="283" y="599"/>
                      </a:lnTo>
                      <a:lnTo>
                        <a:pt x="310" y="541"/>
                      </a:lnTo>
                      <a:lnTo>
                        <a:pt x="335" y="486"/>
                      </a:lnTo>
                      <a:lnTo>
                        <a:pt x="355" y="439"/>
                      </a:lnTo>
                      <a:lnTo>
                        <a:pt x="376" y="374"/>
                      </a:lnTo>
                      <a:lnTo>
                        <a:pt x="393" y="319"/>
                      </a:lnTo>
                      <a:lnTo>
                        <a:pt x="403" y="264"/>
                      </a:lnTo>
                      <a:lnTo>
                        <a:pt x="410" y="209"/>
                      </a:lnTo>
                      <a:lnTo>
                        <a:pt x="410" y="158"/>
                      </a:lnTo>
                      <a:lnTo>
                        <a:pt x="326" y="184"/>
                      </a:lnTo>
                      <a:lnTo>
                        <a:pt x="246" y="184"/>
                      </a:lnTo>
                      <a:lnTo>
                        <a:pt x="196" y="166"/>
                      </a:lnTo>
                      <a:lnTo>
                        <a:pt x="150" y="139"/>
                      </a:lnTo>
                      <a:lnTo>
                        <a:pt x="118" y="108"/>
                      </a:lnTo>
                      <a:lnTo>
                        <a:pt x="55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0432" name="Group 34"/>
            <p:cNvGrpSpPr>
              <a:grpSpLocks/>
            </p:cNvGrpSpPr>
            <p:nvPr/>
          </p:nvGrpSpPr>
          <p:grpSpPr bwMode="auto">
            <a:xfrm>
              <a:off x="738" y="1123"/>
              <a:ext cx="300" cy="698"/>
              <a:chOff x="738" y="1123"/>
              <a:chExt cx="300" cy="698"/>
            </a:xfrm>
          </p:grpSpPr>
          <p:sp>
            <p:nvSpPr>
              <p:cNvPr id="60465" name="Freeform 35"/>
              <p:cNvSpPr>
                <a:spLocks/>
              </p:cNvSpPr>
              <p:nvPr/>
            </p:nvSpPr>
            <p:spPr bwMode="auto">
              <a:xfrm>
                <a:off x="747" y="1174"/>
                <a:ext cx="279" cy="379"/>
              </a:xfrm>
              <a:custGeom>
                <a:avLst/>
                <a:gdLst>
                  <a:gd name="T0" fmla="*/ 0 w 560"/>
                  <a:gd name="T1" fmla="*/ 1 h 758"/>
                  <a:gd name="T2" fmla="*/ 0 w 560"/>
                  <a:gd name="T3" fmla="*/ 1 h 758"/>
                  <a:gd name="T4" fmla="*/ 0 w 560"/>
                  <a:gd name="T5" fmla="*/ 1 h 758"/>
                  <a:gd name="T6" fmla="*/ 0 w 560"/>
                  <a:gd name="T7" fmla="*/ 1 h 758"/>
                  <a:gd name="T8" fmla="*/ 0 w 560"/>
                  <a:gd name="T9" fmla="*/ 1 h 758"/>
                  <a:gd name="T10" fmla="*/ 0 w 560"/>
                  <a:gd name="T11" fmla="*/ 1 h 758"/>
                  <a:gd name="T12" fmla="*/ 0 w 560"/>
                  <a:gd name="T13" fmla="*/ 1 h 758"/>
                  <a:gd name="T14" fmla="*/ 0 w 560"/>
                  <a:gd name="T15" fmla="*/ 1 h 758"/>
                  <a:gd name="T16" fmla="*/ 0 w 560"/>
                  <a:gd name="T17" fmla="*/ 1 h 758"/>
                  <a:gd name="T18" fmla="*/ 0 w 560"/>
                  <a:gd name="T19" fmla="*/ 1 h 758"/>
                  <a:gd name="T20" fmla="*/ 0 w 560"/>
                  <a:gd name="T21" fmla="*/ 1 h 758"/>
                  <a:gd name="T22" fmla="*/ 0 w 560"/>
                  <a:gd name="T23" fmla="*/ 1 h 758"/>
                  <a:gd name="T24" fmla="*/ 0 w 560"/>
                  <a:gd name="T25" fmla="*/ 1 h 758"/>
                  <a:gd name="T26" fmla="*/ 0 w 560"/>
                  <a:gd name="T27" fmla="*/ 1 h 758"/>
                  <a:gd name="T28" fmla="*/ 0 w 560"/>
                  <a:gd name="T29" fmla="*/ 1 h 758"/>
                  <a:gd name="T30" fmla="*/ 0 w 560"/>
                  <a:gd name="T31" fmla="*/ 1 h 758"/>
                  <a:gd name="T32" fmla="*/ 0 w 560"/>
                  <a:gd name="T33" fmla="*/ 1 h 758"/>
                  <a:gd name="T34" fmla="*/ 0 w 560"/>
                  <a:gd name="T35" fmla="*/ 1 h 758"/>
                  <a:gd name="T36" fmla="*/ 0 w 560"/>
                  <a:gd name="T37" fmla="*/ 1 h 758"/>
                  <a:gd name="T38" fmla="*/ 0 w 560"/>
                  <a:gd name="T39" fmla="*/ 1 h 758"/>
                  <a:gd name="T40" fmla="*/ 0 w 560"/>
                  <a:gd name="T41" fmla="*/ 1 h 758"/>
                  <a:gd name="T42" fmla="*/ 0 w 560"/>
                  <a:gd name="T43" fmla="*/ 1 h 758"/>
                  <a:gd name="T44" fmla="*/ 0 w 560"/>
                  <a:gd name="T45" fmla="*/ 1 h 758"/>
                  <a:gd name="T46" fmla="*/ 0 w 560"/>
                  <a:gd name="T47" fmla="*/ 1 h 758"/>
                  <a:gd name="T48" fmla="*/ 0 w 560"/>
                  <a:gd name="T49" fmla="*/ 1 h 758"/>
                  <a:gd name="T50" fmla="*/ 0 w 560"/>
                  <a:gd name="T51" fmla="*/ 1 h 758"/>
                  <a:gd name="T52" fmla="*/ 0 w 560"/>
                  <a:gd name="T53" fmla="*/ 1 h 758"/>
                  <a:gd name="T54" fmla="*/ 0 w 560"/>
                  <a:gd name="T55" fmla="*/ 1 h 758"/>
                  <a:gd name="T56" fmla="*/ 0 w 560"/>
                  <a:gd name="T57" fmla="*/ 1 h 758"/>
                  <a:gd name="T58" fmla="*/ 0 w 560"/>
                  <a:gd name="T59" fmla="*/ 1 h 758"/>
                  <a:gd name="T60" fmla="*/ 0 w 560"/>
                  <a:gd name="T61" fmla="*/ 1 h 758"/>
                  <a:gd name="T62" fmla="*/ 0 w 560"/>
                  <a:gd name="T63" fmla="*/ 1 h 758"/>
                  <a:gd name="T64" fmla="*/ 0 w 560"/>
                  <a:gd name="T65" fmla="*/ 1 h 758"/>
                  <a:gd name="T66" fmla="*/ 0 w 560"/>
                  <a:gd name="T67" fmla="*/ 1 h 758"/>
                  <a:gd name="T68" fmla="*/ 0 w 560"/>
                  <a:gd name="T69" fmla="*/ 0 h 758"/>
                  <a:gd name="T70" fmla="*/ 0 w 560"/>
                  <a:gd name="T71" fmla="*/ 1 h 7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60"/>
                  <a:gd name="T109" fmla="*/ 0 h 758"/>
                  <a:gd name="T110" fmla="*/ 560 w 560"/>
                  <a:gd name="T111" fmla="*/ 758 h 75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60" h="758">
                    <a:moveTo>
                      <a:pt x="242" y="4"/>
                    </a:moveTo>
                    <a:lnTo>
                      <a:pt x="72" y="50"/>
                    </a:lnTo>
                    <a:lnTo>
                      <a:pt x="35" y="192"/>
                    </a:lnTo>
                    <a:lnTo>
                      <a:pt x="34" y="348"/>
                    </a:lnTo>
                    <a:lnTo>
                      <a:pt x="5" y="341"/>
                    </a:lnTo>
                    <a:lnTo>
                      <a:pt x="0" y="370"/>
                    </a:lnTo>
                    <a:lnTo>
                      <a:pt x="4" y="431"/>
                    </a:lnTo>
                    <a:lnTo>
                      <a:pt x="17" y="478"/>
                    </a:lnTo>
                    <a:lnTo>
                      <a:pt x="30" y="506"/>
                    </a:lnTo>
                    <a:lnTo>
                      <a:pt x="55" y="525"/>
                    </a:lnTo>
                    <a:lnTo>
                      <a:pt x="60" y="579"/>
                    </a:lnTo>
                    <a:lnTo>
                      <a:pt x="74" y="644"/>
                    </a:lnTo>
                    <a:lnTo>
                      <a:pt x="102" y="684"/>
                    </a:lnTo>
                    <a:lnTo>
                      <a:pt x="135" y="706"/>
                    </a:lnTo>
                    <a:lnTo>
                      <a:pt x="173" y="724"/>
                    </a:lnTo>
                    <a:lnTo>
                      <a:pt x="203" y="746"/>
                    </a:lnTo>
                    <a:lnTo>
                      <a:pt x="250" y="758"/>
                    </a:lnTo>
                    <a:lnTo>
                      <a:pt x="308" y="749"/>
                    </a:lnTo>
                    <a:lnTo>
                      <a:pt x="370" y="739"/>
                    </a:lnTo>
                    <a:lnTo>
                      <a:pt x="406" y="713"/>
                    </a:lnTo>
                    <a:lnTo>
                      <a:pt x="446" y="674"/>
                    </a:lnTo>
                    <a:lnTo>
                      <a:pt x="473" y="641"/>
                    </a:lnTo>
                    <a:lnTo>
                      <a:pt x="483" y="613"/>
                    </a:lnTo>
                    <a:lnTo>
                      <a:pt x="498" y="536"/>
                    </a:lnTo>
                    <a:lnTo>
                      <a:pt x="511" y="503"/>
                    </a:lnTo>
                    <a:lnTo>
                      <a:pt x="525" y="496"/>
                    </a:lnTo>
                    <a:lnTo>
                      <a:pt x="543" y="475"/>
                    </a:lnTo>
                    <a:lnTo>
                      <a:pt x="550" y="441"/>
                    </a:lnTo>
                    <a:lnTo>
                      <a:pt x="556" y="380"/>
                    </a:lnTo>
                    <a:lnTo>
                      <a:pt x="553" y="348"/>
                    </a:lnTo>
                    <a:lnTo>
                      <a:pt x="540" y="318"/>
                    </a:lnTo>
                    <a:lnTo>
                      <a:pt x="513" y="321"/>
                    </a:lnTo>
                    <a:lnTo>
                      <a:pt x="560" y="210"/>
                    </a:lnTo>
                    <a:lnTo>
                      <a:pt x="513" y="54"/>
                    </a:lnTo>
                    <a:lnTo>
                      <a:pt x="456" y="0"/>
                    </a:lnTo>
                    <a:lnTo>
                      <a:pt x="242" y="4"/>
                    </a:lnTo>
                    <a:close/>
                  </a:path>
                </a:pathLst>
              </a:custGeom>
              <a:solidFill>
                <a:srgbClr val="FFE0C0"/>
              </a:solidFill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6" name="Freeform 36"/>
              <p:cNvSpPr>
                <a:spLocks/>
              </p:cNvSpPr>
              <p:nvPr/>
            </p:nvSpPr>
            <p:spPr bwMode="auto">
              <a:xfrm>
                <a:off x="738" y="1123"/>
                <a:ext cx="300" cy="272"/>
              </a:xfrm>
              <a:custGeom>
                <a:avLst/>
                <a:gdLst>
                  <a:gd name="T0" fmla="*/ 1 w 599"/>
                  <a:gd name="T1" fmla="*/ 1 h 542"/>
                  <a:gd name="T2" fmla="*/ 1 w 599"/>
                  <a:gd name="T3" fmla="*/ 1 h 542"/>
                  <a:gd name="T4" fmla="*/ 1 w 599"/>
                  <a:gd name="T5" fmla="*/ 1 h 542"/>
                  <a:gd name="T6" fmla="*/ 1 w 599"/>
                  <a:gd name="T7" fmla="*/ 1 h 542"/>
                  <a:gd name="T8" fmla="*/ 1 w 599"/>
                  <a:gd name="T9" fmla="*/ 1 h 542"/>
                  <a:gd name="T10" fmla="*/ 1 w 599"/>
                  <a:gd name="T11" fmla="*/ 1 h 542"/>
                  <a:gd name="T12" fmla="*/ 1 w 599"/>
                  <a:gd name="T13" fmla="*/ 1 h 542"/>
                  <a:gd name="T14" fmla="*/ 1 w 599"/>
                  <a:gd name="T15" fmla="*/ 1 h 542"/>
                  <a:gd name="T16" fmla="*/ 1 w 599"/>
                  <a:gd name="T17" fmla="*/ 0 h 542"/>
                  <a:gd name="T18" fmla="*/ 1 w 599"/>
                  <a:gd name="T19" fmla="*/ 1 h 542"/>
                  <a:gd name="T20" fmla="*/ 1 w 599"/>
                  <a:gd name="T21" fmla="*/ 1 h 542"/>
                  <a:gd name="T22" fmla="*/ 1 w 599"/>
                  <a:gd name="T23" fmla="*/ 1 h 542"/>
                  <a:gd name="T24" fmla="*/ 1 w 599"/>
                  <a:gd name="T25" fmla="*/ 1 h 542"/>
                  <a:gd name="T26" fmla="*/ 1 w 599"/>
                  <a:gd name="T27" fmla="*/ 1 h 542"/>
                  <a:gd name="T28" fmla="*/ 1 w 599"/>
                  <a:gd name="T29" fmla="*/ 1 h 542"/>
                  <a:gd name="T30" fmla="*/ 1 w 599"/>
                  <a:gd name="T31" fmla="*/ 1 h 542"/>
                  <a:gd name="T32" fmla="*/ 1 w 599"/>
                  <a:gd name="T33" fmla="*/ 1 h 542"/>
                  <a:gd name="T34" fmla="*/ 1 w 599"/>
                  <a:gd name="T35" fmla="*/ 1 h 542"/>
                  <a:gd name="T36" fmla="*/ 1 w 599"/>
                  <a:gd name="T37" fmla="*/ 1 h 542"/>
                  <a:gd name="T38" fmla="*/ 1 w 599"/>
                  <a:gd name="T39" fmla="*/ 1 h 542"/>
                  <a:gd name="T40" fmla="*/ 1 w 599"/>
                  <a:gd name="T41" fmla="*/ 1 h 542"/>
                  <a:gd name="T42" fmla="*/ 1 w 599"/>
                  <a:gd name="T43" fmla="*/ 1 h 542"/>
                  <a:gd name="T44" fmla="*/ 1 w 599"/>
                  <a:gd name="T45" fmla="*/ 1 h 542"/>
                  <a:gd name="T46" fmla="*/ 1 w 599"/>
                  <a:gd name="T47" fmla="*/ 1 h 542"/>
                  <a:gd name="T48" fmla="*/ 1 w 599"/>
                  <a:gd name="T49" fmla="*/ 1 h 542"/>
                  <a:gd name="T50" fmla="*/ 1 w 599"/>
                  <a:gd name="T51" fmla="*/ 1 h 542"/>
                  <a:gd name="T52" fmla="*/ 1 w 599"/>
                  <a:gd name="T53" fmla="*/ 1 h 542"/>
                  <a:gd name="T54" fmla="*/ 1 w 599"/>
                  <a:gd name="T55" fmla="*/ 1 h 542"/>
                  <a:gd name="T56" fmla="*/ 1 w 599"/>
                  <a:gd name="T57" fmla="*/ 1 h 542"/>
                  <a:gd name="T58" fmla="*/ 1 w 599"/>
                  <a:gd name="T59" fmla="*/ 1 h 542"/>
                  <a:gd name="T60" fmla="*/ 1 w 599"/>
                  <a:gd name="T61" fmla="*/ 1 h 542"/>
                  <a:gd name="T62" fmla="*/ 1 w 599"/>
                  <a:gd name="T63" fmla="*/ 1 h 542"/>
                  <a:gd name="T64" fmla="*/ 1 w 599"/>
                  <a:gd name="T65" fmla="*/ 1 h 5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9"/>
                  <a:gd name="T100" fmla="*/ 0 h 542"/>
                  <a:gd name="T101" fmla="*/ 599 w 599"/>
                  <a:gd name="T102" fmla="*/ 542 h 5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9" h="542">
                    <a:moveTo>
                      <a:pt x="58" y="542"/>
                    </a:moveTo>
                    <a:lnTo>
                      <a:pt x="51" y="514"/>
                    </a:lnTo>
                    <a:lnTo>
                      <a:pt x="43" y="461"/>
                    </a:lnTo>
                    <a:lnTo>
                      <a:pt x="21" y="442"/>
                    </a:lnTo>
                    <a:lnTo>
                      <a:pt x="26" y="424"/>
                    </a:lnTo>
                    <a:lnTo>
                      <a:pt x="16" y="381"/>
                    </a:lnTo>
                    <a:lnTo>
                      <a:pt x="0" y="276"/>
                    </a:lnTo>
                    <a:lnTo>
                      <a:pt x="20" y="196"/>
                    </a:lnTo>
                    <a:lnTo>
                      <a:pt x="41" y="174"/>
                    </a:lnTo>
                    <a:lnTo>
                      <a:pt x="41" y="130"/>
                    </a:lnTo>
                    <a:lnTo>
                      <a:pt x="58" y="105"/>
                    </a:lnTo>
                    <a:lnTo>
                      <a:pt x="78" y="108"/>
                    </a:lnTo>
                    <a:lnTo>
                      <a:pt x="133" y="101"/>
                    </a:lnTo>
                    <a:lnTo>
                      <a:pt x="168" y="46"/>
                    </a:lnTo>
                    <a:lnTo>
                      <a:pt x="206" y="31"/>
                    </a:lnTo>
                    <a:lnTo>
                      <a:pt x="236" y="10"/>
                    </a:lnTo>
                    <a:lnTo>
                      <a:pt x="268" y="3"/>
                    </a:lnTo>
                    <a:lnTo>
                      <a:pt x="323" y="0"/>
                    </a:lnTo>
                    <a:lnTo>
                      <a:pt x="373" y="0"/>
                    </a:lnTo>
                    <a:lnTo>
                      <a:pt x="401" y="18"/>
                    </a:lnTo>
                    <a:lnTo>
                      <a:pt x="424" y="25"/>
                    </a:lnTo>
                    <a:lnTo>
                      <a:pt x="444" y="28"/>
                    </a:lnTo>
                    <a:lnTo>
                      <a:pt x="464" y="58"/>
                    </a:lnTo>
                    <a:lnTo>
                      <a:pt x="464" y="61"/>
                    </a:lnTo>
                    <a:lnTo>
                      <a:pt x="507" y="105"/>
                    </a:lnTo>
                    <a:lnTo>
                      <a:pt x="552" y="115"/>
                    </a:lnTo>
                    <a:lnTo>
                      <a:pt x="596" y="174"/>
                    </a:lnTo>
                    <a:lnTo>
                      <a:pt x="599" y="208"/>
                    </a:lnTo>
                    <a:lnTo>
                      <a:pt x="586" y="263"/>
                    </a:lnTo>
                    <a:lnTo>
                      <a:pt x="589" y="288"/>
                    </a:lnTo>
                    <a:lnTo>
                      <a:pt x="586" y="368"/>
                    </a:lnTo>
                    <a:lnTo>
                      <a:pt x="572" y="393"/>
                    </a:lnTo>
                    <a:lnTo>
                      <a:pt x="557" y="419"/>
                    </a:lnTo>
                    <a:lnTo>
                      <a:pt x="537" y="434"/>
                    </a:lnTo>
                    <a:lnTo>
                      <a:pt x="534" y="484"/>
                    </a:lnTo>
                    <a:lnTo>
                      <a:pt x="521" y="486"/>
                    </a:lnTo>
                    <a:lnTo>
                      <a:pt x="521" y="422"/>
                    </a:lnTo>
                    <a:lnTo>
                      <a:pt x="532" y="386"/>
                    </a:lnTo>
                    <a:lnTo>
                      <a:pt x="541" y="288"/>
                    </a:lnTo>
                    <a:lnTo>
                      <a:pt x="527" y="244"/>
                    </a:lnTo>
                    <a:lnTo>
                      <a:pt x="494" y="201"/>
                    </a:lnTo>
                    <a:lnTo>
                      <a:pt x="449" y="156"/>
                    </a:lnTo>
                    <a:lnTo>
                      <a:pt x="417" y="126"/>
                    </a:lnTo>
                    <a:lnTo>
                      <a:pt x="384" y="123"/>
                    </a:lnTo>
                    <a:lnTo>
                      <a:pt x="359" y="133"/>
                    </a:lnTo>
                    <a:lnTo>
                      <a:pt x="339" y="161"/>
                    </a:lnTo>
                    <a:lnTo>
                      <a:pt x="298" y="186"/>
                    </a:lnTo>
                    <a:lnTo>
                      <a:pt x="278" y="204"/>
                    </a:lnTo>
                    <a:lnTo>
                      <a:pt x="223" y="244"/>
                    </a:lnTo>
                    <a:lnTo>
                      <a:pt x="236" y="204"/>
                    </a:lnTo>
                    <a:lnTo>
                      <a:pt x="223" y="164"/>
                    </a:lnTo>
                    <a:lnTo>
                      <a:pt x="193" y="150"/>
                    </a:lnTo>
                    <a:lnTo>
                      <a:pt x="164" y="143"/>
                    </a:lnTo>
                    <a:lnTo>
                      <a:pt x="146" y="161"/>
                    </a:lnTo>
                    <a:lnTo>
                      <a:pt x="126" y="183"/>
                    </a:lnTo>
                    <a:lnTo>
                      <a:pt x="106" y="211"/>
                    </a:lnTo>
                    <a:lnTo>
                      <a:pt x="75" y="258"/>
                    </a:lnTo>
                    <a:lnTo>
                      <a:pt x="80" y="306"/>
                    </a:lnTo>
                    <a:lnTo>
                      <a:pt x="80" y="328"/>
                    </a:lnTo>
                    <a:lnTo>
                      <a:pt x="58" y="356"/>
                    </a:lnTo>
                    <a:lnTo>
                      <a:pt x="58" y="378"/>
                    </a:lnTo>
                    <a:lnTo>
                      <a:pt x="68" y="419"/>
                    </a:lnTo>
                    <a:lnTo>
                      <a:pt x="65" y="457"/>
                    </a:lnTo>
                    <a:lnTo>
                      <a:pt x="71" y="504"/>
                    </a:lnTo>
                    <a:lnTo>
                      <a:pt x="65" y="541"/>
                    </a:lnTo>
                    <a:lnTo>
                      <a:pt x="58" y="542"/>
                    </a:lnTo>
                    <a:close/>
                  </a:path>
                </a:pathLst>
              </a:custGeom>
              <a:solidFill>
                <a:srgbClr val="402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7" name="Freeform 37"/>
              <p:cNvSpPr>
                <a:spLocks/>
              </p:cNvSpPr>
              <p:nvPr/>
            </p:nvSpPr>
            <p:spPr bwMode="auto">
              <a:xfrm>
                <a:off x="856" y="1248"/>
                <a:ext cx="144" cy="288"/>
              </a:xfrm>
              <a:custGeom>
                <a:avLst/>
                <a:gdLst>
                  <a:gd name="T0" fmla="*/ 1 w 288"/>
                  <a:gd name="T1" fmla="*/ 1 h 576"/>
                  <a:gd name="T2" fmla="*/ 1 w 288"/>
                  <a:gd name="T3" fmla="*/ 1 h 576"/>
                  <a:gd name="T4" fmla="*/ 1 w 288"/>
                  <a:gd name="T5" fmla="*/ 1 h 576"/>
                  <a:gd name="T6" fmla="*/ 1 w 288"/>
                  <a:gd name="T7" fmla="*/ 1 h 576"/>
                  <a:gd name="T8" fmla="*/ 1 w 288"/>
                  <a:gd name="T9" fmla="*/ 1 h 576"/>
                  <a:gd name="T10" fmla="*/ 1 w 288"/>
                  <a:gd name="T11" fmla="*/ 1 h 576"/>
                  <a:gd name="T12" fmla="*/ 0 w 288"/>
                  <a:gd name="T13" fmla="*/ 1 h 576"/>
                  <a:gd name="T14" fmla="*/ 1 w 288"/>
                  <a:gd name="T15" fmla="*/ 1 h 576"/>
                  <a:gd name="T16" fmla="*/ 1 w 288"/>
                  <a:gd name="T17" fmla="*/ 1 h 576"/>
                  <a:gd name="T18" fmla="*/ 1 w 288"/>
                  <a:gd name="T19" fmla="*/ 1 h 576"/>
                  <a:gd name="T20" fmla="*/ 1 w 288"/>
                  <a:gd name="T21" fmla="*/ 1 h 576"/>
                  <a:gd name="T22" fmla="*/ 1 w 288"/>
                  <a:gd name="T23" fmla="*/ 1 h 576"/>
                  <a:gd name="T24" fmla="*/ 1 w 288"/>
                  <a:gd name="T25" fmla="*/ 1 h 576"/>
                  <a:gd name="T26" fmla="*/ 1 w 288"/>
                  <a:gd name="T27" fmla="*/ 1 h 576"/>
                  <a:gd name="T28" fmla="*/ 1 w 288"/>
                  <a:gd name="T29" fmla="*/ 1 h 576"/>
                  <a:gd name="T30" fmla="*/ 1 w 288"/>
                  <a:gd name="T31" fmla="*/ 1 h 576"/>
                  <a:gd name="T32" fmla="*/ 1 w 288"/>
                  <a:gd name="T33" fmla="*/ 1 h 576"/>
                  <a:gd name="T34" fmla="*/ 1 w 288"/>
                  <a:gd name="T35" fmla="*/ 1 h 576"/>
                  <a:gd name="T36" fmla="*/ 1 w 288"/>
                  <a:gd name="T37" fmla="*/ 1 h 576"/>
                  <a:gd name="T38" fmla="*/ 1 w 288"/>
                  <a:gd name="T39" fmla="*/ 1 h 576"/>
                  <a:gd name="T40" fmla="*/ 1 w 288"/>
                  <a:gd name="T41" fmla="*/ 1 h 576"/>
                  <a:gd name="T42" fmla="*/ 1 w 288"/>
                  <a:gd name="T43" fmla="*/ 1 h 576"/>
                  <a:gd name="T44" fmla="*/ 1 w 288"/>
                  <a:gd name="T45" fmla="*/ 1 h 576"/>
                  <a:gd name="T46" fmla="*/ 1 w 288"/>
                  <a:gd name="T47" fmla="*/ 1 h 576"/>
                  <a:gd name="T48" fmla="*/ 1 w 288"/>
                  <a:gd name="T49" fmla="*/ 1 h 576"/>
                  <a:gd name="T50" fmla="*/ 1 w 288"/>
                  <a:gd name="T51" fmla="*/ 1 h 576"/>
                  <a:gd name="T52" fmla="*/ 1 w 288"/>
                  <a:gd name="T53" fmla="*/ 1 h 576"/>
                  <a:gd name="T54" fmla="*/ 1 w 288"/>
                  <a:gd name="T55" fmla="*/ 1 h 576"/>
                  <a:gd name="T56" fmla="*/ 1 w 288"/>
                  <a:gd name="T57" fmla="*/ 1 h 576"/>
                  <a:gd name="T58" fmla="*/ 1 w 288"/>
                  <a:gd name="T59" fmla="*/ 1 h 576"/>
                  <a:gd name="T60" fmla="*/ 1 w 288"/>
                  <a:gd name="T61" fmla="*/ 1 h 576"/>
                  <a:gd name="T62" fmla="*/ 1 w 288"/>
                  <a:gd name="T63" fmla="*/ 1 h 576"/>
                  <a:gd name="T64" fmla="*/ 1 w 288"/>
                  <a:gd name="T65" fmla="*/ 1 h 576"/>
                  <a:gd name="T66" fmla="*/ 1 w 288"/>
                  <a:gd name="T67" fmla="*/ 1 h 576"/>
                  <a:gd name="T68" fmla="*/ 1 w 288"/>
                  <a:gd name="T69" fmla="*/ 1 h 576"/>
                  <a:gd name="T70" fmla="*/ 1 w 288"/>
                  <a:gd name="T71" fmla="*/ 1 h 576"/>
                  <a:gd name="T72" fmla="*/ 1 w 288"/>
                  <a:gd name="T73" fmla="*/ 1 h 576"/>
                  <a:gd name="T74" fmla="*/ 1 w 288"/>
                  <a:gd name="T75" fmla="*/ 1 h 576"/>
                  <a:gd name="T76" fmla="*/ 1 w 288"/>
                  <a:gd name="T77" fmla="*/ 1 h 576"/>
                  <a:gd name="T78" fmla="*/ 1 w 288"/>
                  <a:gd name="T79" fmla="*/ 1 h 576"/>
                  <a:gd name="T80" fmla="*/ 1 w 288"/>
                  <a:gd name="T81" fmla="*/ 1 h 576"/>
                  <a:gd name="T82" fmla="*/ 1 w 288"/>
                  <a:gd name="T83" fmla="*/ 1 h 576"/>
                  <a:gd name="T84" fmla="*/ 1 w 288"/>
                  <a:gd name="T85" fmla="*/ 1 h 576"/>
                  <a:gd name="T86" fmla="*/ 1 w 288"/>
                  <a:gd name="T87" fmla="*/ 1 h 576"/>
                  <a:gd name="T88" fmla="*/ 1 w 288"/>
                  <a:gd name="T89" fmla="*/ 1 h 576"/>
                  <a:gd name="T90" fmla="*/ 1 w 288"/>
                  <a:gd name="T91" fmla="*/ 1 h 5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88"/>
                  <a:gd name="T139" fmla="*/ 0 h 576"/>
                  <a:gd name="T140" fmla="*/ 288 w 288"/>
                  <a:gd name="T141" fmla="*/ 576 h 5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88" h="576">
                    <a:moveTo>
                      <a:pt x="124" y="105"/>
                    </a:moveTo>
                    <a:lnTo>
                      <a:pt x="95" y="120"/>
                    </a:lnTo>
                    <a:lnTo>
                      <a:pt x="102" y="142"/>
                    </a:lnTo>
                    <a:lnTo>
                      <a:pt x="110" y="172"/>
                    </a:lnTo>
                    <a:lnTo>
                      <a:pt x="104" y="248"/>
                    </a:lnTo>
                    <a:lnTo>
                      <a:pt x="112" y="275"/>
                    </a:lnTo>
                    <a:lnTo>
                      <a:pt x="124" y="285"/>
                    </a:lnTo>
                    <a:lnTo>
                      <a:pt x="129" y="303"/>
                    </a:lnTo>
                    <a:lnTo>
                      <a:pt x="107" y="307"/>
                    </a:lnTo>
                    <a:lnTo>
                      <a:pt x="92" y="320"/>
                    </a:lnTo>
                    <a:lnTo>
                      <a:pt x="50" y="322"/>
                    </a:lnTo>
                    <a:lnTo>
                      <a:pt x="40" y="310"/>
                    </a:lnTo>
                    <a:lnTo>
                      <a:pt x="14" y="317"/>
                    </a:lnTo>
                    <a:lnTo>
                      <a:pt x="0" y="295"/>
                    </a:lnTo>
                    <a:lnTo>
                      <a:pt x="5" y="318"/>
                    </a:lnTo>
                    <a:lnTo>
                      <a:pt x="24" y="325"/>
                    </a:lnTo>
                    <a:lnTo>
                      <a:pt x="40" y="338"/>
                    </a:lnTo>
                    <a:lnTo>
                      <a:pt x="52" y="347"/>
                    </a:lnTo>
                    <a:lnTo>
                      <a:pt x="62" y="365"/>
                    </a:lnTo>
                    <a:lnTo>
                      <a:pt x="72" y="347"/>
                    </a:lnTo>
                    <a:lnTo>
                      <a:pt x="79" y="335"/>
                    </a:lnTo>
                    <a:lnTo>
                      <a:pt x="87" y="368"/>
                    </a:lnTo>
                    <a:lnTo>
                      <a:pt x="104" y="378"/>
                    </a:lnTo>
                    <a:lnTo>
                      <a:pt x="157" y="380"/>
                    </a:lnTo>
                    <a:lnTo>
                      <a:pt x="177" y="395"/>
                    </a:lnTo>
                    <a:lnTo>
                      <a:pt x="183" y="418"/>
                    </a:lnTo>
                    <a:lnTo>
                      <a:pt x="160" y="435"/>
                    </a:lnTo>
                    <a:lnTo>
                      <a:pt x="149" y="453"/>
                    </a:lnTo>
                    <a:lnTo>
                      <a:pt x="125" y="463"/>
                    </a:lnTo>
                    <a:lnTo>
                      <a:pt x="105" y="471"/>
                    </a:lnTo>
                    <a:lnTo>
                      <a:pt x="65" y="475"/>
                    </a:lnTo>
                    <a:lnTo>
                      <a:pt x="35" y="481"/>
                    </a:lnTo>
                    <a:lnTo>
                      <a:pt x="45" y="493"/>
                    </a:lnTo>
                    <a:lnTo>
                      <a:pt x="62" y="506"/>
                    </a:lnTo>
                    <a:lnTo>
                      <a:pt x="82" y="505"/>
                    </a:lnTo>
                    <a:lnTo>
                      <a:pt x="105" y="500"/>
                    </a:lnTo>
                    <a:lnTo>
                      <a:pt x="129" y="490"/>
                    </a:lnTo>
                    <a:lnTo>
                      <a:pt x="154" y="496"/>
                    </a:lnTo>
                    <a:lnTo>
                      <a:pt x="167" y="503"/>
                    </a:lnTo>
                    <a:lnTo>
                      <a:pt x="167" y="521"/>
                    </a:lnTo>
                    <a:lnTo>
                      <a:pt x="157" y="536"/>
                    </a:lnTo>
                    <a:lnTo>
                      <a:pt x="140" y="551"/>
                    </a:lnTo>
                    <a:lnTo>
                      <a:pt x="119" y="561"/>
                    </a:lnTo>
                    <a:lnTo>
                      <a:pt x="99" y="568"/>
                    </a:lnTo>
                    <a:lnTo>
                      <a:pt x="110" y="576"/>
                    </a:lnTo>
                    <a:lnTo>
                      <a:pt x="125" y="576"/>
                    </a:lnTo>
                    <a:lnTo>
                      <a:pt x="154" y="563"/>
                    </a:lnTo>
                    <a:lnTo>
                      <a:pt x="173" y="545"/>
                    </a:lnTo>
                    <a:lnTo>
                      <a:pt x="190" y="530"/>
                    </a:lnTo>
                    <a:lnTo>
                      <a:pt x="205" y="518"/>
                    </a:lnTo>
                    <a:lnTo>
                      <a:pt x="220" y="501"/>
                    </a:lnTo>
                    <a:lnTo>
                      <a:pt x="235" y="485"/>
                    </a:lnTo>
                    <a:lnTo>
                      <a:pt x="245" y="463"/>
                    </a:lnTo>
                    <a:lnTo>
                      <a:pt x="245" y="435"/>
                    </a:lnTo>
                    <a:lnTo>
                      <a:pt x="248" y="411"/>
                    </a:lnTo>
                    <a:lnTo>
                      <a:pt x="252" y="386"/>
                    </a:lnTo>
                    <a:lnTo>
                      <a:pt x="252" y="362"/>
                    </a:lnTo>
                    <a:lnTo>
                      <a:pt x="248" y="338"/>
                    </a:lnTo>
                    <a:lnTo>
                      <a:pt x="262" y="303"/>
                    </a:lnTo>
                    <a:lnTo>
                      <a:pt x="268" y="270"/>
                    </a:lnTo>
                    <a:lnTo>
                      <a:pt x="275" y="245"/>
                    </a:lnTo>
                    <a:lnTo>
                      <a:pt x="280" y="208"/>
                    </a:lnTo>
                    <a:lnTo>
                      <a:pt x="278" y="180"/>
                    </a:lnTo>
                    <a:lnTo>
                      <a:pt x="258" y="150"/>
                    </a:lnTo>
                    <a:lnTo>
                      <a:pt x="268" y="124"/>
                    </a:lnTo>
                    <a:lnTo>
                      <a:pt x="288" y="90"/>
                    </a:lnTo>
                    <a:lnTo>
                      <a:pt x="283" y="50"/>
                    </a:lnTo>
                    <a:lnTo>
                      <a:pt x="280" y="22"/>
                    </a:lnTo>
                    <a:lnTo>
                      <a:pt x="268" y="0"/>
                    </a:lnTo>
                    <a:lnTo>
                      <a:pt x="280" y="55"/>
                    </a:lnTo>
                    <a:lnTo>
                      <a:pt x="265" y="87"/>
                    </a:lnTo>
                    <a:lnTo>
                      <a:pt x="252" y="112"/>
                    </a:lnTo>
                    <a:lnTo>
                      <a:pt x="243" y="135"/>
                    </a:lnTo>
                    <a:lnTo>
                      <a:pt x="248" y="165"/>
                    </a:lnTo>
                    <a:lnTo>
                      <a:pt x="258" y="190"/>
                    </a:lnTo>
                    <a:lnTo>
                      <a:pt x="262" y="217"/>
                    </a:lnTo>
                    <a:lnTo>
                      <a:pt x="252" y="252"/>
                    </a:lnTo>
                    <a:lnTo>
                      <a:pt x="247" y="285"/>
                    </a:lnTo>
                    <a:lnTo>
                      <a:pt x="242" y="312"/>
                    </a:lnTo>
                    <a:lnTo>
                      <a:pt x="230" y="335"/>
                    </a:lnTo>
                    <a:lnTo>
                      <a:pt x="213" y="337"/>
                    </a:lnTo>
                    <a:lnTo>
                      <a:pt x="193" y="332"/>
                    </a:lnTo>
                    <a:lnTo>
                      <a:pt x="177" y="307"/>
                    </a:lnTo>
                    <a:lnTo>
                      <a:pt x="160" y="282"/>
                    </a:lnTo>
                    <a:lnTo>
                      <a:pt x="150" y="255"/>
                    </a:lnTo>
                    <a:lnTo>
                      <a:pt x="149" y="223"/>
                    </a:lnTo>
                    <a:lnTo>
                      <a:pt x="150" y="193"/>
                    </a:lnTo>
                    <a:lnTo>
                      <a:pt x="144" y="172"/>
                    </a:lnTo>
                    <a:lnTo>
                      <a:pt x="137" y="147"/>
                    </a:lnTo>
                    <a:lnTo>
                      <a:pt x="144" y="117"/>
                    </a:lnTo>
                    <a:lnTo>
                      <a:pt x="193" y="112"/>
                    </a:lnTo>
                    <a:lnTo>
                      <a:pt x="147" y="102"/>
                    </a:lnTo>
                    <a:lnTo>
                      <a:pt x="124" y="105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8" name="Freeform 38"/>
              <p:cNvSpPr>
                <a:spLocks/>
              </p:cNvSpPr>
              <p:nvPr/>
            </p:nvSpPr>
            <p:spPr bwMode="auto">
              <a:xfrm>
                <a:off x="804" y="1288"/>
                <a:ext cx="77" cy="56"/>
              </a:xfrm>
              <a:custGeom>
                <a:avLst/>
                <a:gdLst>
                  <a:gd name="T0" fmla="*/ 0 w 155"/>
                  <a:gd name="T1" fmla="*/ 1 h 112"/>
                  <a:gd name="T2" fmla="*/ 0 w 155"/>
                  <a:gd name="T3" fmla="*/ 1 h 112"/>
                  <a:gd name="T4" fmla="*/ 0 w 155"/>
                  <a:gd name="T5" fmla="*/ 1 h 112"/>
                  <a:gd name="T6" fmla="*/ 0 w 155"/>
                  <a:gd name="T7" fmla="*/ 1 h 112"/>
                  <a:gd name="T8" fmla="*/ 0 w 155"/>
                  <a:gd name="T9" fmla="*/ 1 h 112"/>
                  <a:gd name="T10" fmla="*/ 0 w 155"/>
                  <a:gd name="T11" fmla="*/ 1 h 112"/>
                  <a:gd name="T12" fmla="*/ 0 w 155"/>
                  <a:gd name="T13" fmla="*/ 1 h 112"/>
                  <a:gd name="T14" fmla="*/ 0 w 155"/>
                  <a:gd name="T15" fmla="*/ 1 h 112"/>
                  <a:gd name="T16" fmla="*/ 0 w 155"/>
                  <a:gd name="T17" fmla="*/ 1 h 112"/>
                  <a:gd name="T18" fmla="*/ 0 w 155"/>
                  <a:gd name="T19" fmla="*/ 1 h 112"/>
                  <a:gd name="T20" fmla="*/ 0 w 155"/>
                  <a:gd name="T21" fmla="*/ 0 h 112"/>
                  <a:gd name="T22" fmla="*/ 0 w 155"/>
                  <a:gd name="T23" fmla="*/ 1 h 112"/>
                  <a:gd name="T24" fmla="*/ 0 w 155"/>
                  <a:gd name="T25" fmla="*/ 1 h 112"/>
                  <a:gd name="T26" fmla="*/ 0 w 155"/>
                  <a:gd name="T27" fmla="*/ 1 h 112"/>
                  <a:gd name="T28" fmla="*/ 0 w 155"/>
                  <a:gd name="T29" fmla="*/ 1 h 112"/>
                  <a:gd name="T30" fmla="*/ 0 w 155"/>
                  <a:gd name="T31" fmla="*/ 1 h 112"/>
                  <a:gd name="T32" fmla="*/ 0 w 155"/>
                  <a:gd name="T33" fmla="*/ 1 h 112"/>
                  <a:gd name="T34" fmla="*/ 0 w 155"/>
                  <a:gd name="T35" fmla="*/ 1 h 112"/>
                  <a:gd name="T36" fmla="*/ 0 w 155"/>
                  <a:gd name="T37" fmla="*/ 1 h 112"/>
                  <a:gd name="T38" fmla="*/ 0 w 155"/>
                  <a:gd name="T39" fmla="*/ 1 h 112"/>
                  <a:gd name="T40" fmla="*/ 0 w 155"/>
                  <a:gd name="T41" fmla="*/ 1 h 112"/>
                  <a:gd name="T42" fmla="*/ 0 w 155"/>
                  <a:gd name="T43" fmla="*/ 1 h 112"/>
                  <a:gd name="T44" fmla="*/ 0 w 155"/>
                  <a:gd name="T45" fmla="*/ 1 h 1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5"/>
                  <a:gd name="T70" fmla="*/ 0 h 112"/>
                  <a:gd name="T71" fmla="*/ 155 w 155"/>
                  <a:gd name="T72" fmla="*/ 112 h 11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5" h="112">
                    <a:moveTo>
                      <a:pt x="60" y="90"/>
                    </a:moveTo>
                    <a:lnTo>
                      <a:pt x="37" y="105"/>
                    </a:lnTo>
                    <a:lnTo>
                      <a:pt x="87" y="105"/>
                    </a:lnTo>
                    <a:lnTo>
                      <a:pt x="95" y="112"/>
                    </a:lnTo>
                    <a:lnTo>
                      <a:pt x="102" y="90"/>
                    </a:lnTo>
                    <a:lnTo>
                      <a:pt x="138" y="90"/>
                    </a:lnTo>
                    <a:lnTo>
                      <a:pt x="142" y="70"/>
                    </a:lnTo>
                    <a:lnTo>
                      <a:pt x="155" y="73"/>
                    </a:lnTo>
                    <a:lnTo>
                      <a:pt x="135" y="49"/>
                    </a:lnTo>
                    <a:lnTo>
                      <a:pt x="155" y="15"/>
                    </a:lnTo>
                    <a:lnTo>
                      <a:pt x="117" y="0"/>
                    </a:lnTo>
                    <a:lnTo>
                      <a:pt x="115" y="15"/>
                    </a:lnTo>
                    <a:lnTo>
                      <a:pt x="95" y="12"/>
                    </a:lnTo>
                    <a:lnTo>
                      <a:pt x="78" y="15"/>
                    </a:lnTo>
                    <a:lnTo>
                      <a:pt x="70" y="25"/>
                    </a:lnTo>
                    <a:lnTo>
                      <a:pt x="33" y="39"/>
                    </a:lnTo>
                    <a:lnTo>
                      <a:pt x="15" y="47"/>
                    </a:lnTo>
                    <a:lnTo>
                      <a:pt x="0" y="70"/>
                    </a:lnTo>
                    <a:lnTo>
                      <a:pt x="93" y="45"/>
                    </a:lnTo>
                    <a:lnTo>
                      <a:pt x="118" y="45"/>
                    </a:lnTo>
                    <a:lnTo>
                      <a:pt x="115" y="64"/>
                    </a:lnTo>
                    <a:lnTo>
                      <a:pt x="90" y="72"/>
                    </a:lnTo>
                    <a:lnTo>
                      <a:pt x="60" y="9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9" name="Freeform 39"/>
              <p:cNvSpPr>
                <a:spLocks/>
              </p:cNvSpPr>
              <p:nvPr/>
            </p:nvSpPr>
            <p:spPr bwMode="auto">
              <a:xfrm>
                <a:off x="926" y="1322"/>
                <a:ext cx="46" cy="20"/>
              </a:xfrm>
              <a:custGeom>
                <a:avLst/>
                <a:gdLst>
                  <a:gd name="T0" fmla="*/ 0 w 91"/>
                  <a:gd name="T1" fmla="*/ 1 h 39"/>
                  <a:gd name="T2" fmla="*/ 1 w 91"/>
                  <a:gd name="T3" fmla="*/ 0 h 39"/>
                  <a:gd name="T4" fmla="*/ 1 w 91"/>
                  <a:gd name="T5" fmla="*/ 1 h 39"/>
                  <a:gd name="T6" fmla="*/ 1 w 91"/>
                  <a:gd name="T7" fmla="*/ 1 h 39"/>
                  <a:gd name="T8" fmla="*/ 1 w 91"/>
                  <a:gd name="T9" fmla="*/ 1 h 39"/>
                  <a:gd name="T10" fmla="*/ 1 w 91"/>
                  <a:gd name="T11" fmla="*/ 1 h 39"/>
                  <a:gd name="T12" fmla="*/ 1 w 91"/>
                  <a:gd name="T13" fmla="*/ 1 h 39"/>
                  <a:gd name="T14" fmla="*/ 1 w 91"/>
                  <a:gd name="T15" fmla="*/ 1 h 39"/>
                  <a:gd name="T16" fmla="*/ 0 w 91"/>
                  <a:gd name="T17" fmla="*/ 1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39"/>
                  <a:gd name="T29" fmla="*/ 91 w 91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39">
                    <a:moveTo>
                      <a:pt x="0" y="3"/>
                    </a:moveTo>
                    <a:lnTo>
                      <a:pt x="36" y="0"/>
                    </a:lnTo>
                    <a:lnTo>
                      <a:pt x="60" y="1"/>
                    </a:lnTo>
                    <a:lnTo>
                      <a:pt x="71" y="16"/>
                    </a:lnTo>
                    <a:lnTo>
                      <a:pt x="91" y="33"/>
                    </a:lnTo>
                    <a:lnTo>
                      <a:pt x="63" y="39"/>
                    </a:lnTo>
                    <a:lnTo>
                      <a:pt x="35" y="26"/>
                    </a:lnTo>
                    <a:lnTo>
                      <a:pt x="13" y="1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0" name="Freeform 40"/>
              <p:cNvSpPr>
                <a:spLocks/>
              </p:cNvSpPr>
              <p:nvPr/>
            </p:nvSpPr>
            <p:spPr bwMode="auto">
              <a:xfrm>
                <a:off x="901" y="1289"/>
                <a:ext cx="72" cy="28"/>
              </a:xfrm>
              <a:custGeom>
                <a:avLst/>
                <a:gdLst>
                  <a:gd name="T0" fmla="*/ 0 w 145"/>
                  <a:gd name="T1" fmla="*/ 0 h 57"/>
                  <a:gd name="T2" fmla="*/ 0 w 145"/>
                  <a:gd name="T3" fmla="*/ 0 h 57"/>
                  <a:gd name="T4" fmla="*/ 0 w 145"/>
                  <a:gd name="T5" fmla="*/ 0 h 57"/>
                  <a:gd name="T6" fmla="*/ 0 w 145"/>
                  <a:gd name="T7" fmla="*/ 0 h 57"/>
                  <a:gd name="T8" fmla="*/ 0 w 145"/>
                  <a:gd name="T9" fmla="*/ 0 h 57"/>
                  <a:gd name="T10" fmla="*/ 0 w 145"/>
                  <a:gd name="T11" fmla="*/ 0 h 57"/>
                  <a:gd name="T12" fmla="*/ 0 w 145"/>
                  <a:gd name="T13" fmla="*/ 0 h 57"/>
                  <a:gd name="T14" fmla="*/ 0 w 145"/>
                  <a:gd name="T15" fmla="*/ 0 h 57"/>
                  <a:gd name="T16" fmla="*/ 0 w 145"/>
                  <a:gd name="T17" fmla="*/ 0 h 57"/>
                  <a:gd name="T18" fmla="*/ 0 w 145"/>
                  <a:gd name="T19" fmla="*/ 0 h 57"/>
                  <a:gd name="T20" fmla="*/ 0 w 145"/>
                  <a:gd name="T21" fmla="*/ 0 h 57"/>
                  <a:gd name="T22" fmla="*/ 0 w 145"/>
                  <a:gd name="T23" fmla="*/ 0 h 57"/>
                  <a:gd name="T24" fmla="*/ 0 w 145"/>
                  <a:gd name="T25" fmla="*/ 0 h 57"/>
                  <a:gd name="T26" fmla="*/ 0 w 145"/>
                  <a:gd name="T27" fmla="*/ 0 h 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5"/>
                  <a:gd name="T43" fmla="*/ 0 h 57"/>
                  <a:gd name="T44" fmla="*/ 145 w 145"/>
                  <a:gd name="T45" fmla="*/ 57 h 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5" h="57">
                    <a:moveTo>
                      <a:pt x="9" y="22"/>
                    </a:moveTo>
                    <a:lnTo>
                      <a:pt x="24" y="0"/>
                    </a:lnTo>
                    <a:lnTo>
                      <a:pt x="32" y="15"/>
                    </a:lnTo>
                    <a:lnTo>
                      <a:pt x="52" y="8"/>
                    </a:lnTo>
                    <a:lnTo>
                      <a:pt x="88" y="18"/>
                    </a:lnTo>
                    <a:lnTo>
                      <a:pt x="108" y="8"/>
                    </a:lnTo>
                    <a:lnTo>
                      <a:pt x="115" y="22"/>
                    </a:lnTo>
                    <a:lnTo>
                      <a:pt x="132" y="25"/>
                    </a:lnTo>
                    <a:lnTo>
                      <a:pt x="145" y="57"/>
                    </a:lnTo>
                    <a:lnTo>
                      <a:pt x="100" y="37"/>
                    </a:lnTo>
                    <a:lnTo>
                      <a:pt x="64" y="30"/>
                    </a:lnTo>
                    <a:lnTo>
                      <a:pt x="32" y="32"/>
                    </a:lnTo>
                    <a:lnTo>
                      <a:pt x="0" y="40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1" name="Freeform 41"/>
              <p:cNvSpPr>
                <a:spLocks/>
              </p:cNvSpPr>
              <p:nvPr/>
            </p:nvSpPr>
            <p:spPr bwMode="auto">
              <a:xfrm>
                <a:off x="759" y="1513"/>
                <a:ext cx="256" cy="308"/>
              </a:xfrm>
              <a:custGeom>
                <a:avLst/>
                <a:gdLst>
                  <a:gd name="T0" fmla="*/ 1 w 511"/>
                  <a:gd name="T1" fmla="*/ 1 h 615"/>
                  <a:gd name="T2" fmla="*/ 1 w 511"/>
                  <a:gd name="T3" fmla="*/ 1 h 615"/>
                  <a:gd name="T4" fmla="*/ 1 w 511"/>
                  <a:gd name="T5" fmla="*/ 1 h 615"/>
                  <a:gd name="T6" fmla="*/ 1 w 511"/>
                  <a:gd name="T7" fmla="*/ 1 h 615"/>
                  <a:gd name="T8" fmla="*/ 0 w 511"/>
                  <a:gd name="T9" fmla="*/ 1 h 615"/>
                  <a:gd name="T10" fmla="*/ 1 w 511"/>
                  <a:gd name="T11" fmla="*/ 1 h 615"/>
                  <a:gd name="T12" fmla="*/ 1 w 511"/>
                  <a:gd name="T13" fmla="*/ 1 h 615"/>
                  <a:gd name="T14" fmla="*/ 1 w 511"/>
                  <a:gd name="T15" fmla="*/ 1 h 615"/>
                  <a:gd name="T16" fmla="*/ 1 w 511"/>
                  <a:gd name="T17" fmla="*/ 1 h 615"/>
                  <a:gd name="T18" fmla="*/ 1 w 511"/>
                  <a:gd name="T19" fmla="*/ 1 h 615"/>
                  <a:gd name="T20" fmla="*/ 1 w 511"/>
                  <a:gd name="T21" fmla="*/ 1 h 615"/>
                  <a:gd name="T22" fmla="*/ 1 w 511"/>
                  <a:gd name="T23" fmla="*/ 1 h 615"/>
                  <a:gd name="T24" fmla="*/ 1 w 511"/>
                  <a:gd name="T25" fmla="*/ 1 h 615"/>
                  <a:gd name="T26" fmla="*/ 1 w 511"/>
                  <a:gd name="T27" fmla="*/ 1 h 615"/>
                  <a:gd name="T28" fmla="*/ 1 w 511"/>
                  <a:gd name="T29" fmla="*/ 1 h 615"/>
                  <a:gd name="T30" fmla="*/ 1 w 511"/>
                  <a:gd name="T31" fmla="*/ 1 h 615"/>
                  <a:gd name="T32" fmla="*/ 1 w 511"/>
                  <a:gd name="T33" fmla="*/ 1 h 615"/>
                  <a:gd name="T34" fmla="*/ 1 w 511"/>
                  <a:gd name="T35" fmla="*/ 1 h 615"/>
                  <a:gd name="T36" fmla="*/ 1 w 511"/>
                  <a:gd name="T37" fmla="*/ 1 h 615"/>
                  <a:gd name="T38" fmla="*/ 1 w 511"/>
                  <a:gd name="T39" fmla="*/ 0 h 615"/>
                  <a:gd name="T40" fmla="*/ 1 w 511"/>
                  <a:gd name="T41" fmla="*/ 1 h 615"/>
                  <a:gd name="T42" fmla="*/ 1 w 511"/>
                  <a:gd name="T43" fmla="*/ 1 h 615"/>
                  <a:gd name="T44" fmla="*/ 1 w 511"/>
                  <a:gd name="T45" fmla="*/ 1 h 615"/>
                  <a:gd name="T46" fmla="*/ 1 w 511"/>
                  <a:gd name="T47" fmla="*/ 1 h 615"/>
                  <a:gd name="T48" fmla="*/ 1 w 511"/>
                  <a:gd name="T49" fmla="*/ 1 h 6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11"/>
                  <a:gd name="T76" fmla="*/ 0 h 615"/>
                  <a:gd name="T77" fmla="*/ 511 w 511"/>
                  <a:gd name="T78" fmla="*/ 615 h 6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11" h="615">
                    <a:moveTo>
                      <a:pt x="77" y="6"/>
                    </a:moveTo>
                    <a:lnTo>
                      <a:pt x="65" y="61"/>
                    </a:lnTo>
                    <a:lnTo>
                      <a:pt x="55" y="104"/>
                    </a:lnTo>
                    <a:lnTo>
                      <a:pt x="30" y="123"/>
                    </a:lnTo>
                    <a:lnTo>
                      <a:pt x="0" y="126"/>
                    </a:lnTo>
                    <a:lnTo>
                      <a:pt x="7" y="238"/>
                    </a:lnTo>
                    <a:lnTo>
                      <a:pt x="34" y="391"/>
                    </a:lnTo>
                    <a:lnTo>
                      <a:pt x="47" y="452"/>
                    </a:lnTo>
                    <a:lnTo>
                      <a:pt x="148" y="564"/>
                    </a:lnTo>
                    <a:lnTo>
                      <a:pt x="217" y="604"/>
                    </a:lnTo>
                    <a:lnTo>
                      <a:pt x="277" y="615"/>
                    </a:lnTo>
                    <a:lnTo>
                      <a:pt x="353" y="594"/>
                    </a:lnTo>
                    <a:lnTo>
                      <a:pt x="426" y="539"/>
                    </a:lnTo>
                    <a:lnTo>
                      <a:pt x="460" y="481"/>
                    </a:lnTo>
                    <a:lnTo>
                      <a:pt x="491" y="409"/>
                    </a:lnTo>
                    <a:lnTo>
                      <a:pt x="511" y="372"/>
                    </a:lnTo>
                    <a:lnTo>
                      <a:pt x="505" y="198"/>
                    </a:lnTo>
                    <a:lnTo>
                      <a:pt x="505" y="154"/>
                    </a:lnTo>
                    <a:lnTo>
                      <a:pt x="421" y="119"/>
                    </a:lnTo>
                    <a:lnTo>
                      <a:pt x="426" y="0"/>
                    </a:lnTo>
                    <a:lnTo>
                      <a:pt x="353" y="58"/>
                    </a:lnTo>
                    <a:lnTo>
                      <a:pt x="257" y="71"/>
                    </a:lnTo>
                    <a:lnTo>
                      <a:pt x="180" y="71"/>
                    </a:lnTo>
                    <a:lnTo>
                      <a:pt x="137" y="40"/>
                    </a:lnTo>
                    <a:lnTo>
                      <a:pt x="77" y="6"/>
                    </a:lnTo>
                    <a:close/>
                  </a:path>
                </a:pathLst>
              </a:custGeom>
              <a:solidFill>
                <a:srgbClr val="FFE0C0"/>
              </a:solidFill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2" name="Freeform 42"/>
              <p:cNvSpPr>
                <a:spLocks/>
              </p:cNvSpPr>
              <p:nvPr/>
            </p:nvSpPr>
            <p:spPr bwMode="auto">
              <a:xfrm>
                <a:off x="837" y="1513"/>
                <a:ext cx="178" cy="159"/>
              </a:xfrm>
              <a:custGeom>
                <a:avLst/>
                <a:gdLst>
                  <a:gd name="T0" fmla="*/ 1 w 356"/>
                  <a:gd name="T1" fmla="*/ 1 h 318"/>
                  <a:gd name="T2" fmla="*/ 1 w 356"/>
                  <a:gd name="T3" fmla="*/ 1 h 318"/>
                  <a:gd name="T4" fmla="*/ 1 w 356"/>
                  <a:gd name="T5" fmla="*/ 1 h 318"/>
                  <a:gd name="T6" fmla="*/ 1 w 356"/>
                  <a:gd name="T7" fmla="*/ 1 h 318"/>
                  <a:gd name="T8" fmla="*/ 1 w 356"/>
                  <a:gd name="T9" fmla="*/ 1 h 318"/>
                  <a:gd name="T10" fmla="*/ 1 w 356"/>
                  <a:gd name="T11" fmla="*/ 1 h 318"/>
                  <a:gd name="T12" fmla="*/ 1 w 356"/>
                  <a:gd name="T13" fmla="*/ 1 h 318"/>
                  <a:gd name="T14" fmla="*/ 1 w 356"/>
                  <a:gd name="T15" fmla="*/ 1 h 318"/>
                  <a:gd name="T16" fmla="*/ 1 w 356"/>
                  <a:gd name="T17" fmla="*/ 1 h 318"/>
                  <a:gd name="T18" fmla="*/ 0 w 356"/>
                  <a:gd name="T19" fmla="*/ 1 h 318"/>
                  <a:gd name="T20" fmla="*/ 1 w 356"/>
                  <a:gd name="T21" fmla="*/ 1 h 318"/>
                  <a:gd name="T22" fmla="*/ 1 w 356"/>
                  <a:gd name="T23" fmla="*/ 1 h 318"/>
                  <a:gd name="T24" fmla="*/ 1 w 356"/>
                  <a:gd name="T25" fmla="*/ 1 h 318"/>
                  <a:gd name="T26" fmla="*/ 1 w 356"/>
                  <a:gd name="T27" fmla="*/ 1 h 318"/>
                  <a:gd name="T28" fmla="*/ 1 w 356"/>
                  <a:gd name="T29" fmla="*/ 1 h 318"/>
                  <a:gd name="T30" fmla="*/ 1 w 356"/>
                  <a:gd name="T31" fmla="*/ 1 h 318"/>
                  <a:gd name="T32" fmla="*/ 1 w 356"/>
                  <a:gd name="T33" fmla="*/ 1 h 318"/>
                  <a:gd name="T34" fmla="*/ 1 w 356"/>
                  <a:gd name="T35" fmla="*/ 1 h 318"/>
                  <a:gd name="T36" fmla="*/ 1 w 356"/>
                  <a:gd name="T37" fmla="*/ 1 h 318"/>
                  <a:gd name="T38" fmla="*/ 1 w 356"/>
                  <a:gd name="T39" fmla="*/ 1 h 318"/>
                  <a:gd name="T40" fmla="*/ 1 w 356"/>
                  <a:gd name="T41" fmla="*/ 1 h 318"/>
                  <a:gd name="T42" fmla="*/ 1 w 356"/>
                  <a:gd name="T43" fmla="*/ 1 h 318"/>
                  <a:gd name="T44" fmla="*/ 1 w 356"/>
                  <a:gd name="T45" fmla="*/ 1 h 318"/>
                  <a:gd name="T46" fmla="*/ 1 w 356"/>
                  <a:gd name="T47" fmla="*/ 1 h 318"/>
                  <a:gd name="T48" fmla="*/ 1 w 356"/>
                  <a:gd name="T49" fmla="*/ 1 h 318"/>
                  <a:gd name="T50" fmla="*/ 1 w 356"/>
                  <a:gd name="T51" fmla="*/ 1 h 318"/>
                  <a:gd name="T52" fmla="*/ 1 w 356"/>
                  <a:gd name="T53" fmla="*/ 1 h 318"/>
                  <a:gd name="T54" fmla="*/ 1 w 356"/>
                  <a:gd name="T55" fmla="*/ 0 h 318"/>
                  <a:gd name="T56" fmla="*/ 1 w 356"/>
                  <a:gd name="T57" fmla="*/ 1 h 318"/>
                  <a:gd name="T58" fmla="*/ 1 w 356"/>
                  <a:gd name="T59" fmla="*/ 1 h 318"/>
                  <a:gd name="T60" fmla="*/ 1 w 356"/>
                  <a:gd name="T61" fmla="*/ 1 h 318"/>
                  <a:gd name="T62" fmla="*/ 1 w 356"/>
                  <a:gd name="T63" fmla="*/ 1 h 318"/>
                  <a:gd name="T64" fmla="*/ 1 w 356"/>
                  <a:gd name="T65" fmla="*/ 1 h 318"/>
                  <a:gd name="T66" fmla="*/ 1 w 356"/>
                  <a:gd name="T67" fmla="*/ 1 h 31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56"/>
                  <a:gd name="T103" fmla="*/ 0 h 318"/>
                  <a:gd name="T104" fmla="*/ 356 w 356"/>
                  <a:gd name="T105" fmla="*/ 318 h 31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56" h="318">
                    <a:moveTo>
                      <a:pt x="25" y="70"/>
                    </a:moveTo>
                    <a:lnTo>
                      <a:pt x="78" y="109"/>
                    </a:lnTo>
                    <a:lnTo>
                      <a:pt x="108" y="143"/>
                    </a:lnTo>
                    <a:lnTo>
                      <a:pt x="123" y="178"/>
                    </a:lnTo>
                    <a:lnTo>
                      <a:pt x="130" y="214"/>
                    </a:lnTo>
                    <a:lnTo>
                      <a:pt x="117" y="253"/>
                    </a:lnTo>
                    <a:lnTo>
                      <a:pt x="97" y="278"/>
                    </a:lnTo>
                    <a:lnTo>
                      <a:pt x="75" y="294"/>
                    </a:lnTo>
                    <a:lnTo>
                      <a:pt x="43" y="299"/>
                    </a:lnTo>
                    <a:lnTo>
                      <a:pt x="0" y="303"/>
                    </a:lnTo>
                    <a:lnTo>
                      <a:pt x="35" y="311"/>
                    </a:lnTo>
                    <a:lnTo>
                      <a:pt x="78" y="311"/>
                    </a:lnTo>
                    <a:lnTo>
                      <a:pt x="108" y="298"/>
                    </a:lnTo>
                    <a:lnTo>
                      <a:pt x="140" y="281"/>
                    </a:lnTo>
                    <a:lnTo>
                      <a:pt x="172" y="281"/>
                    </a:lnTo>
                    <a:lnTo>
                      <a:pt x="207" y="281"/>
                    </a:lnTo>
                    <a:lnTo>
                      <a:pt x="261" y="299"/>
                    </a:lnTo>
                    <a:lnTo>
                      <a:pt x="305" y="311"/>
                    </a:lnTo>
                    <a:lnTo>
                      <a:pt x="356" y="318"/>
                    </a:lnTo>
                    <a:lnTo>
                      <a:pt x="353" y="226"/>
                    </a:lnTo>
                    <a:lnTo>
                      <a:pt x="353" y="178"/>
                    </a:lnTo>
                    <a:lnTo>
                      <a:pt x="303" y="161"/>
                    </a:lnTo>
                    <a:lnTo>
                      <a:pt x="275" y="151"/>
                    </a:lnTo>
                    <a:lnTo>
                      <a:pt x="256" y="143"/>
                    </a:lnTo>
                    <a:lnTo>
                      <a:pt x="246" y="109"/>
                    </a:lnTo>
                    <a:lnTo>
                      <a:pt x="250" y="71"/>
                    </a:lnTo>
                    <a:lnTo>
                      <a:pt x="253" y="40"/>
                    </a:lnTo>
                    <a:lnTo>
                      <a:pt x="266" y="0"/>
                    </a:lnTo>
                    <a:lnTo>
                      <a:pt x="250" y="18"/>
                    </a:lnTo>
                    <a:lnTo>
                      <a:pt x="200" y="58"/>
                    </a:lnTo>
                    <a:lnTo>
                      <a:pt x="153" y="68"/>
                    </a:lnTo>
                    <a:lnTo>
                      <a:pt x="117" y="73"/>
                    </a:lnTo>
                    <a:lnTo>
                      <a:pt x="65" y="75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3" name="Freeform 43"/>
              <p:cNvSpPr>
                <a:spLocks/>
              </p:cNvSpPr>
              <p:nvPr/>
            </p:nvSpPr>
            <p:spPr bwMode="auto">
              <a:xfrm>
                <a:off x="793" y="1573"/>
                <a:ext cx="42" cy="68"/>
              </a:xfrm>
              <a:custGeom>
                <a:avLst/>
                <a:gdLst>
                  <a:gd name="T0" fmla="*/ 1 w 83"/>
                  <a:gd name="T1" fmla="*/ 0 h 137"/>
                  <a:gd name="T2" fmla="*/ 1 w 83"/>
                  <a:gd name="T3" fmla="*/ 0 h 137"/>
                  <a:gd name="T4" fmla="*/ 0 w 83"/>
                  <a:gd name="T5" fmla="*/ 0 h 137"/>
                  <a:gd name="T6" fmla="*/ 1 w 83"/>
                  <a:gd name="T7" fmla="*/ 0 h 137"/>
                  <a:gd name="T8" fmla="*/ 1 w 83"/>
                  <a:gd name="T9" fmla="*/ 0 h 137"/>
                  <a:gd name="T10" fmla="*/ 1 w 83"/>
                  <a:gd name="T11" fmla="*/ 0 h 137"/>
                  <a:gd name="T12" fmla="*/ 1 w 83"/>
                  <a:gd name="T13" fmla="*/ 0 h 1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37"/>
                  <a:gd name="T23" fmla="*/ 83 w 83"/>
                  <a:gd name="T24" fmla="*/ 137 h 1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37">
                    <a:moveTo>
                      <a:pt x="46" y="0"/>
                    </a:moveTo>
                    <a:lnTo>
                      <a:pt x="29" y="37"/>
                    </a:lnTo>
                    <a:lnTo>
                      <a:pt x="0" y="45"/>
                    </a:lnTo>
                    <a:lnTo>
                      <a:pt x="33" y="59"/>
                    </a:lnTo>
                    <a:lnTo>
                      <a:pt x="83" y="137"/>
                    </a:lnTo>
                    <a:lnTo>
                      <a:pt x="53" y="74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4" name="Freeform 44"/>
              <p:cNvSpPr>
                <a:spLocks/>
              </p:cNvSpPr>
              <p:nvPr/>
            </p:nvSpPr>
            <p:spPr bwMode="auto">
              <a:xfrm>
                <a:off x="886" y="1764"/>
                <a:ext cx="26" cy="57"/>
              </a:xfrm>
              <a:custGeom>
                <a:avLst/>
                <a:gdLst>
                  <a:gd name="T0" fmla="*/ 1 w 52"/>
                  <a:gd name="T1" fmla="*/ 0 h 113"/>
                  <a:gd name="T2" fmla="*/ 1 w 52"/>
                  <a:gd name="T3" fmla="*/ 1 h 113"/>
                  <a:gd name="T4" fmla="*/ 0 w 52"/>
                  <a:gd name="T5" fmla="*/ 1 h 113"/>
                  <a:gd name="T6" fmla="*/ 1 w 52"/>
                  <a:gd name="T7" fmla="*/ 1 h 113"/>
                  <a:gd name="T8" fmla="*/ 1 w 52"/>
                  <a:gd name="T9" fmla="*/ 1 h 113"/>
                  <a:gd name="T10" fmla="*/ 1 w 52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113"/>
                  <a:gd name="T20" fmla="*/ 52 w 52"/>
                  <a:gd name="T21" fmla="*/ 113 h 1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113">
                    <a:moveTo>
                      <a:pt x="25" y="0"/>
                    </a:moveTo>
                    <a:lnTo>
                      <a:pt x="25" y="57"/>
                    </a:lnTo>
                    <a:lnTo>
                      <a:pt x="0" y="113"/>
                    </a:lnTo>
                    <a:lnTo>
                      <a:pt x="28" y="113"/>
                    </a:lnTo>
                    <a:lnTo>
                      <a:pt x="52" y="10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5" name="Freeform 45"/>
              <p:cNvSpPr>
                <a:spLocks/>
              </p:cNvSpPr>
              <p:nvPr/>
            </p:nvSpPr>
            <p:spPr bwMode="auto">
              <a:xfrm>
                <a:off x="807" y="1379"/>
                <a:ext cx="41" cy="63"/>
              </a:xfrm>
              <a:custGeom>
                <a:avLst/>
                <a:gdLst>
                  <a:gd name="T0" fmla="*/ 0 w 81"/>
                  <a:gd name="T1" fmla="*/ 1 h 126"/>
                  <a:gd name="T2" fmla="*/ 1 w 81"/>
                  <a:gd name="T3" fmla="*/ 1 h 126"/>
                  <a:gd name="T4" fmla="*/ 1 w 81"/>
                  <a:gd name="T5" fmla="*/ 1 h 126"/>
                  <a:gd name="T6" fmla="*/ 1 w 81"/>
                  <a:gd name="T7" fmla="*/ 0 h 126"/>
                  <a:gd name="T8" fmla="*/ 1 w 81"/>
                  <a:gd name="T9" fmla="*/ 1 h 126"/>
                  <a:gd name="T10" fmla="*/ 1 w 81"/>
                  <a:gd name="T11" fmla="*/ 1 h 126"/>
                  <a:gd name="T12" fmla="*/ 1 w 81"/>
                  <a:gd name="T13" fmla="*/ 1 h 126"/>
                  <a:gd name="T14" fmla="*/ 1 w 81"/>
                  <a:gd name="T15" fmla="*/ 1 h 126"/>
                  <a:gd name="T16" fmla="*/ 1 w 81"/>
                  <a:gd name="T17" fmla="*/ 1 h 126"/>
                  <a:gd name="T18" fmla="*/ 0 w 81"/>
                  <a:gd name="T19" fmla="*/ 1 h 1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"/>
                  <a:gd name="T31" fmla="*/ 0 h 126"/>
                  <a:gd name="T32" fmla="*/ 81 w 81"/>
                  <a:gd name="T33" fmla="*/ 126 h 1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" h="126">
                    <a:moveTo>
                      <a:pt x="0" y="71"/>
                    </a:moveTo>
                    <a:lnTo>
                      <a:pt x="20" y="60"/>
                    </a:lnTo>
                    <a:lnTo>
                      <a:pt x="41" y="50"/>
                    </a:lnTo>
                    <a:lnTo>
                      <a:pt x="81" y="0"/>
                    </a:lnTo>
                    <a:lnTo>
                      <a:pt x="58" y="41"/>
                    </a:lnTo>
                    <a:lnTo>
                      <a:pt x="51" y="66"/>
                    </a:lnTo>
                    <a:lnTo>
                      <a:pt x="51" y="126"/>
                    </a:lnTo>
                    <a:lnTo>
                      <a:pt x="35" y="76"/>
                    </a:lnTo>
                    <a:lnTo>
                      <a:pt x="15" y="73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6" name="Freeform 46"/>
              <p:cNvSpPr>
                <a:spLocks/>
              </p:cNvSpPr>
              <p:nvPr/>
            </p:nvSpPr>
            <p:spPr bwMode="auto">
              <a:xfrm>
                <a:off x="847" y="1445"/>
                <a:ext cx="79" cy="32"/>
              </a:xfrm>
              <a:custGeom>
                <a:avLst/>
                <a:gdLst>
                  <a:gd name="T0" fmla="*/ 0 w 158"/>
                  <a:gd name="T1" fmla="*/ 0 h 65"/>
                  <a:gd name="T2" fmla="*/ 1 w 158"/>
                  <a:gd name="T3" fmla="*/ 0 h 65"/>
                  <a:gd name="T4" fmla="*/ 1 w 158"/>
                  <a:gd name="T5" fmla="*/ 0 h 65"/>
                  <a:gd name="T6" fmla="*/ 1 w 158"/>
                  <a:gd name="T7" fmla="*/ 0 h 65"/>
                  <a:gd name="T8" fmla="*/ 1 w 158"/>
                  <a:gd name="T9" fmla="*/ 0 h 65"/>
                  <a:gd name="T10" fmla="*/ 1 w 158"/>
                  <a:gd name="T11" fmla="*/ 0 h 65"/>
                  <a:gd name="T12" fmla="*/ 1 w 158"/>
                  <a:gd name="T13" fmla="*/ 0 h 65"/>
                  <a:gd name="T14" fmla="*/ 1 w 158"/>
                  <a:gd name="T15" fmla="*/ 0 h 65"/>
                  <a:gd name="T16" fmla="*/ 1 w 158"/>
                  <a:gd name="T17" fmla="*/ 0 h 65"/>
                  <a:gd name="T18" fmla="*/ 1 w 158"/>
                  <a:gd name="T19" fmla="*/ 0 h 65"/>
                  <a:gd name="T20" fmla="*/ 1 w 158"/>
                  <a:gd name="T21" fmla="*/ 0 h 65"/>
                  <a:gd name="T22" fmla="*/ 1 w 158"/>
                  <a:gd name="T23" fmla="*/ 0 h 65"/>
                  <a:gd name="T24" fmla="*/ 1 w 158"/>
                  <a:gd name="T25" fmla="*/ 0 h 65"/>
                  <a:gd name="T26" fmla="*/ 1 w 158"/>
                  <a:gd name="T27" fmla="*/ 0 h 65"/>
                  <a:gd name="T28" fmla="*/ 1 w 158"/>
                  <a:gd name="T29" fmla="*/ 0 h 65"/>
                  <a:gd name="T30" fmla="*/ 1 w 158"/>
                  <a:gd name="T31" fmla="*/ 0 h 65"/>
                  <a:gd name="T32" fmla="*/ 1 w 158"/>
                  <a:gd name="T33" fmla="*/ 0 h 65"/>
                  <a:gd name="T34" fmla="*/ 1 w 158"/>
                  <a:gd name="T35" fmla="*/ 0 h 65"/>
                  <a:gd name="T36" fmla="*/ 1 w 158"/>
                  <a:gd name="T37" fmla="*/ 0 h 65"/>
                  <a:gd name="T38" fmla="*/ 1 w 158"/>
                  <a:gd name="T39" fmla="*/ 0 h 65"/>
                  <a:gd name="T40" fmla="*/ 1 w 158"/>
                  <a:gd name="T41" fmla="*/ 0 h 65"/>
                  <a:gd name="T42" fmla="*/ 1 w 158"/>
                  <a:gd name="T43" fmla="*/ 0 h 65"/>
                  <a:gd name="T44" fmla="*/ 1 w 158"/>
                  <a:gd name="T45" fmla="*/ 0 h 65"/>
                  <a:gd name="T46" fmla="*/ 1 w 158"/>
                  <a:gd name="T47" fmla="*/ 0 h 65"/>
                  <a:gd name="T48" fmla="*/ 1 w 158"/>
                  <a:gd name="T49" fmla="*/ 0 h 65"/>
                  <a:gd name="T50" fmla="*/ 1 w 158"/>
                  <a:gd name="T51" fmla="*/ 0 h 65"/>
                  <a:gd name="T52" fmla="*/ 1 w 158"/>
                  <a:gd name="T53" fmla="*/ 0 h 65"/>
                  <a:gd name="T54" fmla="*/ 1 w 158"/>
                  <a:gd name="T55" fmla="*/ 0 h 65"/>
                  <a:gd name="T56" fmla="*/ 0 w 158"/>
                  <a:gd name="T57" fmla="*/ 0 h 6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8"/>
                  <a:gd name="T88" fmla="*/ 0 h 65"/>
                  <a:gd name="T89" fmla="*/ 158 w 158"/>
                  <a:gd name="T90" fmla="*/ 65 h 6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8" h="65">
                    <a:moveTo>
                      <a:pt x="0" y="65"/>
                    </a:moveTo>
                    <a:lnTo>
                      <a:pt x="3" y="40"/>
                    </a:lnTo>
                    <a:lnTo>
                      <a:pt x="3" y="25"/>
                    </a:lnTo>
                    <a:lnTo>
                      <a:pt x="50" y="7"/>
                    </a:lnTo>
                    <a:lnTo>
                      <a:pt x="73" y="2"/>
                    </a:lnTo>
                    <a:lnTo>
                      <a:pt x="101" y="0"/>
                    </a:lnTo>
                    <a:lnTo>
                      <a:pt x="130" y="10"/>
                    </a:lnTo>
                    <a:lnTo>
                      <a:pt x="145" y="18"/>
                    </a:lnTo>
                    <a:lnTo>
                      <a:pt x="153" y="22"/>
                    </a:lnTo>
                    <a:lnTo>
                      <a:pt x="156" y="38"/>
                    </a:lnTo>
                    <a:lnTo>
                      <a:pt x="158" y="50"/>
                    </a:lnTo>
                    <a:lnTo>
                      <a:pt x="146" y="52"/>
                    </a:lnTo>
                    <a:lnTo>
                      <a:pt x="136" y="52"/>
                    </a:lnTo>
                    <a:lnTo>
                      <a:pt x="146" y="33"/>
                    </a:lnTo>
                    <a:lnTo>
                      <a:pt x="141" y="27"/>
                    </a:lnTo>
                    <a:lnTo>
                      <a:pt x="128" y="20"/>
                    </a:lnTo>
                    <a:lnTo>
                      <a:pt x="108" y="7"/>
                    </a:lnTo>
                    <a:lnTo>
                      <a:pt x="86" y="7"/>
                    </a:lnTo>
                    <a:lnTo>
                      <a:pt x="68" y="10"/>
                    </a:lnTo>
                    <a:lnTo>
                      <a:pt x="40" y="20"/>
                    </a:lnTo>
                    <a:lnTo>
                      <a:pt x="23" y="30"/>
                    </a:lnTo>
                    <a:lnTo>
                      <a:pt x="31" y="42"/>
                    </a:lnTo>
                    <a:lnTo>
                      <a:pt x="63" y="43"/>
                    </a:lnTo>
                    <a:lnTo>
                      <a:pt x="100" y="38"/>
                    </a:lnTo>
                    <a:lnTo>
                      <a:pt x="113" y="40"/>
                    </a:lnTo>
                    <a:lnTo>
                      <a:pt x="81" y="43"/>
                    </a:lnTo>
                    <a:lnTo>
                      <a:pt x="46" y="47"/>
                    </a:lnTo>
                    <a:lnTo>
                      <a:pt x="28" y="50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7" name="Freeform 47"/>
              <p:cNvSpPr>
                <a:spLocks/>
              </p:cNvSpPr>
              <p:nvPr/>
            </p:nvSpPr>
            <p:spPr bwMode="auto">
              <a:xfrm>
                <a:off x="890" y="1683"/>
                <a:ext cx="15" cy="47"/>
              </a:xfrm>
              <a:custGeom>
                <a:avLst/>
                <a:gdLst>
                  <a:gd name="T0" fmla="*/ 0 w 30"/>
                  <a:gd name="T1" fmla="*/ 0 h 93"/>
                  <a:gd name="T2" fmla="*/ 1 w 30"/>
                  <a:gd name="T3" fmla="*/ 1 h 93"/>
                  <a:gd name="T4" fmla="*/ 1 w 30"/>
                  <a:gd name="T5" fmla="*/ 1 h 93"/>
                  <a:gd name="T6" fmla="*/ 1 w 30"/>
                  <a:gd name="T7" fmla="*/ 1 h 93"/>
                  <a:gd name="T8" fmla="*/ 1 w 30"/>
                  <a:gd name="T9" fmla="*/ 1 h 93"/>
                  <a:gd name="T10" fmla="*/ 0 w 30"/>
                  <a:gd name="T11" fmla="*/ 0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93"/>
                  <a:gd name="T20" fmla="*/ 30 w 30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93">
                    <a:moveTo>
                      <a:pt x="0" y="0"/>
                    </a:moveTo>
                    <a:lnTo>
                      <a:pt x="6" y="38"/>
                    </a:lnTo>
                    <a:lnTo>
                      <a:pt x="6" y="93"/>
                    </a:lnTo>
                    <a:lnTo>
                      <a:pt x="21" y="81"/>
                    </a:lnTo>
                    <a:lnTo>
                      <a:pt x="3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8" name="Freeform 48"/>
              <p:cNvSpPr>
                <a:spLocks/>
              </p:cNvSpPr>
              <p:nvPr/>
            </p:nvSpPr>
            <p:spPr bwMode="auto">
              <a:xfrm>
                <a:off x="762" y="1616"/>
                <a:ext cx="47" cy="38"/>
              </a:xfrm>
              <a:custGeom>
                <a:avLst/>
                <a:gdLst>
                  <a:gd name="T0" fmla="*/ 1 w 93"/>
                  <a:gd name="T1" fmla="*/ 0 h 77"/>
                  <a:gd name="T2" fmla="*/ 1 w 93"/>
                  <a:gd name="T3" fmla="*/ 0 h 77"/>
                  <a:gd name="T4" fmla="*/ 1 w 93"/>
                  <a:gd name="T5" fmla="*/ 0 h 77"/>
                  <a:gd name="T6" fmla="*/ 1 w 93"/>
                  <a:gd name="T7" fmla="*/ 0 h 77"/>
                  <a:gd name="T8" fmla="*/ 1 w 93"/>
                  <a:gd name="T9" fmla="*/ 0 h 77"/>
                  <a:gd name="T10" fmla="*/ 1 w 93"/>
                  <a:gd name="T11" fmla="*/ 0 h 77"/>
                  <a:gd name="T12" fmla="*/ 0 w 93"/>
                  <a:gd name="T13" fmla="*/ 0 h 77"/>
                  <a:gd name="T14" fmla="*/ 1 w 93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3"/>
                  <a:gd name="T25" fmla="*/ 0 h 77"/>
                  <a:gd name="T26" fmla="*/ 93 w 93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3" h="77">
                    <a:moveTo>
                      <a:pt x="3" y="25"/>
                    </a:moveTo>
                    <a:lnTo>
                      <a:pt x="27" y="35"/>
                    </a:lnTo>
                    <a:lnTo>
                      <a:pt x="68" y="65"/>
                    </a:lnTo>
                    <a:lnTo>
                      <a:pt x="93" y="77"/>
                    </a:lnTo>
                    <a:lnTo>
                      <a:pt x="65" y="53"/>
                    </a:lnTo>
                    <a:lnTo>
                      <a:pt x="30" y="25"/>
                    </a:lnTo>
                    <a:lnTo>
                      <a:pt x="0" y="0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3" name="Group 49"/>
            <p:cNvGrpSpPr>
              <a:grpSpLocks/>
            </p:cNvGrpSpPr>
            <p:nvPr/>
          </p:nvGrpSpPr>
          <p:grpSpPr bwMode="auto">
            <a:xfrm>
              <a:off x="152" y="1073"/>
              <a:ext cx="567" cy="888"/>
              <a:chOff x="152" y="1073"/>
              <a:chExt cx="567" cy="888"/>
            </a:xfrm>
          </p:grpSpPr>
          <p:sp>
            <p:nvSpPr>
              <p:cNvPr id="60462" name="Freeform 50"/>
              <p:cNvSpPr>
                <a:spLocks/>
              </p:cNvSpPr>
              <p:nvPr/>
            </p:nvSpPr>
            <p:spPr bwMode="auto">
              <a:xfrm>
                <a:off x="152" y="1073"/>
                <a:ext cx="567" cy="888"/>
              </a:xfrm>
              <a:custGeom>
                <a:avLst/>
                <a:gdLst>
                  <a:gd name="T0" fmla="*/ 1 w 1133"/>
                  <a:gd name="T1" fmla="*/ 1 h 1776"/>
                  <a:gd name="T2" fmla="*/ 1 w 1133"/>
                  <a:gd name="T3" fmla="*/ 1 h 1776"/>
                  <a:gd name="T4" fmla="*/ 1 w 1133"/>
                  <a:gd name="T5" fmla="*/ 1 h 1776"/>
                  <a:gd name="T6" fmla="*/ 1 w 1133"/>
                  <a:gd name="T7" fmla="*/ 1 h 1776"/>
                  <a:gd name="T8" fmla="*/ 1 w 1133"/>
                  <a:gd name="T9" fmla="*/ 1 h 1776"/>
                  <a:gd name="T10" fmla="*/ 1 w 1133"/>
                  <a:gd name="T11" fmla="*/ 1 h 1776"/>
                  <a:gd name="T12" fmla="*/ 1 w 1133"/>
                  <a:gd name="T13" fmla="*/ 1 h 1776"/>
                  <a:gd name="T14" fmla="*/ 1 w 1133"/>
                  <a:gd name="T15" fmla="*/ 1 h 1776"/>
                  <a:gd name="T16" fmla="*/ 1 w 1133"/>
                  <a:gd name="T17" fmla="*/ 1 h 1776"/>
                  <a:gd name="T18" fmla="*/ 1 w 1133"/>
                  <a:gd name="T19" fmla="*/ 1 h 1776"/>
                  <a:gd name="T20" fmla="*/ 1 w 1133"/>
                  <a:gd name="T21" fmla="*/ 1 h 1776"/>
                  <a:gd name="T22" fmla="*/ 1 w 1133"/>
                  <a:gd name="T23" fmla="*/ 1 h 1776"/>
                  <a:gd name="T24" fmla="*/ 1 w 1133"/>
                  <a:gd name="T25" fmla="*/ 1 h 1776"/>
                  <a:gd name="T26" fmla="*/ 1 w 1133"/>
                  <a:gd name="T27" fmla="*/ 1 h 1776"/>
                  <a:gd name="T28" fmla="*/ 1 w 1133"/>
                  <a:gd name="T29" fmla="*/ 1 h 1776"/>
                  <a:gd name="T30" fmla="*/ 1 w 1133"/>
                  <a:gd name="T31" fmla="*/ 1 h 1776"/>
                  <a:gd name="T32" fmla="*/ 1 w 1133"/>
                  <a:gd name="T33" fmla="*/ 1 h 1776"/>
                  <a:gd name="T34" fmla="*/ 1 w 1133"/>
                  <a:gd name="T35" fmla="*/ 1 h 1776"/>
                  <a:gd name="T36" fmla="*/ 1 w 1133"/>
                  <a:gd name="T37" fmla="*/ 1 h 1776"/>
                  <a:gd name="T38" fmla="*/ 1 w 1133"/>
                  <a:gd name="T39" fmla="*/ 1 h 1776"/>
                  <a:gd name="T40" fmla="*/ 1 w 1133"/>
                  <a:gd name="T41" fmla="*/ 1 h 1776"/>
                  <a:gd name="T42" fmla="*/ 1 w 1133"/>
                  <a:gd name="T43" fmla="*/ 1 h 1776"/>
                  <a:gd name="T44" fmla="*/ 1 w 1133"/>
                  <a:gd name="T45" fmla="*/ 1 h 1776"/>
                  <a:gd name="T46" fmla="*/ 1 w 1133"/>
                  <a:gd name="T47" fmla="*/ 1 h 1776"/>
                  <a:gd name="T48" fmla="*/ 1 w 1133"/>
                  <a:gd name="T49" fmla="*/ 1 h 1776"/>
                  <a:gd name="T50" fmla="*/ 1 w 1133"/>
                  <a:gd name="T51" fmla="*/ 1 h 1776"/>
                  <a:gd name="T52" fmla="*/ 1 w 1133"/>
                  <a:gd name="T53" fmla="*/ 1 h 1776"/>
                  <a:gd name="T54" fmla="*/ 1 w 1133"/>
                  <a:gd name="T55" fmla="*/ 1 h 1776"/>
                  <a:gd name="T56" fmla="*/ 1 w 1133"/>
                  <a:gd name="T57" fmla="*/ 1 h 1776"/>
                  <a:gd name="T58" fmla="*/ 1 w 1133"/>
                  <a:gd name="T59" fmla="*/ 1 h 1776"/>
                  <a:gd name="T60" fmla="*/ 1 w 1133"/>
                  <a:gd name="T61" fmla="*/ 1 h 1776"/>
                  <a:gd name="T62" fmla="*/ 1 w 1133"/>
                  <a:gd name="T63" fmla="*/ 1 h 1776"/>
                  <a:gd name="T64" fmla="*/ 1 w 1133"/>
                  <a:gd name="T65" fmla="*/ 1 h 1776"/>
                  <a:gd name="T66" fmla="*/ 1 w 1133"/>
                  <a:gd name="T67" fmla="*/ 1 h 1776"/>
                  <a:gd name="T68" fmla="*/ 1 w 1133"/>
                  <a:gd name="T69" fmla="*/ 1 h 1776"/>
                  <a:gd name="T70" fmla="*/ 1 w 1133"/>
                  <a:gd name="T71" fmla="*/ 1 h 1776"/>
                  <a:gd name="T72" fmla="*/ 1 w 1133"/>
                  <a:gd name="T73" fmla="*/ 1 h 1776"/>
                  <a:gd name="T74" fmla="*/ 1 w 1133"/>
                  <a:gd name="T75" fmla="*/ 1 h 1776"/>
                  <a:gd name="T76" fmla="*/ 1 w 1133"/>
                  <a:gd name="T77" fmla="*/ 1 h 1776"/>
                  <a:gd name="T78" fmla="*/ 1 w 1133"/>
                  <a:gd name="T79" fmla="*/ 1 h 1776"/>
                  <a:gd name="T80" fmla="*/ 1 w 1133"/>
                  <a:gd name="T81" fmla="*/ 1 h 1776"/>
                  <a:gd name="T82" fmla="*/ 1 w 1133"/>
                  <a:gd name="T83" fmla="*/ 1 h 1776"/>
                  <a:gd name="T84" fmla="*/ 1 w 1133"/>
                  <a:gd name="T85" fmla="*/ 1 h 1776"/>
                  <a:gd name="T86" fmla="*/ 1 w 1133"/>
                  <a:gd name="T87" fmla="*/ 1 h 1776"/>
                  <a:gd name="T88" fmla="*/ 1 w 1133"/>
                  <a:gd name="T89" fmla="*/ 1 h 1776"/>
                  <a:gd name="T90" fmla="*/ 1 w 1133"/>
                  <a:gd name="T91" fmla="*/ 1 h 1776"/>
                  <a:gd name="T92" fmla="*/ 1 w 1133"/>
                  <a:gd name="T93" fmla="*/ 1 h 1776"/>
                  <a:gd name="T94" fmla="*/ 1 w 1133"/>
                  <a:gd name="T95" fmla="*/ 1 h 1776"/>
                  <a:gd name="T96" fmla="*/ 1 w 1133"/>
                  <a:gd name="T97" fmla="*/ 1 h 1776"/>
                  <a:gd name="T98" fmla="*/ 1 w 1133"/>
                  <a:gd name="T99" fmla="*/ 1 h 1776"/>
                  <a:gd name="T100" fmla="*/ 1 w 1133"/>
                  <a:gd name="T101" fmla="*/ 1 h 1776"/>
                  <a:gd name="T102" fmla="*/ 0 w 1133"/>
                  <a:gd name="T103" fmla="*/ 1 h 1776"/>
                  <a:gd name="T104" fmla="*/ 0 w 1133"/>
                  <a:gd name="T105" fmla="*/ 1 h 1776"/>
                  <a:gd name="T106" fmla="*/ 1 w 1133"/>
                  <a:gd name="T107" fmla="*/ 1 h 1776"/>
                  <a:gd name="T108" fmla="*/ 1 w 1133"/>
                  <a:gd name="T109" fmla="*/ 1 h 1776"/>
                  <a:gd name="T110" fmla="*/ 1 w 1133"/>
                  <a:gd name="T111" fmla="*/ 1 h 1776"/>
                  <a:gd name="T112" fmla="*/ 1 w 1133"/>
                  <a:gd name="T113" fmla="*/ 1 h 1776"/>
                  <a:gd name="T114" fmla="*/ 1 w 1133"/>
                  <a:gd name="T115" fmla="*/ 1 h 1776"/>
                  <a:gd name="T116" fmla="*/ 1 w 1133"/>
                  <a:gd name="T117" fmla="*/ 1 h 1776"/>
                  <a:gd name="T118" fmla="*/ 1 w 1133"/>
                  <a:gd name="T119" fmla="*/ 1 h 1776"/>
                  <a:gd name="T120" fmla="*/ 1 w 1133"/>
                  <a:gd name="T121" fmla="*/ 1 h 1776"/>
                  <a:gd name="T122" fmla="*/ 1 w 1133"/>
                  <a:gd name="T123" fmla="*/ 1 h 1776"/>
                  <a:gd name="T124" fmla="*/ 1 w 1133"/>
                  <a:gd name="T125" fmla="*/ 1 h 177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3"/>
                  <a:gd name="T190" fmla="*/ 0 h 1776"/>
                  <a:gd name="T191" fmla="*/ 1133 w 1133"/>
                  <a:gd name="T192" fmla="*/ 1776 h 177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3" h="1776">
                    <a:moveTo>
                      <a:pt x="880" y="1430"/>
                    </a:moveTo>
                    <a:lnTo>
                      <a:pt x="875" y="1479"/>
                    </a:lnTo>
                    <a:lnTo>
                      <a:pt x="874" y="1523"/>
                    </a:lnTo>
                    <a:lnTo>
                      <a:pt x="880" y="1574"/>
                    </a:lnTo>
                    <a:lnTo>
                      <a:pt x="887" y="1614"/>
                    </a:lnTo>
                    <a:lnTo>
                      <a:pt x="889" y="1643"/>
                    </a:lnTo>
                    <a:lnTo>
                      <a:pt x="889" y="1722"/>
                    </a:lnTo>
                    <a:lnTo>
                      <a:pt x="902" y="1759"/>
                    </a:lnTo>
                    <a:lnTo>
                      <a:pt x="935" y="1776"/>
                    </a:lnTo>
                    <a:lnTo>
                      <a:pt x="964" y="1776"/>
                    </a:lnTo>
                    <a:lnTo>
                      <a:pt x="1002" y="1747"/>
                    </a:lnTo>
                    <a:lnTo>
                      <a:pt x="1033" y="1671"/>
                    </a:lnTo>
                    <a:lnTo>
                      <a:pt x="1073" y="1569"/>
                    </a:lnTo>
                    <a:lnTo>
                      <a:pt x="1100" y="1513"/>
                    </a:lnTo>
                    <a:lnTo>
                      <a:pt x="1113" y="1451"/>
                    </a:lnTo>
                    <a:lnTo>
                      <a:pt x="1130" y="1393"/>
                    </a:lnTo>
                    <a:lnTo>
                      <a:pt x="1133" y="1306"/>
                    </a:lnTo>
                    <a:lnTo>
                      <a:pt x="1133" y="1240"/>
                    </a:lnTo>
                    <a:lnTo>
                      <a:pt x="1130" y="1150"/>
                    </a:lnTo>
                    <a:lnTo>
                      <a:pt x="1130" y="1095"/>
                    </a:lnTo>
                    <a:lnTo>
                      <a:pt x="1120" y="1042"/>
                    </a:lnTo>
                    <a:lnTo>
                      <a:pt x="1088" y="1023"/>
                    </a:lnTo>
                    <a:lnTo>
                      <a:pt x="1040" y="998"/>
                    </a:lnTo>
                    <a:lnTo>
                      <a:pt x="998" y="987"/>
                    </a:lnTo>
                    <a:lnTo>
                      <a:pt x="954" y="987"/>
                    </a:lnTo>
                    <a:lnTo>
                      <a:pt x="912" y="993"/>
                    </a:lnTo>
                    <a:lnTo>
                      <a:pt x="854" y="1012"/>
                    </a:lnTo>
                    <a:lnTo>
                      <a:pt x="802" y="1030"/>
                    </a:lnTo>
                    <a:lnTo>
                      <a:pt x="740" y="1048"/>
                    </a:lnTo>
                    <a:lnTo>
                      <a:pt x="694" y="1030"/>
                    </a:lnTo>
                    <a:lnTo>
                      <a:pt x="639" y="1020"/>
                    </a:lnTo>
                    <a:lnTo>
                      <a:pt x="587" y="1015"/>
                    </a:lnTo>
                    <a:lnTo>
                      <a:pt x="542" y="1015"/>
                    </a:lnTo>
                    <a:lnTo>
                      <a:pt x="491" y="1023"/>
                    </a:lnTo>
                    <a:lnTo>
                      <a:pt x="449" y="1037"/>
                    </a:lnTo>
                    <a:lnTo>
                      <a:pt x="411" y="1045"/>
                    </a:lnTo>
                    <a:lnTo>
                      <a:pt x="401" y="975"/>
                    </a:lnTo>
                    <a:lnTo>
                      <a:pt x="398" y="897"/>
                    </a:lnTo>
                    <a:lnTo>
                      <a:pt x="398" y="845"/>
                    </a:lnTo>
                    <a:lnTo>
                      <a:pt x="406" y="780"/>
                    </a:lnTo>
                    <a:lnTo>
                      <a:pt x="422" y="707"/>
                    </a:lnTo>
                    <a:lnTo>
                      <a:pt x="452" y="651"/>
                    </a:lnTo>
                    <a:lnTo>
                      <a:pt x="481" y="581"/>
                    </a:lnTo>
                    <a:lnTo>
                      <a:pt x="526" y="494"/>
                    </a:lnTo>
                    <a:lnTo>
                      <a:pt x="544" y="463"/>
                    </a:lnTo>
                    <a:lnTo>
                      <a:pt x="566" y="426"/>
                    </a:lnTo>
                    <a:lnTo>
                      <a:pt x="586" y="403"/>
                    </a:lnTo>
                    <a:lnTo>
                      <a:pt x="607" y="386"/>
                    </a:lnTo>
                    <a:lnTo>
                      <a:pt x="644" y="379"/>
                    </a:lnTo>
                    <a:lnTo>
                      <a:pt x="686" y="379"/>
                    </a:lnTo>
                    <a:lnTo>
                      <a:pt x="724" y="373"/>
                    </a:lnTo>
                    <a:lnTo>
                      <a:pt x="749" y="359"/>
                    </a:lnTo>
                    <a:lnTo>
                      <a:pt x="772" y="343"/>
                    </a:lnTo>
                    <a:lnTo>
                      <a:pt x="792" y="321"/>
                    </a:lnTo>
                    <a:lnTo>
                      <a:pt x="815" y="308"/>
                    </a:lnTo>
                    <a:lnTo>
                      <a:pt x="824" y="268"/>
                    </a:lnTo>
                    <a:lnTo>
                      <a:pt x="835" y="231"/>
                    </a:lnTo>
                    <a:lnTo>
                      <a:pt x="849" y="196"/>
                    </a:lnTo>
                    <a:lnTo>
                      <a:pt x="860" y="173"/>
                    </a:lnTo>
                    <a:lnTo>
                      <a:pt x="870" y="145"/>
                    </a:lnTo>
                    <a:lnTo>
                      <a:pt x="850" y="123"/>
                    </a:lnTo>
                    <a:lnTo>
                      <a:pt x="830" y="115"/>
                    </a:lnTo>
                    <a:lnTo>
                      <a:pt x="842" y="101"/>
                    </a:lnTo>
                    <a:lnTo>
                      <a:pt x="844" y="80"/>
                    </a:lnTo>
                    <a:lnTo>
                      <a:pt x="845" y="61"/>
                    </a:lnTo>
                    <a:lnTo>
                      <a:pt x="830" y="51"/>
                    </a:lnTo>
                    <a:lnTo>
                      <a:pt x="807" y="43"/>
                    </a:lnTo>
                    <a:lnTo>
                      <a:pt x="789" y="28"/>
                    </a:lnTo>
                    <a:lnTo>
                      <a:pt x="774" y="13"/>
                    </a:lnTo>
                    <a:lnTo>
                      <a:pt x="749" y="7"/>
                    </a:lnTo>
                    <a:lnTo>
                      <a:pt x="729" y="22"/>
                    </a:lnTo>
                    <a:lnTo>
                      <a:pt x="710" y="7"/>
                    </a:lnTo>
                    <a:lnTo>
                      <a:pt x="684" y="0"/>
                    </a:lnTo>
                    <a:lnTo>
                      <a:pt x="661" y="13"/>
                    </a:lnTo>
                    <a:lnTo>
                      <a:pt x="636" y="0"/>
                    </a:lnTo>
                    <a:lnTo>
                      <a:pt x="607" y="8"/>
                    </a:lnTo>
                    <a:lnTo>
                      <a:pt x="586" y="3"/>
                    </a:lnTo>
                    <a:lnTo>
                      <a:pt x="559" y="10"/>
                    </a:lnTo>
                    <a:lnTo>
                      <a:pt x="527" y="36"/>
                    </a:lnTo>
                    <a:lnTo>
                      <a:pt x="504" y="65"/>
                    </a:lnTo>
                    <a:lnTo>
                      <a:pt x="486" y="96"/>
                    </a:lnTo>
                    <a:lnTo>
                      <a:pt x="467" y="131"/>
                    </a:lnTo>
                    <a:lnTo>
                      <a:pt x="457" y="175"/>
                    </a:lnTo>
                    <a:lnTo>
                      <a:pt x="449" y="228"/>
                    </a:lnTo>
                    <a:lnTo>
                      <a:pt x="447" y="260"/>
                    </a:lnTo>
                    <a:lnTo>
                      <a:pt x="434" y="304"/>
                    </a:lnTo>
                    <a:lnTo>
                      <a:pt x="411" y="329"/>
                    </a:lnTo>
                    <a:lnTo>
                      <a:pt x="384" y="364"/>
                    </a:lnTo>
                    <a:lnTo>
                      <a:pt x="368" y="409"/>
                    </a:lnTo>
                    <a:lnTo>
                      <a:pt x="343" y="458"/>
                    </a:lnTo>
                    <a:lnTo>
                      <a:pt x="311" y="531"/>
                    </a:lnTo>
                    <a:lnTo>
                      <a:pt x="279" y="592"/>
                    </a:lnTo>
                    <a:lnTo>
                      <a:pt x="241" y="664"/>
                    </a:lnTo>
                    <a:lnTo>
                      <a:pt x="211" y="719"/>
                    </a:lnTo>
                    <a:lnTo>
                      <a:pt x="179" y="765"/>
                    </a:lnTo>
                    <a:lnTo>
                      <a:pt x="153" y="809"/>
                    </a:lnTo>
                    <a:lnTo>
                      <a:pt x="121" y="860"/>
                    </a:lnTo>
                    <a:lnTo>
                      <a:pt x="90" y="914"/>
                    </a:lnTo>
                    <a:lnTo>
                      <a:pt x="71" y="972"/>
                    </a:lnTo>
                    <a:lnTo>
                      <a:pt x="58" y="1027"/>
                    </a:lnTo>
                    <a:lnTo>
                      <a:pt x="45" y="1070"/>
                    </a:lnTo>
                    <a:lnTo>
                      <a:pt x="28" y="1110"/>
                    </a:lnTo>
                    <a:lnTo>
                      <a:pt x="11" y="1150"/>
                    </a:lnTo>
                    <a:lnTo>
                      <a:pt x="0" y="1187"/>
                    </a:lnTo>
                    <a:lnTo>
                      <a:pt x="0" y="1221"/>
                    </a:lnTo>
                    <a:lnTo>
                      <a:pt x="0" y="1255"/>
                    </a:lnTo>
                    <a:lnTo>
                      <a:pt x="20" y="1266"/>
                    </a:lnTo>
                    <a:lnTo>
                      <a:pt x="51" y="1291"/>
                    </a:lnTo>
                    <a:lnTo>
                      <a:pt x="83" y="1310"/>
                    </a:lnTo>
                    <a:lnTo>
                      <a:pt x="110" y="1316"/>
                    </a:lnTo>
                    <a:lnTo>
                      <a:pt x="148" y="1328"/>
                    </a:lnTo>
                    <a:lnTo>
                      <a:pt x="194" y="1338"/>
                    </a:lnTo>
                    <a:lnTo>
                      <a:pt x="233" y="1353"/>
                    </a:lnTo>
                    <a:lnTo>
                      <a:pt x="273" y="1368"/>
                    </a:lnTo>
                    <a:lnTo>
                      <a:pt x="321" y="1385"/>
                    </a:lnTo>
                    <a:lnTo>
                      <a:pt x="366" y="1403"/>
                    </a:lnTo>
                    <a:lnTo>
                      <a:pt x="414" y="1418"/>
                    </a:lnTo>
                    <a:lnTo>
                      <a:pt x="469" y="1433"/>
                    </a:lnTo>
                    <a:lnTo>
                      <a:pt x="524" y="1446"/>
                    </a:lnTo>
                    <a:lnTo>
                      <a:pt x="579" y="1458"/>
                    </a:lnTo>
                    <a:lnTo>
                      <a:pt x="636" y="1464"/>
                    </a:lnTo>
                    <a:lnTo>
                      <a:pt x="681" y="1468"/>
                    </a:lnTo>
                    <a:lnTo>
                      <a:pt x="732" y="1468"/>
                    </a:lnTo>
                    <a:lnTo>
                      <a:pt x="780" y="1458"/>
                    </a:lnTo>
                    <a:lnTo>
                      <a:pt x="832" y="1443"/>
                    </a:lnTo>
                    <a:lnTo>
                      <a:pt x="880" y="1430"/>
                    </a:lnTo>
                    <a:close/>
                  </a:path>
                </a:pathLst>
              </a:custGeom>
              <a:solidFill>
                <a:srgbClr val="FFE0C0"/>
              </a:solidFill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3" name="Freeform 51"/>
              <p:cNvSpPr>
                <a:spLocks/>
              </p:cNvSpPr>
              <p:nvPr/>
            </p:nvSpPr>
            <p:spPr bwMode="auto">
              <a:xfrm>
                <a:off x="194" y="1192"/>
                <a:ext cx="484" cy="738"/>
              </a:xfrm>
              <a:custGeom>
                <a:avLst/>
                <a:gdLst>
                  <a:gd name="T0" fmla="*/ 0 w 969"/>
                  <a:gd name="T1" fmla="*/ 1 h 1474"/>
                  <a:gd name="T2" fmla="*/ 0 w 969"/>
                  <a:gd name="T3" fmla="*/ 1 h 1474"/>
                  <a:gd name="T4" fmla="*/ 0 w 969"/>
                  <a:gd name="T5" fmla="*/ 1 h 1474"/>
                  <a:gd name="T6" fmla="*/ 0 w 969"/>
                  <a:gd name="T7" fmla="*/ 1 h 1474"/>
                  <a:gd name="T8" fmla="*/ 0 w 969"/>
                  <a:gd name="T9" fmla="*/ 1 h 1474"/>
                  <a:gd name="T10" fmla="*/ 0 w 969"/>
                  <a:gd name="T11" fmla="*/ 1 h 1474"/>
                  <a:gd name="T12" fmla="*/ 0 w 969"/>
                  <a:gd name="T13" fmla="*/ 1 h 1474"/>
                  <a:gd name="T14" fmla="*/ 0 w 969"/>
                  <a:gd name="T15" fmla="*/ 1 h 1474"/>
                  <a:gd name="T16" fmla="*/ 0 w 969"/>
                  <a:gd name="T17" fmla="*/ 1 h 1474"/>
                  <a:gd name="T18" fmla="*/ 0 w 969"/>
                  <a:gd name="T19" fmla="*/ 1 h 1474"/>
                  <a:gd name="T20" fmla="*/ 0 w 969"/>
                  <a:gd name="T21" fmla="*/ 1 h 1474"/>
                  <a:gd name="T22" fmla="*/ 0 w 969"/>
                  <a:gd name="T23" fmla="*/ 1 h 1474"/>
                  <a:gd name="T24" fmla="*/ 0 w 969"/>
                  <a:gd name="T25" fmla="*/ 1 h 1474"/>
                  <a:gd name="T26" fmla="*/ 0 w 969"/>
                  <a:gd name="T27" fmla="*/ 1 h 1474"/>
                  <a:gd name="T28" fmla="*/ 0 w 969"/>
                  <a:gd name="T29" fmla="*/ 1 h 1474"/>
                  <a:gd name="T30" fmla="*/ 0 w 969"/>
                  <a:gd name="T31" fmla="*/ 1 h 1474"/>
                  <a:gd name="T32" fmla="*/ 0 w 969"/>
                  <a:gd name="T33" fmla="*/ 1 h 1474"/>
                  <a:gd name="T34" fmla="*/ 0 w 969"/>
                  <a:gd name="T35" fmla="*/ 1 h 1474"/>
                  <a:gd name="T36" fmla="*/ 0 w 969"/>
                  <a:gd name="T37" fmla="*/ 1 h 1474"/>
                  <a:gd name="T38" fmla="*/ 0 w 969"/>
                  <a:gd name="T39" fmla="*/ 1 h 1474"/>
                  <a:gd name="T40" fmla="*/ 0 w 969"/>
                  <a:gd name="T41" fmla="*/ 1 h 1474"/>
                  <a:gd name="T42" fmla="*/ 0 w 969"/>
                  <a:gd name="T43" fmla="*/ 1 h 1474"/>
                  <a:gd name="T44" fmla="*/ 0 w 969"/>
                  <a:gd name="T45" fmla="*/ 1 h 1474"/>
                  <a:gd name="T46" fmla="*/ 0 w 969"/>
                  <a:gd name="T47" fmla="*/ 1 h 1474"/>
                  <a:gd name="T48" fmla="*/ 0 w 969"/>
                  <a:gd name="T49" fmla="*/ 1 h 1474"/>
                  <a:gd name="T50" fmla="*/ 0 w 969"/>
                  <a:gd name="T51" fmla="*/ 1 h 1474"/>
                  <a:gd name="T52" fmla="*/ 0 w 969"/>
                  <a:gd name="T53" fmla="*/ 1 h 1474"/>
                  <a:gd name="T54" fmla="*/ 0 w 969"/>
                  <a:gd name="T55" fmla="*/ 1 h 1474"/>
                  <a:gd name="T56" fmla="*/ 0 w 969"/>
                  <a:gd name="T57" fmla="*/ 1 h 1474"/>
                  <a:gd name="T58" fmla="*/ 0 w 969"/>
                  <a:gd name="T59" fmla="*/ 1 h 1474"/>
                  <a:gd name="T60" fmla="*/ 0 w 969"/>
                  <a:gd name="T61" fmla="*/ 1 h 1474"/>
                  <a:gd name="T62" fmla="*/ 0 w 969"/>
                  <a:gd name="T63" fmla="*/ 1 h 1474"/>
                  <a:gd name="T64" fmla="*/ 0 w 969"/>
                  <a:gd name="T65" fmla="*/ 1 h 1474"/>
                  <a:gd name="T66" fmla="*/ 0 w 969"/>
                  <a:gd name="T67" fmla="*/ 1 h 1474"/>
                  <a:gd name="T68" fmla="*/ 0 w 969"/>
                  <a:gd name="T69" fmla="*/ 1 h 1474"/>
                  <a:gd name="T70" fmla="*/ 0 w 969"/>
                  <a:gd name="T71" fmla="*/ 1 h 1474"/>
                  <a:gd name="T72" fmla="*/ 0 w 969"/>
                  <a:gd name="T73" fmla="*/ 1 h 1474"/>
                  <a:gd name="T74" fmla="*/ 0 w 969"/>
                  <a:gd name="T75" fmla="*/ 1 h 1474"/>
                  <a:gd name="T76" fmla="*/ 0 w 969"/>
                  <a:gd name="T77" fmla="*/ 1 h 1474"/>
                  <a:gd name="T78" fmla="*/ 0 w 969"/>
                  <a:gd name="T79" fmla="*/ 1 h 1474"/>
                  <a:gd name="T80" fmla="*/ 0 w 969"/>
                  <a:gd name="T81" fmla="*/ 1 h 1474"/>
                  <a:gd name="T82" fmla="*/ 0 w 969"/>
                  <a:gd name="T83" fmla="*/ 1 h 1474"/>
                  <a:gd name="T84" fmla="*/ 0 w 969"/>
                  <a:gd name="T85" fmla="*/ 1 h 1474"/>
                  <a:gd name="T86" fmla="*/ 0 w 969"/>
                  <a:gd name="T87" fmla="*/ 1 h 1474"/>
                  <a:gd name="T88" fmla="*/ 0 w 969"/>
                  <a:gd name="T89" fmla="*/ 1 h 1474"/>
                  <a:gd name="T90" fmla="*/ 0 w 969"/>
                  <a:gd name="T91" fmla="*/ 1 h 1474"/>
                  <a:gd name="T92" fmla="*/ 0 w 969"/>
                  <a:gd name="T93" fmla="*/ 1 h 1474"/>
                  <a:gd name="T94" fmla="*/ 0 w 969"/>
                  <a:gd name="T95" fmla="*/ 1 h 1474"/>
                  <a:gd name="T96" fmla="*/ 0 w 969"/>
                  <a:gd name="T97" fmla="*/ 1 h 1474"/>
                  <a:gd name="T98" fmla="*/ 0 w 969"/>
                  <a:gd name="T99" fmla="*/ 1 h 1474"/>
                  <a:gd name="T100" fmla="*/ 0 w 969"/>
                  <a:gd name="T101" fmla="*/ 1 h 1474"/>
                  <a:gd name="T102" fmla="*/ 0 w 969"/>
                  <a:gd name="T103" fmla="*/ 0 h 14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69"/>
                  <a:gd name="T157" fmla="*/ 0 h 1474"/>
                  <a:gd name="T158" fmla="*/ 969 w 969"/>
                  <a:gd name="T159" fmla="*/ 1474 h 14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69" h="1474">
                    <a:moveTo>
                      <a:pt x="443" y="40"/>
                    </a:moveTo>
                    <a:lnTo>
                      <a:pt x="436" y="76"/>
                    </a:lnTo>
                    <a:lnTo>
                      <a:pt x="419" y="116"/>
                    </a:lnTo>
                    <a:lnTo>
                      <a:pt x="398" y="146"/>
                    </a:lnTo>
                    <a:lnTo>
                      <a:pt x="384" y="163"/>
                    </a:lnTo>
                    <a:lnTo>
                      <a:pt x="356" y="211"/>
                    </a:lnTo>
                    <a:lnTo>
                      <a:pt x="318" y="276"/>
                    </a:lnTo>
                    <a:lnTo>
                      <a:pt x="278" y="351"/>
                    </a:lnTo>
                    <a:lnTo>
                      <a:pt x="248" y="416"/>
                    </a:lnTo>
                    <a:lnTo>
                      <a:pt x="215" y="484"/>
                    </a:lnTo>
                    <a:lnTo>
                      <a:pt x="183" y="564"/>
                    </a:lnTo>
                    <a:lnTo>
                      <a:pt x="156" y="621"/>
                    </a:lnTo>
                    <a:lnTo>
                      <a:pt x="125" y="679"/>
                    </a:lnTo>
                    <a:lnTo>
                      <a:pt x="101" y="730"/>
                    </a:lnTo>
                    <a:lnTo>
                      <a:pt x="81" y="777"/>
                    </a:lnTo>
                    <a:lnTo>
                      <a:pt x="70" y="829"/>
                    </a:lnTo>
                    <a:lnTo>
                      <a:pt x="61" y="875"/>
                    </a:lnTo>
                    <a:lnTo>
                      <a:pt x="56" y="915"/>
                    </a:lnTo>
                    <a:lnTo>
                      <a:pt x="43" y="942"/>
                    </a:lnTo>
                    <a:lnTo>
                      <a:pt x="28" y="955"/>
                    </a:lnTo>
                    <a:lnTo>
                      <a:pt x="10" y="968"/>
                    </a:lnTo>
                    <a:lnTo>
                      <a:pt x="0" y="990"/>
                    </a:lnTo>
                    <a:lnTo>
                      <a:pt x="0" y="1007"/>
                    </a:lnTo>
                    <a:lnTo>
                      <a:pt x="10" y="1027"/>
                    </a:lnTo>
                    <a:lnTo>
                      <a:pt x="30" y="1043"/>
                    </a:lnTo>
                    <a:lnTo>
                      <a:pt x="58" y="1063"/>
                    </a:lnTo>
                    <a:lnTo>
                      <a:pt x="101" y="1075"/>
                    </a:lnTo>
                    <a:lnTo>
                      <a:pt x="136" y="1088"/>
                    </a:lnTo>
                    <a:lnTo>
                      <a:pt x="173" y="1103"/>
                    </a:lnTo>
                    <a:lnTo>
                      <a:pt x="225" y="1123"/>
                    </a:lnTo>
                    <a:lnTo>
                      <a:pt x="288" y="1153"/>
                    </a:lnTo>
                    <a:lnTo>
                      <a:pt x="361" y="1175"/>
                    </a:lnTo>
                    <a:lnTo>
                      <a:pt x="404" y="1185"/>
                    </a:lnTo>
                    <a:lnTo>
                      <a:pt x="451" y="1198"/>
                    </a:lnTo>
                    <a:lnTo>
                      <a:pt x="501" y="1206"/>
                    </a:lnTo>
                    <a:lnTo>
                      <a:pt x="556" y="1216"/>
                    </a:lnTo>
                    <a:lnTo>
                      <a:pt x="594" y="1218"/>
                    </a:lnTo>
                    <a:lnTo>
                      <a:pt x="644" y="1213"/>
                    </a:lnTo>
                    <a:lnTo>
                      <a:pt x="707" y="1206"/>
                    </a:lnTo>
                    <a:lnTo>
                      <a:pt x="754" y="1192"/>
                    </a:lnTo>
                    <a:lnTo>
                      <a:pt x="797" y="1182"/>
                    </a:lnTo>
                    <a:lnTo>
                      <a:pt x="824" y="1185"/>
                    </a:lnTo>
                    <a:lnTo>
                      <a:pt x="827" y="1215"/>
                    </a:lnTo>
                    <a:lnTo>
                      <a:pt x="836" y="1246"/>
                    </a:lnTo>
                    <a:lnTo>
                      <a:pt x="852" y="1293"/>
                    </a:lnTo>
                    <a:lnTo>
                      <a:pt x="877" y="1351"/>
                    </a:lnTo>
                    <a:lnTo>
                      <a:pt x="906" y="1406"/>
                    </a:lnTo>
                    <a:lnTo>
                      <a:pt x="940" y="1474"/>
                    </a:lnTo>
                    <a:lnTo>
                      <a:pt x="969" y="1400"/>
                    </a:lnTo>
                    <a:lnTo>
                      <a:pt x="945" y="1330"/>
                    </a:lnTo>
                    <a:lnTo>
                      <a:pt x="934" y="1286"/>
                    </a:lnTo>
                    <a:lnTo>
                      <a:pt x="930" y="1246"/>
                    </a:lnTo>
                    <a:lnTo>
                      <a:pt x="932" y="1206"/>
                    </a:lnTo>
                    <a:lnTo>
                      <a:pt x="929" y="1173"/>
                    </a:lnTo>
                    <a:lnTo>
                      <a:pt x="917" y="1115"/>
                    </a:lnTo>
                    <a:lnTo>
                      <a:pt x="891" y="1070"/>
                    </a:lnTo>
                    <a:lnTo>
                      <a:pt x="859" y="1033"/>
                    </a:lnTo>
                    <a:lnTo>
                      <a:pt x="824" y="965"/>
                    </a:lnTo>
                    <a:lnTo>
                      <a:pt x="762" y="925"/>
                    </a:lnTo>
                    <a:lnTo>
                      <a:pt x="804" y="972"/>
                    </a:lnTo>
                    <a:lnTo>
                      <a:pt x="819" y="990"/>
                    </a:lnTo>
                    <a:lnTo>
                      <a:pt x="829" y="1017"/>
                    </a:lnTo>
                    <a:lnTo>
                      <a:pt x="824" y="1050"/>
                    </a:lnTo>
                    <a:lnTo>
                      <a:pt x="804" y="1073"/>
                    </a:lnTo>
                    <a:lnTo>
                      <a:pt x="742" y="1092"/>
                    </a:lnTo>
                    <a:lnTo>
                      <a:pt x="677" y="1100"/>
                    </a:lnTo>
                    <a:lnTo>
                      <a:pt x="619" y="1103"/>
                    </a:lnTo>
                    <a:lnTo>
                      <a:pt x="561" y="1100"/>
                    </a:lnTo>
                    <a:lnTo>
                      <a:pt x="504" y="1087"/>
                    </a:lnTo>
                    <a:lnTo>
                      <a:pt x="463" y="1073"/>
                    </a:lnTo>
                    <a:lnTo>
                      <a:pt x="418" y="1060"/>
                    </a:lnTo>
                    <a:lnTo>
                      <a:pt x="378" y="1042"/>
                    </a:lnTo>
                    <a:lnTo>
                      <a:pt x="330" y="1017"/>
                    </a:lnTo>
                    <a:lnTo>
                      <a:pt x="306" y="992"/>
                    </a:lnTo>
                    <a:lnTo>
                      <a:pt x="291" y="977"/>
                    </a:lnTo>
                    <a:lnTo>
                      <a:pt x="283" y="950"/>
                    </a:lnTo>
                    <a:lnTo>
                      <a:pt x="286" y="925"/>
                    </a:lnTo>
                    <a:lnTo>
                      <a:pt x="301" y="894"/>
                    </a:lnTo>
                    <a:lnTo>
                      <a:pt x="325" y="864"/>
                    </a:lnTo>
                    <a:lnTo>
                      <a:pt x="348" y="844"/>
                    </a:lnTo>
                    <a:lnTo>
                      <a:pt x="391" y="817"/>
                    </a:lnTo>
                    <a:lnTo>
                      <a:pt x="335" y="829"/>
                    </a:lnTo>
                    <a:lnTo>
                      <a:pt x="300" y="827"/>
                    </a:lnTo>
                    <a:lnTo>
                      <a:pt x="303" y="780"/>
                    </a:lnTo>
                    <a:lnTo>
                      <a:pt x="300" y="740"/>
                    </a:lnTo>
                    <a:lnTo>
                      <a:pt x="298" y="669"/>
                    </a:lnTo>
                    <a:lnTo>
                      <a:pt x="301" y="592"/>
                    </a:lnTo>
                    <a:lnTo>
                      <a:pt x="311" y="516"/>
                    </a:lnTo>
                    <a:lnTo>
                      <a:pt x="326" y="463"/>
                    </a:lnTo>
                    <a:lnTo>
                      <a:pt x="356" y="401"/>
                    </a:lnTo>
                    <a:lnTo>
                      <a:pt x="381" y="348"/>
                    </a:lnTo>
                    <a:lnTo>
                      <a:pt x="411" y="283"/>
                    </a:lnTo>
                    <a:lnTo>
                      <a:pt x="436" y="236"/>
                    </a:lnTo>
                    <a:lnTo>
                      <a:pt x="464" y="188"/>
                    </a:lnTo>
                    <a:lnTo>
                      <a:pt x="486" y="158"/>
                    </a:lnTo>
                    <a:lnTo>
                      <a:pt x="506" y="138"/>
                    </a:lnTo>
                    <a:lnTo>
                      <a:pt x="544" y="125"/>
                    </a:lnTo>
                    <a:lnTo>
                      <a:pt x="579" y="123"/>
                    </a:lnTo>
                    <a:lnTo>
                      <a:pt x="606" y="121"/>
                    </a:lnTo>
                    <a:lnTo>
                      <a:pt x="637" y="113"/>
                    </a:lnTo>
                    <a:lnTo>
                      <a:pt x="666" y="100"/>
                    </a:lnTo>
                    <a:lnTo>
                      <a:pt x="686" y="73"/>
                    </a:lnTo>
                    <a:lnTo>
                      <a:pt x="696" y="38"/>
                    </a:lnTo>
                    <a:lnTo>
                      <a:pt x="699" y="0"/>
                    </a:lnTo>
                    <a:lnTo>
                      <a:pt x="443" y="4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4" name="Freeform 52"/>
              <p:cNvSpPr>
                <a:spLocks/>
              </p:cNvSpPr>
              <p:nvPr/>
            </p:nvSpPr>
            <p:spPr bwMode="auto">
              <a:xfrm>
                <a:off x="412" y="1106"/>
                <a:ext cx="161" cy="110"/>
              </a:xfrm>
              <a:custGeom>
                <a:avLst/>
                <a:gdLst>
                  <a:gd name="T0" fmla="*/ 1 w 321"/>
                  <a:gd name="T1" fmla="*/ 1 h 219"/>
                  <a:gd name="T2" fmla="*/ 1 w 321"/>
                  <a:gd name="T3" fmla="*/ 1 h 219"/>
                  <a:gd name="T4" fmla="*/ 1 w 321"/>
                  <a:gd name="T5" fmla="*/ 1 h 219"/>
                  <a:gd name="T6" fmla="*/ 0 w 321"/>
                  <a:gd name="T7" fmla="*/ 1 h 219"/>
                  <a:gd name="T8" fmla="*/ 1 w 321"/>
                  <a:gd name="T9" fmla="*/ 1 h 219"/>
                  <a:gd name="T10" fmla="*/ 1 w 321"/>
                  <a:gd name="T11" fmla="*/ 1 h 219"/>
                  <a:gd name="T12" fmla="*/ 1 w 321"/>
                  <a:gd name="T13" fmla="*/ 1 h 219"/>
                  <a:gd name="T14" fmla="*/ 1 w 321"/>
                  <a:gd name="T15" fmla="*/ 1 h 219"/>
                  <a:gd name="T16" fmla="*/ 1 w 321"/>
                  <a:gd name="T17" fmla="*/ 1 h 219"/>
                  <a:gd name="T18" fmla="*/ 1 w 321"/>
                  <a:gd name="T19" fmla="*/ 1 h 219"/>
                  <a:gd name="T20" fmla="*/ 1 w 321"/>
                  <a:gd name="T21" fmla="*/ 1 h 219"/>
                  <a:gd name="T22" fmla="*/ 1 w 321"/>
                  <a:gd name="T23" fmla="*/ 1 h 219"/>
                  <a:gd name="T24" fmla="*/ 1 w 321"/>
                  <a:gd name="T25" fmla="*/ 1 h 219"/>
                  <a:gd name="T26" fmla="*/ 1 w 321"/>
                  <a:gd name="T27" fmla="*/ 1 h 219"/>
                  <a:gd name="T28" fmla="*/ 1 w 321"/>
                  <a:gd name="T29" fmla="*/ 1 h 219"/>
                  <a:gd name="T30" fmla="*/ 1 w 321"/>
                  <a:gd name="T31" fmla="*/ 1 h 219"/>
                  <a:gd name="T32" fmla="*/ 1 w 321"/>
                  <a:gd name="T33" fmla="*/ 1 h 219"/>
                  <a:gd name="T34" fmla="*/ 1 w 321"/>
                  <a:gd name="T35" fmla="*/ 1 h 219"/>
                  <a:gd name="T36" fmla="*/ 1 w 321"/>
                  <a:gd name="T37" fmla="*/ 1 h 219"/>
                  <a:gd name="T38" fmla="*/ 1 w 321"/>
                  <a:gd name="T39" fmla="*/ 1 h 219"/>
                  <a:gd name="T40" fmla="*/ 1 w 321"/>
                  <a:gd name="T41" fmla="*/ 1 h 219"/>
                  <a:gd name="T42" fmla="*/ 1 w 321"/>
                  <a:gd name="T43" fmla="*/ 1 h 219"/>
                  <a:gd name="T44" fmla="*/ 1 w 321"/>
                  <a:gd name="T45" fmla="*/ 1 h 219"/>
                  <a:gd name="T46" fmla="*/ 1 w 321"/>
                  <a:gd name="T47" fmla="*/ 1 h 219"/>
                  <a:gd name="T48" fmla="*/ 1 w 321"/>
                  <a:gd name="T49" fmla="*/ 1 h 219"/>
                  <a:gd name="T50" fmla="*/ 1 w 321"/>
                  <a:gd name="T51" fmla="*/ 1 h 219"/>
                  <a:gd name="T52" fmla="*/ 1 w 321"/>
                  <a:gd name="T53" fmla="*/ 1 h 219"/>
                  <a:gd name="T54" fmla="*/ 1 w 321"/>
                  <a:gd name="T55" fmla="*/ 1 h 219"/>
                  <a:gd name="T56" fmla="*/ 1 w 321"/>
                  <a:gd name="T57" fmla="*/ 1 h 219"/>
                  <a:gd name="T58" fmla="*/ 1 w 321"/>
                  <a:gd name="T59" fmla="*/ 1 h 219"/>
                  <a:gd name="T60" fmla="*/ 1 w 321"/>
                  <a:gd name="T61" fmla="*/ 1 h 219"/>
                  <a:gd name="T62" fmla="*/ 1 w 321"/>
                  <a:gd name="T63" fmla="*/ 1 h 219"/>
                  <a:gd name="T64" fmla="*/ 1 w 321"/>
                  <a:gd name="T65" fmla="*/ 1 h 219"/>
                  <a:gd name="T66" fmla="*/ 1 w 321"/>
                  <a:gd name="T67" fmla="*/ 1 h 219"/>
                  <a:gd name="T68" fmla="*/ 1 w 321"/>
                  <a:gd name="T69" fmla="*/ 1 h 219"/>
                  <a:gd name="T70" fmla="*/ 1 w 321"/>
                  <a:gd name="T71" fmla="*/ 1 h 21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21"/>
                  <a:gd name="T109" fmla="*/ 0 h 219"/>
                  <a:gd name="T110" fmla="*/ 321 w 321"/>
                  <a:gd name="T111" fmla="*/ 219 h 21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21" h="219">
                    <a:moveTo>
                      <a:pt x="40" y="23"/>
                    </a:moveTo>
                    <a:lnTo>
                      <a:pt x="57" y="60"/>
                    </a:lnTo>
                    <a:lnTo>
                      <a:pt x="52" y="73"/>
                    </a:lnTo>
                    <a:lnTo>
                      <a:pt x="32" y="81"/>
                    </a:lnTo>
                    <a:lnTo>
                      <a:pt x="17" y="103"/>
                    </a:lnTo>
                    <a:lnTo>
                      <a:pt x="5" y="135"/>
                    </a:lnTo>
                    <a:lnTo>
                      <a:pt x="2" y="166"/>
                    </a:lnTo>
                    <a:lnTo>
                      <a:pt x="0" y="196"/>
                    </a:lnTo>
                    <a:lnTo>
                      <a:pt x="5" y="219"/>
                    </a:lnTo>
                    <a:lnTo>
                      <a:pt x="256" y="188"/>
                    </a:lnTo>
                    <a:lnTo>
                      <a:pt x="271" y="171"/>
                    </a:lnTo>
                    <a:lnTo>
                      <a:pt x="291" y="166"/>
                    </a:lnTo>
                    <a:lnTo>
                      <a:pt x="303" y="125"/>
                    </a:lnTo>
                    <a:lnTo>
                      <a:pt x="286" y="138"/>
                    </a:lnTo>
                    <a:lnTo>
                      <a:pt x="253" y="150"/>
                    </a:lnTo>
                    <a:lnTo>
                      <a:pt x="233" y="150"/>
                    </a:lnTo>
                    <a:lnTo>
                      <a:pt x="221" y="136"/>
                    </a:lnTo>
                    <a:lnTo>
                      <a:pt x="216" y="118"/>
                    </a:lnTo>
                    <a:lnTo>
                      <a:pt x="221" y="100"/>
                    </a:lnTo>
                    <a:lnTo>
                      <a:pt x="228" y="90"/>
                    </a:lnTo>
                    <a:lnTo>
                      <a:pt x="260" y="81"/>
                    </a:lnTo>
                    <a:lnTo>
                      <a:pt x="273" y="78"/>
                    </a:lnTo>
                    <a:lnTo>
                      <a:pt x="310" y="63"/>
                    </a:lnTo>
                    <a:lnTo>
                      <a:pt x="321" y="53"/>
                    </a:lnTo>
                    <a:lnTo>
                      <a:pt x="280" y="71"/>
                    </a:lnTo>
                    <a:lnTo>
                      <a:pt x="288" y="33"/>
                    </a:lnTo>
                    <a:lnTo>
                      <a:pt x="280" y="26"/>
                    </a:lnTo>
                    <a:lnTo>
                      <a:pt x="266" y="6"/>
                    </a:lnTo>
                    <a:lnTo>
                      <a:pt x="265" y="11"/>
                    </a:lnTo>
                    <a:lnTo>
                      <a:pt x="271" y="18"/>
                    </a:lnTo>
                    <a:lnTo>
                      <a:pt x="283" y="40"/>
                    </a:lnTo>
                    <a:lnTo>
                      <a:pt x="268" y="71"/>
                    </a:lnTo>
                    <a:lnTo>
                      <a:pt x="216" y="90"/>
                    </a:lnTo>
                    <a:lnTo>
                      <a:pt x="213" y="143"/>
                    </a:lnTo>
                    <a:lnTo>
                      <a:pt x="201" y="148"/>
                    </a:lnTo>
                    <a:lnTo>
                      <a:pt x="190" y="143"/>
                    </a:lnTo>
                    <a:lnTo>
                      <a:pt x="178" y="135"/>
                    </a:lnTo>
                    <a:lnTo>
                      <a:pt x="193" y="111"/>
                    </a:lnTo>
                    <a:lnTo>
                      <a:pt x="226" y="66"/>
                    </a:lnTo>
                    <a:lnTo>
                      <a:pt x="226" y="48"/>
                    </a:lnTo>
                    <a:lnTo>
                      <a:pt x="216" y="11"/>
                    </a:lnTo>
                    <a:lnTo>
                      <a:pt x="210" y="13"/>
                    </a:lnTo>
                    <a:lnTo>
                      <a:pt x="215" y="40"/>
                    </a:lnTo>
                    <a:lnTo>
                      <a:pt x="213" y="65"/>
                    </a:lnTo>
                    <a:lnTo>
                      <a:pt x="205" y="88"/>
                    </a:lnTo>
                    <a:lnTo>
                      <a:pt x="182" y="121"/>
                    </a:lnTo>
                    <a:lnTo>
                      <a:pt x="162" y="140"/>
                    </a:lnTo>
                    <a:lnTo>
                      <a:pt x="138" y="153"/>
                    </a:lnTo>
                    <a:lnTo>
                      <a:pt x="115" y="143"/>
                    </a:lnTo>
                    <a:lnTo>
                      <a:pt x="112" y="131"/>
                    </a:lnTo>
                    <a:lnTo>
                      <a:pt x="123" y="106"/>
                    </a:lnTo>
                    <a:lnTo>
                      <a:pt x="143" y="75"/>
                    </a:lnTo>
                    <a:lnTo>
                      <a:pt x="152" y="56"/>
                    </a:lnTo>
                    <a:lnTo>
                      <a:pt x="148" y="48"/>
                    </a:lnTo>
                    <a:lnTo>
                      <a:pt x="143" y="36"/>
                    </a:lnTo>
                    <a:lnTo>
                      <a:pt x="138" y="18"/>
                    </a:lnTo>
                    <a:lnTo>
                      <a:pt x="132" y="0"/>
                    </a:lnTo>
                    <a:lnTo>
                      <a:pt x="130" y="10"/>
                    </a:lnTo>
                    <a:lnTo>
                      <a:pt x="140" y="33"/>
                    </a:lnTo>
                    <a:lnTo>
                      <a:pt x="145" y="51"/>
                    </a:lnTo>
                    <a:lnTo>
                      <a:pt x="133" y="81"/>
                    </a:lnTo>
                    <a:lnTo>
                      <a:pt x="112" y="100"/>
                    </a:lnTo>
                    <a:lnTo>
                      <a:pt x="100" y="121"/>
                    </a:lnTo>
                    <a:lnTo>
                      <a:pt x="95" y="130"/>
                    </a:lnTo>
                    <a:lnTo>
                      <a:pt x="83" y="136"/>
                    </a:lnTo>
                    <a:lnTo>
                      <a:pt x="63" y="133"/>
                    </a:lnTo>
                    <a:lnTo>
                      <a:pt x="53" y="125"/>
                    </a:lnTo>
                    <a:lnTo>
                      <a:pt x="55" y="96"/>
                    </a:lnTo>
                    <a:lnTo>
                      <a:pt x="68" y="76"/>
                    </a:lnTo>
                    <a:lnTo>
                      <a:pt x="68" y="60"/>
                    </a:lnTo>
                    <a:lnTo>
                      <a:pt x="62" y="40"/>
                    </a:ln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4" name="Group 53"/>
            <p:cNvGrpSpPr>
              <a:grpSpLocks/>
            </p:cNvGrpSpPr>
            <p:nvPr/>
          </p:nvGrpSpPr>
          <p:grpSpPr bwMode="auto">
            <a:xfrm>
              <a:off x="1059" y="921"/>
              <a:ext cx="520" cy="1032"/>
              <a:chOff x="1059" y="921"/>
              <a:chExt cx="520" cy="1032"/>
            </a:xfrm>
          </p:grpSpPr>
          <p:sp>
            <p:nvSpPr>
              <p:cNvPr id="60456" name="Freeform 54"/>
              <p:cNvSpPr>
                <a:spLocks/>
              </p:cNvSpPr>
              <p:nvPr/>
            </p:nvSpPr>
            <p:spPr bwMode="auto">
              <a:xfrm>
                <a:off x="1059" y="921"/>
                <a:ext cx="520" cy="1032"/>
              </a:xfrm>
              <a:custGeom>
                <a:avLst/>
                <a:gdLst>
                  <a:gd name="T0" fmla="*/ 1 w 1040"/>
                  <a:gd name="T1" fmla="*/ 1 h 2064"/>
                  <a:gd name="T2" fmla="*/ 1 w 1040"/>
                  <a:gd name="T3" fmla="*/ 1 h 2064"/>
                  <a:gd name="T4" fmla="*/ 1 w 1040"/>
                  <a:gd name="T5" fmla="*/ 1 h 2064"/>
                  <a:gd name="T6" fmla="*/ 1 w 1040"/>
                  <a:gd name="T7" fmla="*/ 1 h 2064"/>
                  <a:gd name="T8" fmla="*/ 1 w 1040"/>
                  <a:gd name="T9" fmla="*/ 1 h 2064"/>
                  <a:gd name="T10" fmla="*/ 1 w 1040"/>
                  <a:gd name="T11" fmla="*/ 1 h 2064"/>
                  <a:gd name="T12" fmla="*/ 1 w 1040"/>
                  <a:gd name="T13" fmla="*/ 1 h 2064"/>
                  <a:gd name="T14" fmla="*/ 1 w 1040"/>
                  <a:gd name="T15" fmla="*/ 1 h 2064"/>
                  <a:gd name="T16" fmla="*/ 1 w 1040"/>
                  <a:gd name="T17" fmla="*/ 1 h 2064"/>
                  <a:gd name="T18" fmla="*/ 1 w 1040"/>
                  <a:gd name="T19" fmla="*/ 1 h 2064"/>
                  <a:gd name="T20" fmla="*/ 1 w 1040"/>
                  <a:gd name="T21" fmla="*/ 1 h 2064"/>
                  <a:gd name="T22" fmla="*/ 1 w 1040"/>
                  <a:gd name="T23" fmla="*/ 1 h 2064"/>
                  <a:gd name="T24" fmla="*/ 1 w 1040"/>
                  <a:gd name="T25" fmla="*/ 1 h 2064"/>
                  <a:gd name="T26" fmla="*/ 1 w 1040"/>
                  <a:gd name="T27" fmla="*/ 1 h 2064"/>
                  <a:gd name="T28" fmla="*/ 1 w 1040"/>
                  <a:gd name="T29" fmla="*/ 1 h 2064"/>
                  <a:gd name="T30" fmla="*/ 1 w 1040"/>
                  <a:gd name="T31" fmla="*/ 1 h 2064"/>
                  <a:gd name="T32" fmla="*/ 1 w 1040"/>
                  <a:gd name="T33" fmla="*/ 1 h 2064"/>
                  <a:gd name="T34" fmla="*/ 1 w 1040"/>
                  <a:gd name="T35" fmla="*/ 1 h 2064"/>
                  <a:gd name="T36" fmla="*/ 1 w 1040"/>
                  <a:gd name="T37" fmla="*/ 1 h 2064"/>
                  <a:gd name="T38" fmla="*/ 1 w 1040"/>
                  <a:gd name="T39" fmla="*/ 1 h 2064"/>
                  <a:gd name="T40" fmla="*/ 1 w 1040"/>
                  <a:gd name="T41" fmla="*/ 1 h 2064"/>
                  <a:gd name="T42" fmla="*/ 1 w 1040"/>
                  <a:gd name="T43" fmla="*/ 1 h 2064"/>
                  <a:gd name="T44" fmla="*/ 1 w 1040"/>
                  <a:gd name="T45" fmla="*/ 1 h 2064"/>
                  <a:gd name="T46" fmla="*/ 1 w 1040"/>
                  <a:gd name="T47" fmla="*/ 1 h 2064"/>
                  <a:gd name="T48" fmla="*/ 1 w 1040"/>
                  <a:gd name="T49" fmla="*/ 1 h 2064"/>
                  <a:gd name="T50" fmla="*/ 1 w 1040"/>
                  <a:gd name="T51" fmla="*/ 1 h 2064"/>
                  <a:gd name="T52" fmla="*/ 1 w 1040"/>
                  <a:gd name="T53" fmla="*/ 1 h 2064"/>
                  <a:gd name="T54" fmla="*/ 1 w 1040"/>
                  <a:gd name="T55" fmla="*/ 1 h 2064"/>
                  <a:gd name="T56" fmla="*/ 1 w 1040"/>
                  <a:gd name="T57" fmla="*/ 1 h 2064"/>
                  <a:gd name="T58" fmla="*/ 1 w 1040"/>
                  <a:gd name="T59" fmla="*/ 1 h 2064"/>
                  <a:gd name="T60" fmla="*/ 1 w 1040"/>
                  <a:gd name="T61" fmla="*/ 1 h 2064"/>
                  <a:gd name="T62" fmla="*/ 1 w 1040"/>
                  <a:gd name="T63" fmla="*/ 1 h 2064"/>
                  <a:gd name="T64" fmla="*/ 1 w 1040"/>
                  <a:gd name="T65" fmla="*/ 1 h 2064"/>
                  <a:gd name="T66" fmla="*/ 1 w 1040"/>
                  <a:gd name="T67" fmla="*/ 1 h 2064"/>
                  <a:gd name="T68" fmla="*/ 1 w 1040"/>
                  <a:gd name="T69" fmla="*/ 1 h 2064"/>
                  <a:gd name="T70" fmla="*/ 1 w 1040"/>
                  <a:gd name="T71" fmla="*/ 1 h 2064"/>
                  <a:gd name="T72" fmla="*/ 1 w 1040"/>
                  <a:gd name="T73" fmla="*/ 1 h 2064"/>
                  <a:gd name="T74" fmla="*/ 1 w 1040"/>
                  <a:gd name="T75" fmla="*/ 1 h 2064"/>
                  <a:gd name="T76" fmla="*/ 1 w 1040"/>
                  <a:gd name="T77" fmla="*/ 1 h 2064"/>
                  <a:gd name="T78" fmla="*/ 1 w 1040"/>
                  <a:gd name="T79" fmla="*/ 1 h 2064"/>
                  <a:gd name="T80" fmla="*/ 1 w 1040"/>
                  <a:gd name="T81" fmla="*/ 1 h 2064"/>
                  <a:gd name="T82" fmla="*/ 1 w 1040"/>
                  <a:gd name="T83" fmla="*/ 1 h 2064"/>
                  <a:gd name="T84" fmla="*/ 1 w 1040"/>
                  <a:gd name="T85" fmla="*/ 1 h 2064"/>
                  <a:gd name="T86" fmla="*/ 1 w 1040"/>
                  <a:gd name="T87" fmla="*/ 1 h 2064"/>
                  <a:gd name="T88" fmla="*/ 1 w 1040"/>
                  <a:gd name="T89" fmla="*/ 1 h 2064"/>
                  <a:gd name="T90" fmla="*/ 1 w 1040"/>
                  <a:gd name="T91" fmla="*/ 1 h 2064"/>
                  <a:gd name="T92" fmla="*/ 1 w 1040"/>
                  <a:gd name="T93" fmla="*/ 1 h 2064"/>
                  <a:gd name="T94" fmla="*/ 1 w 1040"/>
                  <a:gd name="T95" fmla="*/ 1 h 2064"/>
                  <a:gd name="T96" fmla="*/ 1 w 1040"/>
                  <a:gd name="T97" fmla="*/ 1 h 2064"/>
                  <a:gd name="T98" fmla="*/ 1 w 1040"/>
                  <a:gd name="T99" fmla="*/ 1 h 2064"/>
                  <a:gd name="T100" fmla="*/ 1 w 1040"/>
                  <a:gd name="T101" fmla="*/ 1 h 2064"/>
                  <a:gd name="T102" fmla="*/ 1 w 1040"/>
                  <a:gd name="T103" fmla="*/ 1 h 2064"/>
                  <a:gd name="T104" fmla="*/ 1 w 1040"/>
                  <a:gd name="T105" fmla="*/ 1 h 2064"/>
                  <a:gd name="T106" fmla="*/ 1 w 1040"/>
                  <a:gd name="T107" fmla="*/ 1 h 2064"/>
                  <a:gd name="T108" fmla="*/ 1 w 1040"/>
                  <a:gd name="T109" fmla="*/ 1 h 2064"/>
                  <a:gd name="T110" fmla="*/ 1 w 1040"/>
                  <a:gd name="T111" fmla="*/ 1 h 2064"/>
                  <a:gd name="T112" fmla="*/ 1 w 1040"/>
                  <a:gd name="T113" fmla="*/ 1 h 2064"/>
                  <a:gd name="T114" fmla="*/ 1 w 1040"/>
                  <a:gd name="T115" fmla="*/ 1 h 2064"/>
                  <a:gd name="T116" fmla="*/ 1 w 1040"/>
                  <a:gd name="T117" fmla="*/ 1 h 206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40"/>
                  <a:gd name="T178" fmla="*/ 0 h 2064"/>
                  <a:gd name="T179" fmla="*/ 1040 w 1040"/>
                  <a:gd name="T180" fmla="*/ 2064 h 206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40" h="2064">
                    <a:moveTo>
                      <a:pt x="0" y="1355"/>
                    </a:moveTo>
                    <a:lnTo>
                      <a:pt x="13" y="1475"/>
                    </a:lnTo>
                    <a:lnTo>
                      <a:pt x="16" y="1615"/>
                    </a:lnTo>
                    <a:lnTo>
                      <a:pt x="21" y="1753"/>
                    </a:lnTo>
                    <a:lnTo>
                      <a:pt x="33" y="1844"/>
                    </a:lnTo>
                    <a:lnTo>
                      <a:pt x="46" y="1934"/>
                    </a:lnTo>
                    <a:lnTo>
                      <a:pt x="58" y="1981"/>
                    </a:lnTo>
                    <a:lnTo>
                      <a:pt x="83" y="2021"/>
                    </a:lnTo>
                    <a:lnTo>
                      <a:pt x="118" y="2064"/>
                    </a:lnTo>
                    <a:lnTo>
                      <a:pt x="144" y="1992"/>
                    </a:lnTo>
                    <a:lnTo>
                      <a:pt x="159" y="1931"/>
                    </a:lnTo>
                    <a:lnTo>
                      <a:pt x="183" y="1868"/>
                    </a:lnTo>
                    <a:lnTo>
                      <a:pt x="193" y="1821"/>
                    </a:lnTo>
                    <a:lnTo>
                      <a:pt x="209" y="1784"/>
                    </a:lnTo>
                    <a:lnTo>
                      <a:pt x="254" y="1796"/>
                    </a:lnTo>
                    <a:lnTo>
                      <a:pt x="299" y="1799"/>
                    </a:lnTo>
                    <a:lnTo>
                      <a:pt x="347" y="1799"/>
                    </a:lnTo>
                    <a:lnTo>
                      <a:pt x="402" y="1791"/>
                    </a:lnTo>
                    <a:lnTo>
                      <a:pt x="444" y="1778"/>
                    </a:lnTo>
                    <a:lnTo>
                      <a:pt x="501" y="1756"/>
                    </a:lnTo>
                    <a:lnTo>
                      <a:pt x="556" y="1730"/>
                    </a:lnTo>
                    <a:lnTo>
                      <a:pt x="617" y="1698"/>
                    </a:lnTo>
                    <a:lnTo>
                      <a:pt x="660" y="1673"/>
                    </a:lnTo>
                    <a:lnTo>
                      <a:pt x="707" y="1643"/>
                    </a:lnTo>
                    <a:lnTo>
                      <a:pt x="755" y="1611"/>
                    </a:lnTo>
                    <a:lnTo>
                      <a:pt x="795" y="1583"/>
                    </a:lnTo>
                    <a:lnTo>
                      <a:pt x="834" y="1553"/>
                    </a:lnTo>
                    <a:lnTo>
                      <a:pt x="872" y="1531"/>
                    </a:lnTo>
                    <a:lnTo>
                      <a:pt x="924" y="1502"/>
                    </a:lnTo>
                    <a:lnTo>
                      <a:pt x="970" y="1480"/>
                    </a:lnTo>
                    <a:lnTo>
                      <a:pt x="998" y="1460"/>
                    </a:lnTo>
                    <a:lnTo>
                      <a:pt x="1020" y="1427"/>
                    </a:lnTo>
                    <a:lnTo>
                      <a:pt x="1037" y="1402"/>
                    </a:lnTo>
                    <a:lnTo>
                      <a:pt x="1040" y="1368"/>
                    </a:lnTo>
                    <a:lnTo>
                      <a:pt x="1032" y="1340"/>
                    </a:lnTo>
                    <a:lnTo>
                      <a:pt x="1023" y="1297"/>
                    </a:lnTo>
                    <a:lnTo>
                      <a:pt x="1025" y="1230"/>
                    </a:lnTo>
                    <a:lnTo>
                      <a:pt x="1022" y="1165"/>
                    </a:lnTo>
                    <a:lnTo>
                      <a:pt x="1012" y="1112"/>
                    </a:lnTo>
                    <a:lnTo>
                      <a:pt x="993" y="1036"/>
                    </a:lnTo>
                    <a:lnTo>
                      <a:pt x="977" y="982"/>
                    </a:lnTo>
                    <a:lnTo>
                      <a:pt x="953" y="912"/>
                    </a:lnTo>
                    <a:lnTo>
                      <a:pt x="927" y="829"/>
                    </a:lnTo>
                    <a:lnTo>
                      <a:pt x="900" y="756"/>
                    </a:lnTo>
                    <a:lnTo>
                      <a:pt x="877" y="691"/>
                    </a:lnTo>
                    <a:lnTo>
                      <a:pt x="855" y="626"/>
                    </a:lnTo>
                    <a:lnTo>
                      <a:pt x="830" y="550"/>
                    </a:lnTo>
                    <a:lnTo>
                      <a:pt x="812" y="481"/>
                    </a:lnTo>
                    <a:lnTo>
                      <a:pt x="807" y="441"/>
                    </a:lnTo>
                    <a:lnTo>
                      <a:pt x="787" y="401"/>
                    </a:lnTo>
                    <a:lnTo>
                      <a:pt x="787" y="370"/>
                    </a:lnTo>
                    <a:lnTo>
                      <a:pt x="795" y="333"/>
                    </a:lnTo>
                    <a:lnTo>
                      <a:pt x="804" y="297"/>
                    </a:lnTo>
                    <a:lnTo>
                      <a:pt x="802" y="260"/>
                    </a:lnTo>
                    <a:lnTo>
                      <a:pt x="795" y="232"/>
                    </a:lnTo>
                    <a:lnTo>
                      <a:pt x="787" y="185"/>
                    </a:lnTo>
                    <a:lnTo>
                      <a:pt x="774" y="145"/>
                    </a:lnTo>
                    <a:lnTo>
                      <a:pt x="777" y="105"/>
                    </a:lnTo>
                    <a:lnTo>
                      <a:pt x="767" y="65"/>
                    </a:lnTo>
                    <a:lnTo>
                      <a:pt x="744" y="50"/>
                    </a:lnTo>
                    <a:lnTo>
                      <a:pt x="732" y="47"/>
                    </a:lnTo>
                    <a:lnTo>
                      <a:pt x="700" y="42"/>
                    </a:lnTo>
                    <a:lnTo>
                      <a:pt x="687" y="27"/>
                    </a:lnTo>
                    <a:lnTo>
                      <a:pt x="674" y="25"/>
                    </a:lnTo>
                    <a:lnTo>
                      <a:pt x="652" y="37"/>
                    </a:lnTo>
                    <a:lnTo>
                      <a:pt x="634" y="10"/>
                    </a:lnTo>
                    <a:lnTo>
                      <a:pt x="601" y="7"/>
                    </a:lnTo>
                    <a:lnTo>
                      <a:pt x="582" y="29"/>
                    </a:lnTo>
                    <a:lnTo>
                      <a:pt x="549" y="22"/>
                    </a:lnTo>
                    <a:lnTo>
                      <a:pt x="511" y="54"/>
                    </a:lnTo>
                    <a:lnTo>
                      <a:pt x="506" y="27"/>
                    </a:lnTo>
                    <a:lnTo>
                      <a:pt x="494" y="7"/>
                    </a:lnTo>
                    <a:lnTo>
                      <a:pt x="474" y="0"/>
                    </a:lnTo>
                    <a:lnTo>
                      <a:pt x="459" y="15"/>
                    </a:lnTo>
                    <a:lnTo>
                      <a:pt x="451" y="59"/>
                    </a:lnTo>
                    <a:lnTo>
                      <a:pt x="431" y="80"/>
                    </a:lnTo>
                    <a:lnTo>
                      <a:pt x="414" y="90"/>
                    </a:lnTo>
                    <a:lnTo>
                      <a:pt x="406" y="105"/>
                    </a:lnTo>
                    <a:lnTo>
                      <a:pt x="401" y="127"/>
                    </a:lnTo>
                    <a:lnTo>
                      <a:pt x="417" y="170"/>
                    </a:lnTo>
                    <a:lnTo>
                      <a:pt x="422" y="228"/>
                    </a:lnTo>
                    <a:lnTo>
                      <a:pt x="421" y="260"/>
                    </a:lnTo>
                    <a:lnTo>
                      <a:pt x="427" y="287"/>
                    </a:lnTo>
                    <a:lnTo>
                      <a:pt x="452" y="315"/>
                    </a:lnTo>
                    <a:lnTo>
                      <a:pt x="481" y="358"/>
                    </a:lnTo>
                    <a:lnTo>
                      <a:pt x="504" y="401"/>
                    </a:lnTo>
                    <a:lnTo>
                      <a:pt x="517" y="430"/>
                    </a:lnTo>
                    <a:lnTo>
                      <a:pt x="537" y="445"/>
                    </a:lnTo>
                    <a:lnTo>
                      <a:pt x="579" y="460"/>
                    </a:lnTo>
                    <a:lnTo>
                      <a:pt x="597" y="503"/>
                    </a:lnTo>
                    <a:lnTo>
                      <a:pt x="621" y="565"/>
                    </a:lnTo>
                    <a:lnTo>
                      <a:pt x="639" y="623"/>
                    </a:lnTo>
                    <a:lnTo>
                      <a:pt x="677" y="721"/>
                    </a:lnTo>
                    <a:lnTo>
                      <a:pt x="694" y="768"/>
                    </a:lnTo>
                    <a:lnTo>
                      <a:pt x="709" y="821"/>
                    </a:lnTo>
                    <a:lnTo>
                      <a:pt x="722" y="872"/>
                    </a:lnTo>
                    <a:lnTo>
                      <a:pt x="725" y="931"/>
                    </a:lnTo>
                    <a:lnTo>
                      <a:pt x="722" y="967"/>
                    </a:lnTo>
                    <a:lnTo>
                      <a:pt x="720" y="1014"/>
                    </a:lnTo>
                    <a:lnTo>
                      <a:pt x="710" y="1060"/>
                    </a:lnTo>
                    <a:lnTo>
                      <a:pt x="699" y="1122"/>
                    </a:lnTo>
                    <a:lnTo>
                      <a:pt x="694" y="1177"/>
                    </a:lnTo>
                    <a:lnTo>
                      <a:pt x="687" y="1220"/>
                    </a:lnTo>
                    <a:lnTo>
                      <a:pt x="680" y="1282"/>
                    </a:lnTo>
                    <a:lnTo>
                      <a:pt x="667" y="1297"/>
                    </a:lnTo>
                    <a:lnTo>
                      <a:pt x="617" y="1293"/>
                    </a:lnTo>
                    <a:lnTo>
                      <a:pt x="556" y="1292"/>
                    </a:lnTo>
                    <a:lnTo>
                      <a:pt x="499" y="1298"/>
                    </a:lnTo>
                    <a:lnTo>
                      <a:pt x="457" y="1310"/>
                    </a:lnTo>
                    <a:lnTo>
                      <a:pt x="411" y="1328"/>
                    </a:lnTo>
                    <a:lnTo>
                      <a:pt x="377" y="1342"/>
                    </a:lnTo>
                    <a:lnTo>
                      <a:pt x="331" y="1360"/>
                    </a:lnTo>
                    <a:lnTo>
                      <a:pt x="289" y="1365"/>
                    </a:lnTo>
                    <a:lnTo>
                      <a:pt x="238" y="1352"/>
                    </a:lnTo>
                    <a:lnTo>
                      <a:pt x="178" y="1328"/>
                    </a:lnTo>
                    <a:lnTo>
                      <a:pt x="128" y="1325"/>
                    </a:lnTo>
                    <a:lnTo>
                      <a:pt x="81" y="1328"/>
                    </a:lnTo>
                    <a:lnTo>
                      <a:pt x="38" y="1343"/>
                    </a:lnTo>
                    <a:lnTo>
                      <a:pt x="0" y="1355"/>
                    </a:lnTo>
                    <a:close/>
                  </a:path>
                </a:pathLst>
              </a:custGeom>
              <a:solidFill>
                <a:srgbClr val="FFE0C0"/>
              </a:solidFill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7" name="Freeform 55"/>
              <p:cNvSpPr>
                <a:spLocks/>
              </p:cNvSpPr>
              <p:nvPr/>
            </p:nvSpPr>
            <p:spPr bwMode="auto">
              <a:xfrm>
                <a:off x="1317" y="970"/>
                <a:ext cx="5" cy="27"/>
              </a:xfrm>
              <a:custGeom>
                <a:avLst/>
                <a:gdLst>
                  <a:gd name="T0" fmla="*/ 1 w 10"/>
                  <a:gd name="T1" fmla="*/ 0 h 53"/>
                  <a:gd name="T2" fmla="*/ 0 w 10"/>
                  <a:gd name="T3" fmla="*/ 1 h 53"/>
                  <a:gd name="T4" fmla="*/ 1 w 10"/>
                  <a:gd name="T5" fmla="*/ 1 h 53"/>
                  <a:gd name="T6" fmla="*/ 1 w 10"/>
                  <a:gd name="T7" fmla="*/ 1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3"/>
                  <a:gd name="T14" fmla="*/ 10 w 10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3">
                    <a:moveTo>
                      <a:pt x="10" y="0"/>
                    </a:moveTo>
                    <a:lnTo>
                      <a:pt x="0" y="13"/>
                    </a:lnTo>
                    <a:lnTo>
                      <a:pt x="6" y="39"/>
                    </a:lnTo>
                    <a:lnTo>
                      <a:pt x="10" y="53"/>
                    </a:lnTo>
                  </a:path>
                </a:pathLst>
              </a:custGeom>
              <a:noFill/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8" name="Freeform 56"/>
              <p:cNvSpPr>
                <a:spLocks/>
              </p:cNvSpPr>
              <p:nvPr/>
            </p:nvSpPr>
            <p:spPr bwMode="auto">
              <a:xfrm>
                <a:off x="1348" y="972"/>
                <a:ext cx="5" cy="24"/>
              </a:xfrm>
              <a:custGeom>
                <a:avLst/>
                <a:gdLst>
                  <a:gd name="T0" fmla="*/ 0 w 12"/>
                  <a:gd name="T1" fmla="*/ 0 h 48"/>
                  <a:gd name="T2" fmla="*/ 0 w 12"/>
                  <a:gd name="T3" fmla="*/ 1 h 48"/>
                  <a:gd name="T4" fmla="*/ 0 w 12"/>
                  <a:gd name="T5" fmla="*/ 1 h 48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48"/>
                  <a:gd name="T11" fmla="*/ 12 w 12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48">
                    <a:moveTo>
                      <a:pt x="12" y="0"/>
                    </a:moveTo>
                    <a:lnTo>
                      <a:pt x="0" y="16"/>
                    </a:lnTo>
                    <a:lnTo>
                      <a:pt x="5" y="48"/>
                    </a:lnTo>
                  </a:path>
                </a:pathLst>
              </a:custGeom>
              <a:noFill/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9" name="Freeform 57"/>
              <p:cNvSpPr>
                <a:spLocks/>
              </p:cNvSpPr>
              <p:nvPr/>
            </p:nvSpPr>
            <p:spPr bwMode="auto">
              <a:xfrm>
                <a:off x="1375" y="979"/>
                <a:ext cx="5" cy="33"/>
              </a:xfrm>
              <a:custGeom>
                <a:avLst/>
                <a:gdLst>
                  <a:gd name="T0" fmla="*/ 1 w 10"/>
                  <a:gd name="T1" fmla="*/ 0 h 67"/>
                  <a:gd name="T2" fmla="*/ 0 w 10"/>
                  <a:gd name="T3" fmla="*/ 0 h 67"/>
                  <a:gd name="T4" fmla="*/ 1 w 10"/>
                  <a:gd name="T5" fmla="*/ 0 h 6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67"/>
                  <a:gd name="T11" fmla="*/ 10 w 10"/>
                  <a:gd name="T12" fmla="*/ 67 h 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67">
                    <a:moveTo>
                      <a:pt x="10" y="0"/>
                    </a:moveTo>
                    <a:lnTo>
                      <a:pt x="0" y="32"/>
                    </a:lnTo>
                    <a:lnTo>
                      <a:pt x="10" y="67"/>
                    </a:lnTo>
                  </a:path>
                </a:pathLst>
              </a:custGeom>
              <a:noFill/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0" name="Freeform 58"/>
              <p:cNvSpPr>
                <a:spLocks/>
              </p:cNvSpPr>
              <p:nvPr/>
            </p:nvSpPr>
            <p:spPr bwMode="auto">
              <a:xfrm>
                <a:off x="1080" y="1025"/>
                <a:ext cx="486" cy="912"/>
              </a:xfrm>
              <a:custGeom>
                <a:avLst/>
                <a:gdLst>
                  <a:gd name="T0" fmla="*/ 1 w 970"/>
                  <a:gd name="T1" fmla="*/ 0 h 1824"/>
                  <a:gd name="T2" fmla="*/ 1 w 970"/>
                  <a:gd name="T3" fmla="*/ 1 h 1824"/>
                  <a:gd name="T4" fmla="*/ 1 w 970"/>
                  <a:gd name="T5" fmla="*/ 1 h 1824"/>
                  <a:gd name="T6" fmla="*/ 1 w 970"/>
                  <a:gd name="T7" fmla="*/ 1 h 1824"/>
                  <a:gd name="T8" fmla="*/ 1 w 970"/>
                  <a:gd name="T9" fmla="*/ 1 h 1824"/>
                  <a:gd name="T10" fmla="*/ 1 w 970"/>
                  <a:gd name="T11" fmla="*/ 1 h 1824"/>
                  <a:gd name="T12" fmla="*/ 1 w 970"/>
                  <a:gd name="T13" fmla="*/ 1 h 1824"/>
                  <a:gd name="T14" fmla="*/ 1 w 970"/>
                  <a:gd name="T15" fmla="*/ 1 h 1824"/>
                  <a:gd name="T16" fmla="*/ 1 w 970"/>
                  <a:gd name="T17" fmla="*/ 1 h 1824"/>
                  <a:gd name="T18" fmla="*/ 1 w 970"/>
                  <a:gd name="T19" fmla="*/ 1 h 1824"/>
                  <a:gd name="T20" fmla="*/ 1 w 970"/>
                  <a:gd name="T21" fmla="*/ 1 h 1824"/>
                  <a:gd name="T22" fmla="*/ 1 w 970"/>
                  <a:gd name="T23" fmla="*/ 1 h 1824"/>
                  <a:gd name="T24" fmla="*/ 1 w 970"/>
                  <a:gd name="T25" fmla="*/ 1 h 1824"/>
                  <a:gd name="T26" fmla="*/ 1 w 970"/>
                  <a:gd name="T27" fmla="*/ 1 h 1824"/>
                  <a:gd name="T28" fmla="*/ 1 w 970"/>
                  <a:gd name="T29" fmla="*/ 1 h 1824"/>
                  <a:gd name="T30" fmla="*/ 1 w 970"/>
                  <a:gd name="T31" fmla="*/ 1 h 1824"/>
                  <a:gd name="T32" fmla="*/ 1 w 970"/>
                  <a:gd name="T33" fmla="*/ 1 h 1824"/>
                  <a:gd name="T34" fmla="*/ 1 w 970"/>
                  <a:gd name="T35" fmla="*/ 1 h 1824"/>
                  <a:gd name="T36" fmla="*/ 1 w 970"/>
                  <a:gd name="T37" fmla="*/ 1 h 1824"/>
                  <a:gd name="T38" fmla="*/ 1 w 970"/>
                  <a:gd name="T39" fmla="*/ 1 h 1824"/>
                  <a:gd name="T40" fmla="*/ 1 w 970"/>
                  <a:gd name="T41" fmla="*/ 1 h 1824"/>
                  <a:gd name="T42" fmla="*/ 1 w 970"/>
                  <a:gd name="T43" fmla="*/ 1 h 1824"/>
                  <a:gd name="T44" fmla="*/ 1 w 970"/>
                  <a:gd name="T45" fmla="*/ 1 h 1824"/>
                  <a:gd name="T46" fmla="*/ 1 w 970"/>
                  <a:gd name="T47" fmla="*/ 1 h 1824"/>
                  <a:gd name="T48" fmla="*/ 1 w 970"/>
                  <a:gd name="T49" fmla="*/ 1 h 1824"/>
                  <a:gd name="T50" fmla="*/ 1 w 970"/>
                  <a:gd name="T51" fmla="*/ 1 h 1824"/>
                  <a:gd name="T52" fmla="*/ 1 w 970"/>
                  <a:gd name="T53" fmla="*/ 1 h 1824"/>
                  <a:gd name="T54" fmla="*/ 1 w 970"/>
                  <a:gd name="T55" fmla="*/ 1 h 1824"/>
                  <a:gd name="T56" fmla="*/ 1 w 970"/>
                  <a:gd name="T57" fmla="*/ 1 h 1824"/>
                  <a:gd name="T58" fmla="*/ 1 w 970"/>
                  <a:gd name="T59" fmla="*/ 1 h 1824"/>
                  <a:gd name="T60" fmla="*/ 0 w 970"/>
                  <a:gd name="T61" fmla="*/ 1 h 1824"/>
                  <a:gd name="T62" fmla="*/ 1 w 970"/>
                  <a:gd name="T63" fmla="*/ 1 h 1824"/>
                  <a:gd name="T64" fmla="*/ 1 w 970"/>
                  <a:gd name="T65" fmla="*/ 1 h 1824"/>
                  <a:gd name="T66" fmla="*/ 1 w 970"/>
                  <a:gd name="T67" fmla="*/ 1 h 1824"/>
                  <a:gd name="T68" fmla="*/ 1 w 970"/>
                  <a:gd name="T69" fmla="*/ 1 h 1824"/>
                  <a:gd name="T70" fmla="*/ 1 w 970"/>
                  <a:gd name="T71" fmla="*/ 1 h 1824"/>
                  <a:gd name="T72" fmla="*/ 1 w 970"/>
                  <a:gd name="T73" fmla="*/ 1 h 1824"/>
                  <a:gd name="T74" fmla="*/ 1 w 970"/>
                  <a:gd name="T75" fmla="*/ 1 h 1824"/>
                  <a:gd name="T76" fmla="*/ 1 w 970"/>
                  <a:gd name="T77" fmla="*/ 1 h 1824"/>
                  <a:gd name="T78" fmla="*/ 1 w 970"/>
                  <a:gd name="T79" fmla="*/ 1 h 1824"/>
                  <a:gd name="T80" fmla="*/ 1 w 970"/>
                  <a:gd name="T81" fmla="*/ 1 h 1824"/>
                  <a:gd name="T82" fmla="*/ 1 w 970"/>
                  <a:gd name="T83" fmla="*/ 1 h 1824"/>
                  <a:gd name="T84" fmla="*/ 1 w 970"/>
                  <a:gd name="T85" fmla="*/ 1 h 1824"/>
                  <a:gd name="T86" fmla="*/ 1 w 970"/>
                  <a:gd name="T87" fmla="*/ 1 h 1824"/>
                  <a:gd name="T88" fmla="*/ 1 w 970"/>
                  <a:gd name="T89" fmla="*/ 1 h 1824"/>
                  <a:gd name="T90" fmla="*/ 1 w 970"/>
                  <a:gd name="T91" fmla="*/ 1 h 1824"/>
                  <a:gd name="T92" fmla="*/ 1 w 970"/>
                  <a:gd name="T93" fmla="*/ 1 h 1824"/>
                  <a:gd name="T94" fmla="*/ 1 w 970"/>
                  <a:gd name="T95" fmla="*/ 1 h 1824"/>
                  <a:gd name="T96" fmla="*/ 1 w 970"/>
                  <a:gd name="T97" fmla="*/ 1 h 1824"/>
                  <a:gd name="T98" fmla="*/ 1 w 970"/>
                  <a:gd name="T99" fmla="*/ 1 h 1824"/>
                  <a:gd name="T100" fmla="*/ 1 w 970"/>
                  <a:gd name="T101" fmla="*/ 1 h 1824"/>
                  <a:gd name="T102" fmla="*/ 1 w 970"/>
                  <a:gd name="T103" fmla="*/ 1 h 1824"/>
                  <a:gd name="T104" fmla="*/ 1 w 970"/>
                  <a:gd name="T105" fmla="*/ 1 h 1824"/>
                  <a:gd name="T106" fmla="*/ 1 w 970"/>
                  <a:gd name="T107" fmla="*/ 1 h 182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70"/>
                  <a:gd name="T163" fmla="*/ 0 h 1824"/>
                  <a:gd name="T164" fmla="*/ 970 w 970"/>
                  <a:gd name="T165" fmla="*/ 1824 h 182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70" h="1824">
                    <a:moveTo>
                      <a:pt x="717" y="5"/>
                    </a:moveTo>
                    <a:lnTo>
                      <a:pt x="704" y="0"/>
                    </a:lnTo>
                    <a:lnTo>
                      <a:pt x="709" y="52"/>
                    </a:lnTo>
                    <a:lnTo>
                      <a:pt x="706" y="97"/>
                    </a:lnTo>
                    <a:lnTo>
                      <a:pt x="699" y="143"/>
                    </a:lnTo>
                    <a:lnTo>
                      <a:pt x="692" y="183"/>
                    </a:lnTo>
                    <a:lnTo>
                      <a:pt x="676" y="212"/>
                    </a:lnTo>
                    <a:lnTo>
                      <a:pt x="657" y="230"/>
                    </a:lnTo>
                    <a:lnTo>
                      <a:pt x="626" y="233"/>
                    </a:lnTo>
                    <a:lnTo>
                      <a:pt x="588" y="230"/>
                    </a:lnTo>
                    <a:lnTo>
                      <a:pt x="553" y="233"/>
                    </a:lnTo>
                    <a:lnTo>
                      <a:pt x="581" y="245"/>
                    </a:lnTo>
                    <a:lnTo>
                      <a:pt x="611" y="260"/>
                    </a:lnTo>
                    <a:lnTo>
                      <a:pt x="649" y="305"/>
                    </a:lnTo>
                    <a:lnTo>
                      <a:pt x="671" y="350"/>
                    </a:lnTo>
                    <a:lnTo>
                      <a:pt x="687" y="410"/>
                    </a:lnTo>
                    <a:lnTo>
                      <a:pt x="714" y="490"/>
                    </a:lnTo>
                    <a:lnTo>
                      <a:pt x="732" y="546"/>
                    </a:lnTo>
                    <a:lnTo>
                      <a:pt x="757" y="614"/>
                    </a:lnTo>
                    <a:lnTo>
                      <a:pt x="776" y="694"/>
                    </a:lnTo>
                    <a:lnTo>
                      <a:pt x="792" y="766"/>
                    </a:lnTo>
                    <a:lnTo>
                      <a:pt x="797" y="824"/>
                    </a:lnTo>
                    <a:lnTo>
                      <a:pt x="801" y="869"/>
                    </a:lnTo>
                    <a:lnTo>
                      <a:pt x="797" y="922"/>
                    </a:lnTo>
                    <a:lnTo>
                      <a:pt x="794" y="977"/>
                    </a:lnTo>
                    <a:lnTo>
                      <a:pt x="784" y="1022"/>
                    </a:lnTo>
                    <a:lnTo>
                      <a:pt x="766" y="1057"/>
                    </a:lnTo>
                    <a:lnTo>
                      <a:pt x="744" y="1079"/>
                    </a:lnTo>
                    <a:lnTo>
                      <a:pt x="711" y="1100"/>
                    </a:lnTo>
                    <a:lnTo>
                      <a:pt x="734" y="1109"/>
                    </a:lnTo>
                    <a:lnTo>
                      <a:pt x="756" y="1135"/>
                    </a:lnTo>
                    <a:lnTo>
                      <a:pt x="769" y="1150"/>
                    </a:lnTo>
                    <a:lnTo>
                      <a:pt x="776" y="1175"/>
                    </a:lnTo>
                    <a:lnTo>
                      <a:pt x="757" y="1202"/>
                    </a:lnTo>
                    <a:lnTo>
                      <a:pt x="727" y="1229"/>
                    </a:lnTo>
                    <a:lnTo>
                      <a:pt x="681" y="1260"/>
                    </a:lnTo>
                    <a:lnTo>
                      <a:pt x="631" y="1297"/>
                    </a:lnTo>
                    <a:lnTo>
                      <a:pt x="578" y="1327"/>
                    </a:lnTo>
                    <a:lnTo>
                      <a:pt x="524" y="1358"/>
                    </a:lnTo>
                    <a:lnTo>
                      <a:pt x="469" y="1387"/>
                    </a:lnTo>
                    <a:lnTo>
                      <a:pt x="411" y="1415"/>
                    </a:lnTo>
                    <a:lnTo>
                      <a:pt x="351" y="1437"/>
                    </a:lnTo>
                    <a:lnTo>
                      <a:pt x="303" y="1445"/>
                    </a:lnTo>
                    <a:lnTo>
                      <a:pt x="248" y="1452"/>
                    </a:lnTo>
                    <a:lnTo>
                      <a:pt x="198" y="1450"/>
                    </a:lnTo>
                    <a:lnTo>
                      <a:pt x="165" y="1445"/>
                    </a:lnTo>
                    <a:lnTo>
                      <a:pt x="148" y="1428"/>
                    </a:lnTo>
                    <a:lnTo>
                      <a:pt x="145" y="1410"/>
                    </a:lnTo>
                    <a:lnTo>
                      <a:pt x="145" y="1380"/>
                    </a:lnTo>
                    <a:lnTo>
                      <a:pt x="155" y="1347"/>
                    </a:lnTo>
                    <a:lnTo>
                      <a:pt x="166" y="1325"/>
                    </a:lnTo>
                    <a:lnTo>
                      <a:pt x="203" y="1292"/>
                    </a:lnTo>
                    <a:lnTo>
                      <a:pt x="173" y="1308"/>
                    </a:lnTo>
                    <a:lnTo>
                      <a:pt x="145" y="1338"/>
                    </a:lnTo>
                    <a:lnTo>
                      <a:pt x="131" y="1372"/>
                    </a:lnTo>
                    <a:lnTo>
                      <a:pt x="123" y="1413"/>
                    </a:lnTo>
                    <a:lnTo>
                      <a:pt x="108" y="1458"/>
                    </a:lnTo>
                    <a:lnTo>
                      <a:pt x="91" y="1505"/>
                    </a:lnTo>
                    <a:lnTo>
                      <a:pt x="68" y="1573"/>
                    </a:lnTo>
                    <a:lnTo>
                      <a:pt x="46" y="1628"/>
                    </a:lnTo>
                    <a:lnTo>
                      <a:pt x="21" y="1683"/>
                    </a:lnTo>
                    <a:lnTo>
                      <a:pt x="0" y="1706"/>
                    </a:lnTo>
                    <a:lnTo>
                      <a:pt x="16" y="1784"/>
                    </a:lnTo>
                    <a:lnTo>
                      <a:pt x="46" y="1824"/>
                    </a:lnTo>
                    <a:lnTo>
                      <a:pt x="65" y="1783"/>
                    </a:lnTo>
                    <a:lnTo>
                      <a:pt x="76" y="1735"/>
                    </a:lnTo>
                    <a:lnTo>
                      <a:pt x="96" y="1668"/>
                    </a:lnTo>
                    <a:lnTo>
                      <a:pt x="116" y="1601"/>
                    </a:lnTo>
                    <a:lnTo>
                      <a:pt x="148" y="1551"/>
                    </a:lnTo>
                    <a:lnTo>
                      <a:pt x="190" y="1551"/>
                    </a:lnTo>
                    <a:lnTo>
                      <a:pt x="245" y="1560"/>
                    </a:lnTo>
                    <a:lnTo>
                      <a:pt x="285" y="1563"/>
                    </a:lnTo>
                    <a:lnTo>
                      <a:pt x="334" y="1555"/>
                    </a:lnTo>
                    <a:lnTo>
                      <a:pt x="396" y="1541"/>
                    </a:lnTo>
                    <a:lnTo>
                      <a:pt x="458" y="1520"/>
                    </a:lnTo>
                    <a:lnTo>
                      <a:pt x="509" y="1495"/>
                    </a:lnTo>
                    <a:lnTo>
                      <a:pt x="559" y="1468"/>
                    </a:lnTo>
                    <a:lnTo>
                      <a:pt x="611" y="1435"/>
                    </a:lnTo>
                    <a:lnTo>
                      <a:pt x="671" y="1397"/>
                    </a:lnTo>
                    <a:lnTo>
                      <a:pt x="722" y="1362"/>
                    </a:lnTo>
                    <a:lnTo>
                      <a:pt x="771" y="1328"/>
                    </a:lnTo>
                    <a:lnTo>
                      <a:pt x="846" y="1289"/>
                    </a:lnTo>
                    <a:lnTo>
                      <a:pt x="934" y="1234"/>
                    </a:lnTo>
                    <a:lnTo>
                      <a:pt x="964" y="1205"/>
                    </a:lnTo>
                    <a:lnTo>
                      <a:pt x="970" y="1177"/>
                    </a:lnTo>
                    <a:lnTo>
                      <a:pt x="964" y="1147"/>
                    </a:lnTo>
                    <a:lnTo>
                      <a:pt x="957" y="1114"/>
                    </a:lnTo>
                    <a:lnTo>
                      <a:pt x="960" y="1065"/>
                    </a:lnTo>
                    <a:lnTo>
                      <a:pt x="959" y="1014"/>
                    </a:lnTo>
                    <a:lnTo>
                      <a:pt x="960" y="956"/>
                    </a:lnTo>
                    <a:lnTo>
                      <a:pt x="952" y="909"/>
                    </a:lnTo>
                    <a:lnTo>
                      <a:pt x="932" y="851"/>
                    </a:lnTo>
                    <a:lnTo>
                      <a:pt x="914" y="789"/>
                    </a:lnTo>
                    <a:lnTo>
                      <a:pt x="894" y="728"/>
                    </a:lnTo>
                    <a:lnTo>
                      <a:pt x="871" y="659"/>
                    </a:lnTo>
                    <a:lnTo>
                      <a:pt x="854" y="608"/>
                    </a:lnTo>
                    <a:lnTo>
                      <a:pt x="836" y="558"/>
                    </a:lnTo>
                    <a:lnTo>
                      <a:pt x="809" y="495"/>
                    </a:lnTo>
                    <a:lnTo>
                      <a:pt x="784" y="440"/>
                    </a:lnTo>
                    <a:lnTo>
                      <a:pt x="762" y="390"/>
                    </a:lnTo>
                    <a:lnTo>
                      <a:pt x="751" y="335"/>
                    </a:lnTo>
                    <a:lnTo>
                      <a:pt x="737" y="285"/>
                    </a:lnTo>
                    <a:lnTo>
                      <a:pt x="727" y="248"/>
                    </a:lnTo>
                    <a:lnTo>
                      <a:pt x="721" y="208"/>
                    </a:lnTo>
                    <a:lnTo>
                      <a:pt x="722" y="162"/>
                    </a:lnTo>
                    <a:lnTo>
                      <a:pt x="731" y="122"/>
                    </a:lnTo>
                    <a:lnTo>
                      <a:pt x="731" y="77"/>
                    </a:lnTo>
                    <a:lnTo>
                      <a:pt x="724" y="39"/>
                    </a:lnTo>
                    <a:lnTo>
                      <a:pt x="717" y="5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1" name="Freeform 59"/>
              <p:cNvSpPr>
                <a:spLocks/>
              </p:cNvSpPr>
              <p:nvPr/>
            </p:nvSpPr>
            <p:spPr bwMode="auto">
              <a:xfrm>
                <a:off x="1287" y="946"/>
                <a:ext cx="151" cy="129"/>
              </a:xfrm>
              <a:custGeom>
                <a:avLst/>
                <a:gdLst>
                  <a:gd name="T0" fmla="*/ 1 w 301"/>
                  <a:gd name="T1" fmla="*/ 1 h 258"/>
                  <a:gd name="T2" fmla="*/ 1 w 301"/>
                  <a:gd name="T3" fmla="*/ 1 h 258"/>
                  <a:gd name="T4" fmla="*/ 1 w 301"/>
                  <a:gd name="T5" fmla="*/ 1 h 258"/>
                  <a:gd name="T6" fmla="*/ 1 w 301"/>
                  <a:gd name="T7" fmla="*/ 1 h 258"/>
                  <a:gd name="T8" fmla="*/ 1 w 301"/>
                  <a:gd name="T9" fmla="*/ 1 h 258"/>
                  <a:gd name="T10" fmla="*/ 1 w 301"/>
                  <a:gd name="T11" fmla="*/ 1 h 258"/>
                  <a:gd name="T12" fmla="*/ 1 w 301"/>
                  <a:gd name="T13" fmla="*/ 1 h 258"/>
                  <a:gd name="T14" fmla="*/ 1 w 301"/>
                  <a:gd name="T15" fmla="*/ 1 h 258"/>
                  <a:gd name="T16" fmla="*/ 1 w 301"/>
                  <a:gd name="T17" fmla="*/ 1 h 258"/>
                  <a:gd name="T18" fmla="*/ 1 w 301"/>
                  <a:gd name="T19" fmla="*/ 1 h 258"/>
                  <a:gd name="T20" fmla="*/ 1 w 301"/>
                  <a:gd name="T21" fmla="*/ 1 h 258"/>
                  <a:gd name="T22" fmla="*/ 1 w 301"/>
                  <a:gd name="T23" fmla="*/ 1 h 258"/>
                  <a:gd name="T24" fmla="*/ 1 w 301"/>
                  <a:gd name="T25" fmla="*/ 1 h 258"/>
                  <a:gd name="T26" fmla="*/ 1 w 301"/>
                  <a:gd name="T27" fmla="*/ 1 h 258"/>
                  <a:gd name="T28" fmla="*/ 1 w 301"/>
                  <a:gd name="T29" fmla="*/ 1 h 258"/>
                  <a:gd name="T30" fmla="*/ 1 w 301"/>
                  <a:gd name="T31" fmla="*/ 1 h 258"/>
                  <a:gd name="T32" fmla="*/ 1 w 301"/>
                  <a:gd name="T33" fmla="*/ 1 h 258"/>
                  <a:gd name="T34" fmla="*/ 1 w 301"/>
                  <a:gd name="T35" fmla="*/ 1 h 258"/>
                  <a:gd name="T36" fmla="*/ 1 w 301"/>
                  <a:gd name="T37" fmla="*/ 1 h 258"/>
                  <a:gd name="T38" fmla="*/ 1 w 301"/>
                  <a:gd name="T39" fmla="*/ 1 h 258"/>
                  <a:gd name="T40" fmla="*/ 1 w 301"/>
                  <a:gd name="T41" fmla="*/ 1 h 258"/>
                  <a:gd name="T42" fmla="*/ 1 w 301"/>
                  <a:gd name="T43" fmla="*/ 1 h 258"/>
                  <a:gd name="T44" fmla="*/ 1 w 301"/>
                  <a:gd name="T45" fmla="*/ 1 h 258"/>
                  <a:gd name="T46" fmla="*/ 1 w 301"/>
                  <a:gd name="T47" fmla="*/ 1 h 258"/>
                  <a:gd name="T48" fmla="*/ 1 w 301"/>
                  <a:gd name="T49" fmla="*/ 1 h 258"/>
                  <a:gd name="T50" fmla="*/ 1 w 301"/>
                  <a:gd name="T51" fmla="*/ 1 h 258"/>
                  <a:gd name="T52" fmla="*/ 1 w 301"/>
                  <a:gd name="T53" fmla="*/ 1 h 258"/>
                  <a:gd name="T54" fmla="*/ 1 w 301"/>
                  <a:gd name="T55" fmla="*/ 1 h 258"/>
                  <a:gd name="T56" fmla="*/ 1 w 301"/>
                  <a:gd name="T57" fmla="*/ 1 h 258"/>
                  <a:gd name="T58" fmla="*/ 1 w 301"/>
                  <a:gd name="T59" fmla="*/ 1 h 258"/>
                  <a:gd name="T60" fmla="*/ 1 w 301"/>
                  <a:gd name="T61" fmla="*/ 1 h 258"/>
                  <a:gd name="T62" fmla="*/ 1 w 301"/>
                  <a:gd name="T63" fmla="*/ 0 h 2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1"/>
                  <a:gd name="T97" fmla="*/ 0 h 258"/>
                  <a:gd name="T98" fmla="*/ 301 w 301"/>
                  <a:gd name="T99" fmla="*/ 258 h 2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1" h="258">
                    <a:moveTo>
                      <a:pt x="53" y="0"/>
                    </a:moveTo>
                    <a:lnTo>
                      <a:pt x="5" y="37"/>
                    </a:lnTo>
                    <a:lnTo>
                      <a:pt x="0" y="62"/>
                    </a:lnTo>
                    <a:lnTo>
                      <a:pt x="5" y="82"/>
                    </a:lnTo>
                    <a:lnTo>
                      <a:pt x="13" y="132"/>
                    </a:lnTo>
                    <a:lnTo>
                      <a:pt x="20" y="165"/>
                    </a:lnTo>
                    <a:lnTo>
                      <a:pt x="21" y="200"/>
                    </a:lnTo>
                    <a:lnTo>
                      <a:pt x="40" y="210"/>
                    </a:lnTo>
                    <a:lnTo>
                      <a:pt x="63" y="213"/>
                    </a:lnTo>
                    <a:lnTo>
                      <a:pt x="71" y="242"/>
                    </a:lnTo>
                    <a:lnTo>
                      <a:pt x="88" y="250"/>
                    </a:lnTo>
                    <a:lnTo>
                      <a:pt x="115" y="245"/>
                    </a:lnTo>
                    <a:lnTo>
                      <a:pt x="136" y="242"/>
                    </a:lnTo>
                    <a:lnTo>
                      <a:pt x="156" y="258"/>
                    </a:lnTo>
                    <a:lnTo>
                      <a:pt x="196" y="258"/>
                    </a:lnTo>
                    <a:lnTo>
                      <a:pt x="213" y="250"/>
                    </a:lnTo>
                    <a:lnTo>
                      <a:pt x="218" y="237"/>
                    </a:lnTo>
                    <a:lnTo>
                      <a:pt x="221" y="228"/>
                    </a:lnTo>
                    <a:lnTo>
                      <a:pt x="284" y="205"/>
                    </a:lnTo>
                    <a:lnTo>
                      <a:pt x="301" y="190"/>
                    </a:lnTo>
                    <a:lnTo>
                      <a:pt x="301" y="163"/>
                    </a:lnTo>
                    <a:lnTo>
                      <a:pt x="251" y="143"/>
                    </a:lnTo>
                    <a:lnTo>
                      <a:pt x="246" y="110"/>
                    </a:lnTo>
                    <a:lnTo>
                      <a:pt x="288" y="77"/>
                    </a:lnTo>
                    <a:lnTo>
                      <a:pt x="288" y="55"/>
                    </a:lnTo>
                    <a:lnTo>
                      <a:pt x="248" y="95"/>
                    </a:lnTo>
                    <a:lnTo>
                      <a:pt x="239" y="98"/>
                    </a:lnTo>
                    <a:lnTo>
                      <a:pt x="233" y="95"/>
                    </a:lnTo>
                    <a:lnTo>
                      <a:pt x="246" y="140"/>
                    </a:lnTo>
                    <a:lnTo>
                      <a:pt x="239" y="180"/>
                    </a:lnTo>
                    <a:lnTo>
                      <a:pt x="253" y="162"/>
                    </a:lnTo>
                    <a:lnTo>
                      <a:pt x="271" y="160"/>
                    </a:lnTo>
                    <a:lnTo>
                      <a:pt x="288" y="175"/>
                    </a:lnTo>
                    <a:lnTo>
                      <a:pt x="278" y="187"/>
                    </a:lnTo>
                    <a:lnTo>
                      <a:pt x="254" y="210"/>
                    </a:lnTo>
                    <a:lnTo>
                      <a:pt x="216" y="218"/>
                    </a:lnTo>
                    <a:lnTo>
                      <a:pt x="206" y="203"/>
                    </a:lnTo>
                    <a:lnTo>
                      <a:pt x="198" y="163"/>
                    </a:lnTo>
                    <a:lnTo>
                      <a:pt x="196" y="180"/>
                    </a:lnTo>
                    <a:lnTo>
                      <a:pt x="199" y="210"/>
                    </a:lnTo>
                    <a:lnTo>
                      <a:pt x="203" y="225"/>
                    </a:lnTo>
                    <a:lnTo>
                      <a:pt x="193" y="240"/>
                    </a:lnTo>
                    <a:lnTo>
                      <a:pt x="166" y="243"/>
                    </a:lnTo>
                    <a:lnTo>
                      <a:pt x="145" y="240"/>
                    </a:lnTo>
                    <a:lnTo>
                      <a:pt x="136" y="213"/>
                    </a:lnTo>
                    <a:lnTo>
                      <a:pt x="135" y="187"/>
                    </a:lnTo>
                    <a:lnTo>
                      <a:pt x="123" y="180"/>
                    </a:lnTo>
                    <a:lnTo>
                      <a:pt x="128" y="205"/>
                    </a:lnTo>
                    <a:lnTo>
                      <a:pt x="131" y="225"/>
                    </a:lnTo>
                    <a:lnTo>
                      <a:pt x="118" y="232"/>
                    </a:lnTo>
                    <a:lnTo>
                      <a:pt x="103" y="232"/>
                    </a:lnTo>
                    <a:lnTo>
                      <a:pt x="88" y="213"/>
                    </a:lnTo>
                    <a:lnTo>
                      <a:pt x="83" y="190"/>
                    </a:lnTo>
                    <a:lnTo>
                      <a:pt x="78" y="158"/>
                    </a:lnTo>
                    <a:lnTo>
                      <a:pt x="71" y="168"/>
                    </a:lnTo>
                    <a:lnTo>
                      <a:pt x="71" y="187"/>
                    </a:lnTo>
                    <a:lnTo>
                      <a:pt x="53" y="190"/>
                    </a:lnTo>
                    <a:lnTo>
                      <a:pt x="41" y="190"/>
                    </a:lnTo>
                    <a:lnTo>
                      <a:pt x="30" y="173"/>
                    </a:lnTo>
                    <a:lnTo>
                      <a:pt x="23" y="135"/>
                    </a:lnTo>
                    <a:lnTo>
                      <a:pt x="13" y="90"/>
                    </a:lnTo>
                    <a:lnTo>
                      <a:pt x="5" y="53"/>
                    </a:lnTo>
                    <a:lnTo>
                      <a:pt x="13" y="34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5" name="Group 60"/>
            <p:cNvGrpSpPr>
              <a:grpSpLocks/>
            </p:cNvGrpSpPr>
            <p:nvPr/>
          </p:nvGrpSpPr>
          <p:grpSpPr bwMode="auto">
            <a:xfrm>
              <a:off x="527" y="2258"/>
              <a:ext cx="550" cy="525"/>
              <a:chOff x="527" y="2258"/>
              <a:chExt cx="550" cy="525"/>
            </a:xfrm>
          </p:grpSpPr>
          <p:sp>
            <p:nvSpPr>
              <p:cNvPr id="60448" name="Freeform 61"/>
              <p:cNvSpPr>
                <a:spLocks/>
              </p:cNvSpPr>
              <p:nvPr/>
            </p:nvSpPr>
            <p:spPr bwMode="auto">
              <a:xfrm>
                <a:off x="527" y="2258"/>
                <a:ext cx="550" cy="523"/>
              </a:xfrm>
              <a:custGeom>
                <a:avLst/>
                <a:gdLst>
                  <a:gd name="T0" fmla="*/ 1 w 1100"/>
                  <a:gd name="T1" fmla="*/ 1 h 1045"/>
                  <a:gd name="T2" fmla="*/ 1 w 1100"/>
                  <a:gd name="T3" fmla="*/ 1 h 1045"/>
                  <a:gd name="T4" fmla="*/ 1 w 1100"/>
                  <a:gd name="T5" fmla="*/ 1 h 1045"/>
                  <a:gd name="T6" fmla="*/ 1 w 1100"/>
                  <a:gd name="T7" fmla="*/ 1 h 1045"/>
                  <a:gd name="T8" fmla="*/ 1 w 1100"/>
                  <a:gd name="T9" fmla="*/ 1 h 1045"/>
                  <a:gd name="T10" fmla="*/ 1 w 1100"/>
                  <a:gd name="T11" fmla="*/ 1 h 1045"/>
                  <a:gd name="T12" fmla="*/ 1 w 1100"/>
                  <a:gd name="T13" fmla="*/ 1 h 1045"/>
                  <a:gd name="T14" fmla="*/ 1 w 1100"/>
                  <a:gd name="T15" fmla="*/ 1 h 1045"/>
                  <a:gd name="T16" fmla="*/ 1 w 1100"/>
                  <a:gd name="T17" fmla="*/ 1 h 1045"/>
                  <a:gd name="T18" fmla="*/ 1 w 1100"/>
                  <a:gd name="T19" fmla="*/ 1 h 1045"/>
                  <a:gd name="T20" fmla="*/ 0 w 1100"/>
                  <a:gd name="T21" fmla="*/ 1 h 1045"/>
                  <a:gd name="T22" fmla="*/ 1 w 1100"/>
                  <a:gd name="T23" fmla="*/ 1 h 1045"/>
                  <a:gd name="T24" fmla="*/ 1 w 1100"/>
                  <a:gd name="T25" fmla="*/ 1 h 1045"/>
                  <a:gd name="T26" fmla="*/ 1 w 1100"/>
                  <a:gd name="T27" fmla="*/ 1 h 1045"/>
                  <a:gd name="T28" fmla="*/ 1 w 1100"/>
                  <a:gd name="T29" fmla="*/ 1 h 1045"/>
                  <a:gd name="T30" fmla="*/ 1 w 1100"/>
                  <a:gd name="T31" fmla="*/ 1 h 1045"/>
                  <a:gd name="T32" fmla="*/ 1 w 1100"/>
                  <a:gd name="T33" fmla="*/ 1 h 1045"/>
                  <a:gd name="T34" fmla="*/ 1 w 1100"/>
                  <a:gd name="T35" fmla="*/ 1 h 1045"/>
                  <a:gd name="T36" fmla="*/ 1 w 1100"/>
                  <a:gd name="T37" fmla="*/ 1 h 1045"/>
                  <a:gd name="T38" fmla="*/ 1 w 1100"/>
                  <a:gd name="T39" fmla="*/ 1 h 1045"/>
                  <a:gd name="T40" fmla="*/ 1 w 1100"/>
                  <a:gd name="T41" fmla="*/ 1 h 1045"/>
                  <a:gd name="T42" fmla="*/ 1 w 1100"/>
                  <a:gd name="T43" fmla="*/ 1 h 1045"/>
                  <a:gd name="T44" fmla="*/ 1 w 1100"/>
                  <a:gd name="T45" fmla="*/ 1 h 1045"/>
                  <a:gd name="T46" fmla="*/ 1 w 1100"/>
                  <a:gd name="T47" fmla="*/ 1 h 1045"/>
                  <a:gd name="T48" fmla="*/ 1 w 1100"/>
                  <a:gd name="T49" fmla="*/ 1 h 1045"/>
                  <a:gd name="T50" fmla="*/ 1 w 1100"/>
                  <a:gd name="T51" fmla="*/ 1 h 1045"/>
                  <a:gd name="T52" fmla="*/ 1 w 1100"/>
                  <a:gd name="T53" fmla="*/ 1 h 1045"/>
                  <a:gd name="T54" fmla="*/ 1 w 1100"/>
                  <a:gd name="T55" fmla="*/ 1 h 1045"/>
                  <a:gd name="T56" fmla="*/ 1 w 1100"/>
                  <a:gd name="T57" fmla="*/ 1 h 1045"/>
                  <a:gd name="T58" fmla="*/ 1 w 1100"/>
                  <a:gd name="T59" fmla="*/ 1 h 1045"/>
                  <a:gd name="T60" fmla="*/ 1 w 1100"/>
                  <a:gd name="T61" fmla="*/ 1 h 1045"/>
                  <a:gd name="T62" fmla="*/ 1 w 1100"/>
                  <a:gd name="T63" fmla="*/ 1 h 1045"/>
                  <a:gd name="T64" fmla="*/ 1 w 1100"/>
                  <a:gd name="T65" fmla="*/ 1 h 1045"/>
                  <a:gd name="T66" fmla="*/ 1 w 1100"/>
                  <a:gd name="T67" fmla="*/ 1 h 1045"/>
                  <a:gd name="T68" fmla="*/ 1 w 1100"/>
                  <a:gd name="T69" fmla="*/ 1 h 1045"/>
                  <a:gd name="T70" fmla="*/ 1 w 1100"/>
                  <a:gd name="T71" fmla="*/ 1 h 1045"/>
                  <a:gd name="T72" fmla="*/ 1 w 1100"/>
                  <a:gd name="T73" fmla="*/ 1 h 10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00"/>
                  <a:gd name="T112" fmla="*/ 0 h 1045"/>
                  <a:gd name="T113" fmla="*/ 1100 w 1100"/>
                  <a:gd name="T114" fmla="*/ 1045 h 10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00" h="1045">
                    <a:moveTo>
                      <a:pt x="161" y="0"/>
                    </a:moveTo>
                    <a:lnTo>
                      <a:pt x="145" y="66"/>
                    </a:lnTo>
                    <a:lnTo>
                      <a:pt x="123" y="88"/>
                    </a:lnTo>
                    <a:lnTo>
                      <a:pt x="110" y="140"/>
                    </a:lnTo>
                    <a:lnTo>
                      <a:pt x="103" y="198"/>
                    </a:lnTo>
                    <a:lnTo>
                      <a:pt x="98" y="251"/>
                    </a:lnTo>
                    <a:lnTo>
                      <a:pt x="83" y="294"/>
                    </a:lnTo>
                    <a:lnTo>
                      <a:pt x="60" y="346"/>
                    </a:lnTo>
                    <a:lnTo>
                      <a:pt x="56" y="388"/>
                    </a:lnTo>
                    <a:lnTo>
                      <a:pt x="48" y="418"/>
                    </a:lnTo>
                    <a:lnTo>
                      <a:pt x="48" y="446"/>
                    </a:lnTo>
                    <a:lnTo>
                      <a:pt x="51" y="471"/>
                    </a:lnTo>
                    <a:lnTo>
                      <a:pt x="61" y="496"/>
                    </a:lnTo>
                    <a:lnTo>
                      <a:pt x="61" y="529"/>
                    </a:lnTo>
                    <a:lnTo>
                      <a:pt x="51" y="551"/>
                    </a:lnTo>
                    <a:lnTo>
                      <a:pt x="46" y="591"/>
                    </a:lnTo>
                    <a:lnTo>
                      <a:pt x="40" y="616"/>
                    </a:lnTo>
                    <a:lnTo>
                      <a:pt x="26" y="646"/>
                    </a:lnTo>
                    <a:lnTo>
                      <a:pt x="20" y="667"/>
                    </a:lnTo>
                    <a:lnTo>
                      <a:pt x="20" y="704"/>
                    </a:lnTo>
                    <a:lnTo>
                      <a:pt x="10" y="732"/>
                    </a:lnTo>
                    <a:lnTo>
                      <a:pt x="0" y="774"/>
                    </a:lnTo>
                    <a:lnTo>
                      <a:pt x="13" y="809"/>
                    </a:lnTo>
                    <a:lnTo>
                      <a:pt x="61" y="867"/>
                    </a:lnTo>
                    <a:lnTo>
                      <a:pt x="116" y="925"/>
                    </a:lnTo>
                    <a:lnTo>
                      <a:pt x="178" y="980"/>
                    </a:lnTo>
                    <a:lnTo>
                      <a:pt x="233" y="1015"/>
                    </a:lnTo>
                    <a:lnTo>
                      <a:pt x="284" y="1037"/>
                    </a:lnTo>
                    <a:lnTo>
                      <a:pt x="339" y="1045"/>
                    </a:lnTo>
                    <a:lnTo>
                      <a:pt x="394" y="1037"/>
                    </a:lnTo>
                    <a:lnTo>
                      <a:pt x="454" y="1020"/>
                    </a:lnTo>
                    <a:lnTo>
                      <a:pt x="503" y="1005"/>
                    </a:lnTo>
                    <a:lnTo>
                      <a:pt x="529" y="965"/>
                    </a:lnTo>
                    <a:lnTo>
                      <a:pt x="554" y="922"/>
                    </a:lnTo>
                    <a:lnTo>
                      <a:pt x="599" y="867"/>
                    </a:lnTo>
                    <a:lnTo>
                      <a:pt x="652" y="835"/>
                    </a:lnTo>
                    <a:lnTo>
                      <a:pt x="696" y="809"/>
                    </a:lnTo>
                    <a:lnTo>
                      <a:pt x="757" y="784"/>
                    </a:lnTo>
                    <a:lnTo>
                      <a:pt x="796" y="774"/>
                    </a:lnTo>
                    <a:lnTo>
                      <a:pt x="879" y="759"/>
                    </a:lnTo>
                    <a:lnTo>
                      <a:pt x="944" y="755"/>
                    </a:lnTo>
                    <a:lnTo>
                      <a:pt x="990" y="762"/>
                    </a:lnTo>
                    <a:lnTo>
                      <a:pt x="1040" y="784"/>
                    </a:lnTo>
                    <a:lnTo>
                      <a:pt x="1062" y="802"/>
                    </a:lnTo>
                    <a:lnTo>
                      <a:pt x="1065" y="845"/>
                    </a:lnTo>
                    <a:lnTo>
                      <a:pt x="1089" y="835"/>
                    </a:lnTo>
                    <a:lnTo>
                      <a:pt x="1100" y="805"/>
                    </a:lnTo>
                    <a:lnTo>
                      <a:pt x="1084" y="769"/>
                    </a:lnTo>
                    <a:lnTo>
                      <a:pt x="1072" y="737"/>
                    </a:lnTo>
                    <a:lnTo>
                      <a:pt x="1067" y="710"/>
                    </a:lnTo>
                    <a:lnTo>
                      <a:pt x="1075" y="672"/>
                    </a:lnTo>
                    <a:lnTo>
                      <a:pt x="1065" y="629"/>
                    </a:lnTo>
                    <a:lnTo>
                      <a:pt x="1042" y="609"/>
                    </a:lnTo>
                    <a:lnTo>
                      <a:pt x="1027" y="562"/>
                    </a:lnTo>
                    <a:lnTo>
                      <a:pt x="1027" y="519"/>
                    </a:lnTo>
                    <a:lnTo>
                      <a:pt x="1040" y="491"/>
                    </a:lnTo>
                    <a:lnTo>
                      <a:pt x="1034" y="451"/>
                    </a:lnTo>
                    <a:lnTo>
                      <a:pt x="1017" y="418"/>
                    </a:lnTo>
                    <a:lnTo>
                      <a:pt x="1024" y="374"/>
                    </a:lnTo>
                    <a:lnTo>
                      <a:pt x="1020" y="338"/>
                    </a:lnTo>
                    <a:lnTo>
                      <a:pt x="999" y="316"/>
                    </a:lnTo>
                    <a:lnTo>
                      <a:pt x="1010" y="266"/>
                    </a:lnTo>
                    <a:lnTo>
                      <a:pt x="1002" y="215"/>
                    </a:lnTo>
                    <a:lnTo>
                      <a:pt x="985" y="171"/>
                    </a:lnTo>
                    <a:lnTo>
                      <a:pt x="995" y="115"/>
                    </a:lnTo>
                    <a:lnTo>
                      <a:pt x="902" y="133"/>
                    </a:lnTo>
                    <a:lnTo>
                      <a:pt x="821" y="136"/>
                    </a:lnTo>
                    <a:lnTo>
                      <a:pt x="731" y="133"/>
                    </a:lnTo>
                    <a:lnTo>
                      <a:pt x="611" y="118"/>
                    </a:lnTo>
                    <a:lnTo>
                      <a:pt x="516" y="93"/>
                    </a:lnTo>
                    <a:lnTo>
                      <a:pt x="428" y="75"/>
                    </a:lnTo>
                    <a:lnTo>
                      <a:pt x="356" y="53"/>
                    </a:lnTo>
                    <a:lnTo>
                      <a:pt x="301" y="46"/>
                    </a:lnTo>
                    <a:lnTo>
                      <a:pt x="226" y="2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00C0C0"/>
              </a:solidFill>
              <a:ln w="11113">
                <a:solidFill>
                  <a:srgbClr val="0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9" name="Freeform 62"/>
              <p:cNvSpPr>
                <a:spLocks/>
              </p:cNvSpPr>
              <p:nvPr/>
            </p:nvSpPr>
            <p:spPr bwMode="auto">
              <a:xfrm>
                <a:off x="629" y="2301"/>
                <a:ext cx="380" cy="192"/>
              </a:xfrm>
              <a:custGeom>
                <a:avLst/>
                <a:gdLst>
                  <a:gd name="T0" fmla="*/ 1 w 759"/>
                  <a:gd name="T1" fmla="*/ 1 h 384"/>
                  <a:gd name="T2" fmla="*/ 1 w 759"/>
                  <a:gd name="T3" fmla="*/ 1 h 384"/>
                  <a:gd name="T4" fmla="*/ 1 w 759"/>
                  <a:gd name="T5" fmla="*/ 1 h 384"/>
                  <a:gd name="T6" fmla="*/ 1 w 759"/>
                  <a:gd name="T7" fmla="*/ 1 h 384"/>
                  <a:gd name="T8" fmla="*/ 1 w 759"/>
                  <a:gd name="T9" fmla="*/ 1 h 384"/>
                  <a:gd name="T10" fmla="*/ 1 w 759"/>
                  <a:gd name="T11" fmla="*/ 1 h 384"/>
                  <a:gd name="T12" fmla="*/ 1 w 759"/>
                  <a:gd name="T13" fmla="*/ 1 h 384"/>
                  <a:gd name="T14" fmla="*/ 1 w 759"/>
                  <a:gd name="T15" fmla="*/ 1 h 384"/>
                  <a:gd name="T16" fmla="*/ 1 w 759"/>
                  <a:gd name="T17" fmla="*/ 1 h 384"/>
                  <a:gd name="T18" fmla="*/ 1 w 759"/>
                  <a:gd name="T19" fmla="*/ 1 h 384"/>
                  <a:gd name="T20" fmla="*/ 1 w 759"/>
                  <a:gd name="T21" fmla="*/ 1 h 384"/>
                  <a:gd name="T22" fmla="*/ 1 w 759"/>
                  <a:gd name="T23" fmla="*/ 1 h 384"/>
                  <a:gd name="T24" fmla="*/ 1 w 759"/>
                  <a:gd name="T25" fmla="*/ 1 h 384"/>
                  <a:gd name="T26" fmla="*/ 1 w 759"/>
                  <a:gd name="T27" fmla="*/ 1 h 384"/>
                  <a:gd name="T28" fmla="*/ 1 w 759"/>
                  <a:gd name="T29" fmla="*/ 1 h 384"/>
                  <a:gd name="T30" fmla="*/ 1 w 759"/>
                  <a:gd name="T31" fmla="*/ 1 h 384"/>
                  <a:gd name="T32" fmla="*/ 1 w 759"/>
                  <a:gd name="T33" fmla="*/ 1 h 384"/>
                  <a:gd name="T34" fmla="*/ 1 w 759"/>
                  <a:gd name="T35" fmla="*/ 1 h 384"/>
                  <a:gd name="T36" fmla="*/ 1 w 759"/>
                  <a:gd name="T37" fmla="*/ 1 h 384"/>
                  <a:gd name="T38" fmla="*/ 1 w 759"/>
                  <a:gd name="T39" fmla="*/ 1 h 384"/>
                  <a:gd name="T40" fmla="*/ 1 w 759"/>
                  <a:gd name="T41" fmla="*/ 1 h 384"/>
                  <a:gd name="T42" fmla="*/ 1 w 759"/>
                  <a:gd name="T43" fmla="*/ 1 h 384"/>
                  <a:gd name="T44" fmla="*/ 1 w 759"/>
                  <a:gd name="T45" fmla="*/ 1 h 384"/>
                  <a:gd name="T46" fmla="*/ 1 w 759"/>
                  <a:gd name="T47" fmla="*/ 1 h 384"/>
                  <a:gd name="T48" fmla="*/ 1 w 759"/>
                  <a:gd name="T49" fmla="*/ 1 h 384"/>
                  <a:gd name="T50" fmla="*/ 1 w 759"/>
                  <a:gd name="T51" fmla="*/ 1 h 384"/>
                  <a:gd name="T52" fmla="*/ 1 w 759"/>
                  <a:gd name="T53" fmla="*/ 1 h 384"/>
                  <a:gd name="T54" fmla="*/ 1 w 759"/>
                  <a:gd name="T55" fmla="*/ 1 h 384"/>
                  <a:gd name="T56" fmla="*/ 1 w 759"/>
                  <a:gd name="T57" fmla="*/ 1 h 384"/>
                  <a:gd name="T58" fmla="*/ 1 w 759"/>
                  <a:gd name="T59" fmla="*/ 1 h 384"/>
                  <a:gd name="T60" fmla="*/ 1 w 759"/>
                  <a:gd name="T61" fmla="*/ 1 h 384"/>
                  <a:gd name="T62" fmla="*/ 1 w 759"/>
                  <a:gd name="T63" fmla="*/ 1 h 384"/>
                  <a:gd name="T64" fmla="*/ 1 w 759"/>
                  <a:gd name="T65" fmla="*/ 1 h 384"/>
                  <a:gd name="T66" fmla="*/ 1 w 759"/>
                  <a:gd name="T67" fmla="*/ 1 h 384"/>
                  <a:gd name="T68" fmla="*/ 1 w 759"/>
                  <a:gd name="T69" fmla="*/ 1 h 384"/>
                  <a:gd name="T70" fmla="*/ 1 w 759"/>
                  <a:gd name="T71" fmla="*/ 1 h 384"/>
                  <a:gd name="T72" fmla="*/ 1 w 759"/>
                  <a:gd name="T73" fmla="*/ 1 h 384"/>
                  <a:gd name="T74" fmla="*/ 0 w 759"/>
                  <a:gd name="T75" fmla="*/ 0 h 3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59"/>
                  <a:gd name="T115" fmla="*/ 0 h 384"/>
                  <a:gd name="T116" fmla="*/ 759 w 759"/>
                  <a:gd name="T117" fmla="*/ 384 h 38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59" h="384">
                    <a:moveTo>
                      <a:pt x="0" y="0"/>
                    </a:moveTo>
                    <a:lnTo>
                      <a:pt x="83" y="36"/>
                    </a:lnTo>
                    <a:lnTo>
                      <a:pt x="161" y="55"/>
                    </a:lnTo>
                    <a:lnTo>
                      <a:pt x="241" y="55"/>
                    </a:lnTo>
                    <a:lnTo>
                      <a:pt x="293" y="73"/>
                    </a:lnTo>
                    <a:lnTo>
                      <a:pt x="412" y="91"/>
                    </a:lnTo>
                    <a:lnTo>
                      <a:pt x="481" y="95"/>
                    </a:lnTo>
                    <a:lnTo>
                      <a:pt x="556" y="103"/>
                    </a:lnTo>
                    <a:lnTo>
                      <a:pt x="662" y="95"/>
                    </a:lnTo>
                    <a:lnTo>
                      <a:pt x="687" y="91"/>
                    </a:lnTo>
                    <a:lnTo>
                      <a:pt x="759" y="100"/>
                    </a:lnTo>
                    <a:lnTo>
                      <a:pt x="712" y="155"/>
                    </a:lnTo>
                    <a:lnTo>
                      <a:pt x="667" y="193"/>
                    </a:lnTo>
                    <a:lnTo>
                      <a:pt x="574" y="229"/>
                    </a:lnTo>
                    <a:lnTo>
                      <a:pt x="502" y="226"/>
                    </a:lnTo>
                    <a:lnTo>
                      <a:pt x="416" y="238"/>
                    </a:lnTo>
                    <a:lnTo>
                      <a:pt x="372" y="248"/>
                    </a:lnTo>
                    <a:lnTo>
                      <a:pt x="334" y="296"/>
                    </a:lnTo>
                    <a:lnTo>
                      <a:pt x="299" y="344"/>
                    </a:lnTo>
                    <a:lnTo>
                      <a:pt x="254" y="369"/>
                    </a:lnTo>
                    <a:lnTo>
                      <a:pt x="151" y="384"/>
                    </a:lnTo>
                    <a:lnTo>
                      <a:pt x="163" y="366"/>
                    </a:lnTo>
                    <a:lnTo>
                      <a:pt x="241" y="351"/>
                    </a:lnTo>
                    <a:lnTo>
                      <a:pt x="279" y="314"/>
                    </a:lnTo>
                    <a:lnTo>
                      <a:pt x="316" y="263"/>
                    </a:lnTo>
                    <a:lnTo>
                      <a:pt x="344" y="238"/>
                    </a:lnTo>
                    <a:lnTo>
                      <a:pt x="377" y="211"/>
                    </a:lnTo>
                    <a:lnTo>
                      <a:pt x="494" y="198"/>
                    </a:lnTo>
                    <a:lnTo>
                      <a:pt x="569" y="198"/>
                    </a:lnTo>
                    <a:lnTo>
                      <a:pt x="632" y="168"/>
                    </a:lnTo>
                    <a:lnTo>
                      <a:pt x="684" y="128"/>
                    </a:lnTo>
                    <a:lnTo>
                      <a:pt x="684" y="115"/>
                    </a:lnTo>
                    <a:lnTo>
                      <a:pt x="622" y="110"/>
                    </a:lnTo>
                    <a:lnTo>
                      <a:pt x="561" y="110"/>
                    </a:lnTo>
                    <a:lnTo>
                      <a:pt x="536" y="118"/>
                    </a:lnTo>
                    <a:lnTo>
                      <a:pt x="489" y="143"/>
                    </a:lnTo>
                    <a:lnTo>
                      <a:pt x="392" y="168"/>
                    </a:lnTo>
                    <a:lnTo>
                      <a:pt x="344" y="186"/>
                    </a:lnTo>
                    <a:lnTo>
                      <a:pt x="334" y="208"/>
                    </a:lnTo>
                    <a:lnTo>
                      <a:pt x="347" y="164"/>
                    </a:lnTo>
                    <a:lnTo>
                      <a:pt x="384" y="150"/>
                    </a:lnTo>
                    <a:lnTo>
                      <a:pt x="419" y="131"/>
                    </a:lnTo>
                    <a:lnTo>
                      <a:pt x="474" y="115"/>
                    </a:lnTo>
                    <a:lnTo>
                      <a:pt x="392" y="115"/>
                    </a:lnTo>
                    <a:lnTo>
                      <a:pt x="344" y="100"/>
                    </a:lnTo>
                    <a:lnTo>
                      <a:pt x="296" y="91"/>
                    </a:lnTo>
                    <a:lnTo>
                      <a:pt x="254" y="115"/>
                    </a:lnTo>
                    <a:lnTo>
                      <a:pt x="254" y="140"/>
                    </a:lnTo>
                    <a:lnTo>
                      <a:pt x="234" y="183"/>
                    </a:lnTo>
                    <a:lnTo>
                      <a:pt x="199" y="223"/>
                    </a:lnTo>
                    <a:lnTo>
                      <a:pt x="134" y="241"/>
                    </a:lnTo>
                    <a:lnTo>
                      <a:pt x="104" y="259"/>
                    </a:lnTo>
                    <a:lnTo>
                      <a:pt x="66" y="293"/>
                    </a:lnTo>
                    <a:lnTo>
                      <a:pt x="35" y="329"/>
                    </a:lnTo>
                    <a:lnTo>
                      <a:pt x="86" y="254"/>
                    </a:lnTo>
                    <a:lnTo>
                      <a:pt x="113" y="233"/>
                    </a:lnTo>
                    <a:lnTo>
                      <a:pt x="199" y="216"/>
                    </a:lnTo>
                    <a:lnTo>
                      <a:pt x="216" y="176"/>
                    </a:lnTo>
                    <a:lnTo>
                      <a:pt x="231" y="131"/>
                    </a:lnTo>
                    <a:lnTo>
                      <a:pt x="248" y="110"/>
                    </a:lnTo>
                    <a:lnTo>
                      <a:pt x="274" y="83"/>
                    </a:lnTo>
                    <a:lnTo>
                      <a:pt x="246" y="55"/>
                    </a:lnTo>
                    <a:lnTo>
                      <a:pt x="176" y="76"/>
                    </a:lnTo>
                    <a:lnTo>
                      <a:pt x="158" y="76"/>
                    </a:lnTo>
                    <a:lnTo>
                      <a:pt x="133" y="106"/>
                    </a:lnTo>
                    <a:lnTo>
                      <a:pt x="91" y="140"/>
                    </a:lnTo>
                    <a:lnTo>
                      <a:pt x="76" y="186"/>
                    </a:lnTo>
                    <a:lnTo>
                      <a:pt x="35" y="223"/>
                    </a:lnTo>
                    <a:lnTo>
                      <a:pt x="6" y="241"/>
                    </a:lnTo>
                    <a:lnTo>
                      <a:pt x="21" y="216"/>
                    </a:lnTo>
                    <a:lnTo>
                      <a:pt x="58" y="171"/>
                    </a:lnTo>
                    <a:lnTo>
                      <a:pt x="96" y="118"/>
                    </a:lnTo>
                    <a:lnTo>
                      <a:pt x="134" y="95"/>
                    </a:lnTo>
                    <a:lnTo>
                      <a:pt x="174" y="65"/>
                    </a:lnTo>
                    <a:lnTo>
                      <a:pt x="121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0" name="Freeform 63"/>
              <p:cNvSpPr>
                <a:spLocks/>
              </p:cNvSpPr>
              <p:nvPr/>
            </p:nvSpPr>
            <p:spPr bwMode="auto">
              <a:xfrm>
                <a:off x="620" y="2427"/>
                <a:ext cx="392" cy="183"/>
              </a:xfrm>
              <a:custGeom>
                <a:avLst/>
                <a:gdLst>
                  <a:gd name="T0" fmla="*/ 1 w 784"/>
                  <a:gd name="T1" fmla="*/ 0 h 366"/>
                  <a:gd name="T2" fmla="*/ 1 w 784"/>
                  <a:gd name="T3" fmla="*/ 1 h 366"/>
                  <a:gd name="T4" fmla="*/ 1 w 784"/>
                  <a:gd name="T5" fmla="*/ 1 h 366"/>
                  <a:gd name="T6" fmla="*/ 1 w 784"/>
                  <a:gd name="T7" fmla="*/ 1 h 366"/>
                  <a:gd name="T8" fmla="*/ 1 w 784"/>
                  <a:gd name="T9" fmla="*/ 1 h 366"/>
                  <a:gd name="T10" fmla="*/ 1 w 784"/>
                  <a:gd name="T11" fmla="*/ 1 h 366"/>
                  <a:gd name="T12" fmla="*/ 1 w 784"/>
                  <a:gd name="T13" fmla="*/ 1 h 366"/>
                  <a:gd name="T14" fmla="*/ 1 w 784"/>
                  <a:gd name="T15" fmla="*/ 1 h 366"/>
                  <a:gd name="T16" fmla="*/ 1 w 784"/>
                  <a:gd name="T17" fmla="*/ 1 h 366"/>
                  <a:gd name="T18" fmla="*/ 1 w 784"/>
                  <a:gd name="T19" fmla="*/ 1 h 366"/>
                  <a:gd name="T20" fmla="*/ 1 w 784"/>
                  <a:gd name="T21" fmla="*/ 1 h 366"/>
                  <a:gd name="T22" fmla="*/ 1 w 784"/>
                  <a:gd name="T23" fmla="*/ 1 h 366"/>
                  <a:gd name="T24" fmla="*/ 1 w 784"/>
                  <a:gd name="T25" fmla="*/ 1 h 366"/>
                  <a:gd name="T26" fmla="*/ 1 w 784"/>
                  <a:gd name="T27" fmla="*/ 1 h 366"/>
                  <a:gd name="T28" fmla="*/ 0 w 784"/>
                  <a:gd name="T29" fmla="*/ 1 h 366"/>
                  <a:gd name="T30" fmla="*/ 1 w 784"/>
                  <a:gd name="T31" fmla="*/ 1 h 366"/>
                  <a:gd name="T32" fmla="*/ 1 w 784"/>
                  <a:gd name="T33" fmla="*/ 1 h 366"/>
                  <a:gd name="T34" fmla="*/ 1 w 784"/>
                  <a:gd name="T35" fmla="*/ 1 h 366"/>
                  <a:gd name="T36" fmla="*/ 1 w 784"/>
                  <a:gd name="T37" fmla="*/ 1 h 366"/>
                  <a:gd name="T38" fmla="*/ 1 w 784"/>
                  <a:gd name="T39" fmla="*/ 1 h 366"/>
                  <a:gd name="T40" fmla="*/ 1 w 784"/>
                  <a:gd name="T41" fmla="*/ 1 h 366"/>
                  <a:gd name="T42" fmla="*/ 1 w 784"/>
                  <a:gd name="T43" fmla="*/ 1 h 366"/>
                  <a:gd name="T44" fmla="*/ 1 w 784"/>
                  <a:gd name="T45" fmla="*/ 1 h 366"/>
                  <a:gd name="T46" fmla="*/ 1 w 784"/>
                  <a:gd name="T47" fmla="*/ 1 h 366"/>
                  <a:gd name="T48" fmla="*/ 1 w 784"/>
                  <a:gd name="T49" fmla="*/ 1 h 366"/>
                  <a:gd name="T50" fmla="*/ 1 w 784"/>
                  <a:gd name="T51" fmla="*/ 1 h 366"/>
                  <a:gd name="T52" fmla="*/ 1 w 784"/>
                  <a:gd name="T53" fmla="*/ 0 h 36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84"/>
                  <a:gd name="T82" fmla="*/ 0 h 366"/>
                  <a:gd name="T83" fmla="*/ 784 w 784"/>
                  <a:gd name="T84" fmla="*/ 366 h 36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84" h="366">
                    <a:moveTo>
                      <a:pt x="784" y="0"/>
                    </a:moveTo>
                    <a:lnTo>
                      <a:pt x="696" y="11"/>
                    </a:lnTo>
                    <a:lnTo>
                      <a:pt x="641" y="36"/>
                    </a:lnTo>
                    <a:lnTo>
                      <a:pt x="608" y="70"/>
                    </a:lnTo>
                    <a:lnTo>
                      <a:pt x="510" y="133"/>
                    </a:lnTo>
                    <a:lnTo>
                      <a:pt x="486" y="148"/>
                    </a:lnTo>
                    <a:lnTo>
                      <a:pt x="431" y="151"/>
                    </a:lnTo>
                    <a:lnTo>
                      <a:pt x="356" y="176"/>
                    </a:lnTo>
                    <a:lnTo>
                      <a:pt x="315" y="204"/>
                    </a:lnTo>
                    <a:lnTo>
                      <a:pt x="277" y="213"/>
                    </a:lnTo>
                    <a:lnTo>
                      <a:pt x="252" y="238"/>
                    </a:lnTo>
                    <a:lnTo>
                      <a:pt x="183" y="263"/>
                    </a:lnTo>
                    <a:lnTo>
                      <a:pt x="125" y="276"/>
                    </a:lnTo>
                    <a:lnTo>
                      <a:pt x="49" y="319"/>
                    </a:lnTo>
                    <a:lnTo>
                      <a:pt x="0" y="366"/>
                    </a:lnTo>
                    <a:lnTo>
                      <a:pt x="35" y="311"/>
                    </a:lnTo>
                    <a:lnTo>
                      <a:pt x="90" y="266"/>
                    </a:lnTo>
                    <a:lnTo>
                      <a:pt x="200" y="244"/>
                    </a:lnTo>
                    <a:lnTo>
                      <a:pt x="265" y="191"/>
                    </a:lnTo>
                    <a:lnTo>
                      <a:pt x="313" y="186"/>
                    </a:lnTo>
                    <a:lnTo>
                      <a:pt x="368" y="151"/>
                    </a:lnTo>
                    <a:lnTo>
                      <a:pt x="468" y="133"/>
                    </a:lnTo>
                    <a:lnTo>
                      <a:pt x="483" y="136"/>
                    </a:lnTo>
                    <a:lnTo>
                      <a:pt x="568" y="61"/>
                    </a:lnTo>
                    <a:lnTo>
                      <a:pt x="633" y="33"/>
                    </a:lnTo>
                    <a:lnTo>
                      <a:pt x="678" y="15"/>
                    </a:lnTo>
                    <a:lnTo>
                      <a:pt x="784" y="0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1" name="Freeform 64"/>
              <p:cNvSpPr>
                <a:spLocks/>
              </p:cNvSpPr>
              <p:nvPr/>
            </p:nvSpPr>
            <p:spPr bwMode="auto">
              <a:xfrm>
                <a:off x="741" y="2501"/>
                <a:ext cx="293" cy="139"/>
              </a:xfrm>
              <a:custGeom>
                <a:avLst/>
                <a:gdLst>
                  <a:gd name="T0" fmla="*/ 1 w 586"/>
                  <a:gd name="T1" fmla="*/ 1 h 278"/>
                  <a:gd name="T2" fmla="*/ 1 w 586"/>
                  <a:gd name="T3" fmla="*/ 0 h 278"/>
                  <a:gd name="T4" fmla="*/ 1 w 586"/>
                  <a:gd name="T5" fmla="*/ 0 h 278"/>
                  <a:gd name="T6" fmla="*/ 1 w 586"/>
                  <a:gd name="T7" fmla="*/ 1 h 278"/>
                  <a:gd name="T8" fmla="*/ 1 w 586"/>
                  <a:gd name="T9" fmla="*/ 1 h 278"/>
                  <a:gd name="T10" fmla="*/ 1 w 586"/>
                  <a:gd name="T11" fmla="*/ 1 h 278"/>
                  <a:gd name="T12" fmla="*/ 1 w 586"/>
                  <a:gd name="T13" fmla="*/ 1 h 278"/>
                  <a:gd name="T14" fmla="*/ 1 w 586"/>
                  <a:gd name="T15" fmla="*/ 1 h 278"/>
                  <a:gd name="T16" fmla="*/ 1 w 586"/>
                  <a:gd name="T17" fmla="*/ 1 h 278"/>
                  <a:gd name="T18" fmla="*/ 1 w 586"/>
                  <a:gd name="T19" fmla="*/ 1 h 278"/>
                  <a:gd name="T20" fmla="*/ 1 w 586"/>
                  <a:gd name="T21" fmla="*/ 1 h 278"/>
                  <a:gd name="T22" fmla="*/ 1 w 586"/>
                  <a:gd name="T23" fmla="*/ 1 h 278"/>
                  <a:gd name="T24" fmla="*/ 0 w 586"/>
                  <a:gd name="T25" fmla="*/ 1 h 278"/>
                  <a:gd name="T26" fmla="*/ 1 w 586"/>
                  <a:gd name="T27" fmla="*/ 1 h 278"/>
                  <a:gd name="T28" fmla="*/ 1 w 586"/>
                  <a:gd name="T29" fmla="*/ 1 h 278"/>
                  <a:gd name="T30" fmla="*/ 1 w 586"/>
                  <a:gd name="T31" fmla="*/ 1 h 278"/>
                  <a:gd name="T32" fmla="*/ 1 w 586"/>
                  <a:gd name="T33" fmla="*/ 1 h 278"/>
                  <a:gd name="T34" fmla="*/ 1 w 586"/>
                  <a:gd name="T35" fmla="*/ 1 h 278"/>
                  <a:gd name="T36" fmla="*/ 1 w 586"/>
                  <a:gd name="T37" fmla="*/ 1 h 278"/>
                  <a:gd name="T38" fmla="*/ 1 w 586"/>
                  <a:gd name="T39" fmla="*/ 1 h 278"/>
                  <a:gd name="T40" fmla="*/ 1 w 586"/>
                  <a:gd name="T41" fmla="*/ 1 h 278"/>
                  <a:gd name="T42" fmla="*/ 1 w 586"/>
                  <a:gd name="T43" fmla="*/ 1 h 278"/>
                  <a:gd name="T44" fmla="*/ 1 w 586"/>
                  <a:gd name="T45" fmla="*/ 1 h 278"/>
                  <a:gd name="T46" fmla="*/ 1 w 586"/>
                  <a:gd name="T47" fmla="*/ 1 h 27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6"/>
                  <a:gd name="T73" fmla="*/ 0 h 278"/>
                  <a:gd name="T74" fmla="*/ 586 w 586"/>
                  <a:gd name="T75" fmla="*/ 278 h 27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6" h="278">
                    <a:moveTo>
                      <a:pt x="586" y="13"/>
                    </a:moveTo>
                    <a:lnTo>
                      <a:pt x="536" y="0"/>
                    </a:lnTo>
                    <a:lnTo>
                      <a:pt x="496" y="0"/>
                    </a:lnTo>
                    <a:lnTo>
                      <a:pt x="431" y="13"/>
                    </a:lnTo>
                    <a:lnTo>
                      <a:pt x="359" y="53"/>
                    </a:lnTo>
                    <a:lnTo>
                      <a:pt x="259" y="65"/>
                    </a:lnTo>
                    <a:lnTo>
                      <a:pt x="239" y="80"/>
                    </a:lnTo>
                    <a:lnTo>
                      <a:pt x="226" y="102"/>
                    </a:lnTo>
                    <a:lnTo>
                      <a:pt x="181" y="125"/>
                    </a:lnTo>
                    <a:lnTo>
                      <a:pt x="91" y="150"/>
                    </a:lnTo>
                    <a:lnTo>
                      <a:pt x="50" y="178"/>
                    </a:lnTo>
                    <a:lnTo>
                      <a:pt x="13" y="223"/>
                    </a:lnTo>
                    <a:lnTo>
                      <a:pt x="0" y="278"/>
                    </a:lnTo>
                    <a:lnTo>
                      <a:pt x="40" y="213"/>
                    </a:lnTo>
                    <a:lnTo>
                      <a:pt x="93" y="168"/>
                    </a:lnTo>
                    <a:lnTo>
                      <a:pt x="194" y="138"/>
                    </a:lnTo>
                    <a:lnTo>
                      <a:pt x="226" y="117"/>
                    </a:lnTo>
                    <a:lnTo>
                      <a:pt x="273" y="102"/>
                    </a:lnTo>
                    <a:lnTo>
                      <a:pt x="334" y="68"/>
                    </a:lnTo>
                    <a:lnTo>
                      <a:pt x="393" y="62"/>
                    </a:lnTo>
                    <a:lnTo>
                      <a:pt x="421" y="35"/>
                    </a:lnTo>
                    <a:lnTo>
                      <a:pt x="479" y="10"/>
                    </a:lnTo>
                    <a:lnTo>
                      <a:pt x="519" y="10"/>
                    </a:lnTo>
                    <a:lnTo>
                      <a:pt x="586" y="13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2" name="Freeform 65"/>
              <p:cNvSpPr>
                <a:spLocks/>
              </p:cNvSpPr>
              <p:nvPr/>
            </p:nvSpPr>
            <p:spPr bwMode="auto">
              <a:xfrm>
                <a:off x="722" y="2542"/>
                <a:ext cx="304" cy="195"/>
              </a:xfrm>
              <a:custGeom>
                <a:avLst/>
                <a:gdLst>
                  <a:gd name="T0" fmla="*/ 0 w 610"/>
                  <a:gd name="T1" fmla="*/ 1 h 390"/>
                  <a:gd name="T2" fmla="*/ 0 w 610"/>
                  <a:gd name="T3" fmla="*/ 1 h 390"/>
                  <a:gd name="T4" fmla="*/ 0 w 610"/>
                  <a:gd name="T5" fmla="*/ 1 h 390"/>
                  <a:gd name="T6" fmla="*/ 0 w 610"/>
                  <a:gd name="T7" fmla="*/ 1 h 390"/>
                  <a:gd name="T8" fmla="*/ 0 w 610"/>
                  <a:gd name="T9" fmla="*/ 1 h 390"/>
                  <a:gd name="T10" fmla="*/ 0 w 610"/>
                  <a:gd name="T11" fmla="*/ 1 h 390"/>
                  <a:gd name="T12" fmla="*/ 0 w 610"/>
                  <a:gd name="T13" fmla="*/ 1 h 390"/>
                  <a:gd name="T14" fmla="*/ 0 w 610"/>
                  <a:gd name="T15" fmla="*/ 1 h 390"/>
                  <a:gd name="T16" fmla="*/ 0 w 610"/>
                  <a:gd name="T17" fmla="*/ 1 h 390"/>
                  <a:gd name="T18" fmla="*/ 0 w 610"/>
                  <a:gd name="T19" fmla="*/ 1 h 390"/>
                  <a:gd name="T20" fmla="*/ 0 w 610"/>
                  <a:gd name="T21" fmla="*/ 1 h 390"/>
                  <a:gd name="T22" fmla="*/ 0 w 610"/>
                  <a:gd name="T23" fmla="*/ 1 h 390"/>
                  <a:gd name="T24" fmla="*/ 0 w 610"/>
                  <a:gd name="T25" fmla="*/ 1 h 390"/>
                  <a:gd name="T26" fmla="*/ 0 w 610"/>
                  <a:gd name="T27" fmla="*/ 1 h 390"/>
                  <a:gd name="T28" fmla="*/ 0 w 610"/>
                  <a:gd name="T29" fmla="*/ 1 h 390"/>
                  <a:gd name="T30" fmla="*/ 0 w 610"/>
                  <a:gd name="T31" fmla="*/ 1 h 390"/>
                  <a:gd name="T32" fmla="*/ 0 w 610"/>
                  <a:gd name="T33" fmla="*/ 1 h 390"/>
                  <a:gd name="T34" fmla="*/ 0 w 610"/>
                  <a:gd name="T35" fmla="*/ 1 h 390"/>
                  <a:gd name="T36" fmla="*/ 0 w 610"/>
                  <a:gd name="T37" fmla="*/ 1 h 390"/>
                  <a:gd name="T38" fmla="*/ 0 w 610"/>
                  <a:gd name="T39" fmla="*/ 1 h 390"/>
                  <a:gd name="T40" fmla="*/ 0 w 610"/>
                  <a:gd name="T41" fmla="*/ 1 h 390"/>
                  <a:gd name="T42" fmla="*/ 0 w 610"/>
                  <a:gd name="T43" fmla="*/ 1 h 390"/>
                  <a:gd name="T44" fmla="*/ 0 w 610"/>
                  <a:gd name="T45" fmla="*/ 1 h 390"/>
                  <a:gd name="T46" fmla="*/ 0 w 610"/>
                  <a:gd name="T47" fmla="*/ 0 h 390"/>
                  <a:gd name="T48" fmla="*/ 0 w 610"/>
                  <a:gd name="T49" fmla="*/ 1 h 3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0"/>
                  <a:gd name="T76" fmla="*/ 0 h 390"/>
                  <a:gd name="T77" fmla="*/ 610 w 610"/>
                  <a:gd name="T78" fmla="*/ 390 h 39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0" h="390">
                    <a:moveTo>
                      <a:pt x="610" y="14"/>
                    </a:moveTo>
                    <a:lnTo>
                      <a:pt x="528" y="10"/>
                    </a:lnTo>
                    <a:lnTo>
                      <a:pt x="450" y="29"/>
                    </a:lnTo>
                    <a:lnTo>
                      <a:pt x="395" y="62"/>
                    </a:lnTo>
                    <a:lnTo>
                      <a:pt x="360" y="79"/>
                    </a:lnTo>
                    <a:lnTo>
                      <a:pt x="340" y="107"/>
                    </a:lnTo>
                    <a:lnTo>
                      <a:pt x="290" y="125"/>
                    </a:lnTo>
                    <a:lnTo>
                      <a:pt x="227" y="142"/>
                    </a:lnTo>
                    <a:lnTo>
                      <a:pt x="182" y="172"/>
                    </a:lnTo>
                    <a:lnTo>
                      <a:pt x="107" y="233"/>
                    </a:lnTo>
                    <a:lnTo>
                      <a:pt x="72" y="283"/>
                    </a:lnTo>
                    <a:lnTo>
                      <a:pt x="55" y="340"/>
                    </a:lnTo>
                    <a:lnTo>
                      <a:pt x="34" y="373"/>
                    </a:lnTo>
                    <a:lnTo>
                      <a:pt x="0" y="390"/>
                    </a:lnTo>
                    <a:lnTo>
                      <a:pt x="35" y="343"/>
                    </a:lnTo>
                    <a:lnTo>
                      <a:pt x="60" y="287"/>
                    </a:lnTo>
                    <a:lnTo>
                      <a:pt x="82" y="248"/>
                    </a:lnTo>
                    <a:lnTo>
                      <a:pt x="185" y="142"/>
                    </a:lnTo>
                    <a:lnTo>
                      <a:pt x="243" y="114"/>
                    </a:lnTo>
                    <a:lnTo>
                      <a:pt x="292" y="107"/>
                    </a:lnTo>
                    <a:lnTo>
                      <a:pt x="328" y="99"/>
                    </a:lnTo>
                    <a:lnTo>
                      <a:pt x="360" y="62"/>
                    </a:lnTo>
                    <a:lnTo>
                      <a:pt x="446" y="7"/>
                    </a:lnTo>
                    <a:lnTo>
                      <a:pt x="486" y="0"/>
                    </a:lnTo>
                    <a:lnTo>
                      <a:pt x="610" y="14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3" name="Freeform 66"/>
              <p:cNvSpPr>
                <a:spLocks/>
              </p:cNvSpPr>
              <p:nvPr/>
            </p:nvSpPr>
            <p:spPr bwMode="auto">
              <a:xfrm>
                <a:off x="708" y="2595"/>
                <a:ext cx="344" cy="157"/>
              </a:xfrm>
              <a:custGeom>
                <a:avLst/>
                <a:gdLst>
                  <a:gd name="T0" fmla="*/ 0 w 689"/>
                  <a:gd name="T1" fmla="*/ 0 h 315"/>
                  <a:gd name="T2" fmla="*/ 0 w 689"/>
                  <a:gd name="T3" fmla="*/ 0 h 315"/>
                  <a:gd name="T4" fmla="*/ 0 w 689"/>
                  <a:gd name="T5" fmla="*/ 0 h 315"/>
                  <a:gd name="T6" fmla="*/ 0 w 689"/>
                  <a:gd name="T7" fmla="*/ 0 h 315"/>
                  <a:gd name="T8" fmla="*/ 0 w 689"/>
                  <a:gd name="T9" fmla="*/ 0 h 315"/>
                  <a:gd name="T10" fmla="*/ 0 w 689"/>
                  <a:gd name="T11" fmla="*/ 0 h 315"/>
                  <a:gd name="T12" fmla="*/ 0 w 689"/>
                  <a:gd name="T13" fmla="*/ 0 h 315"/>
                  <a:gd name="T14" fmla="*/ 0 w 689"/>
                  <a:gd name="T15" fmla="*/ 0 h 315"/>
                  <a:gd name="T16" fmla="*/ 0 w 689"/>
                  <a:gd name="T17" fmla="*/ 0 h 315"/>
                  <a:gd name="T18" fmla="*/ 0 w 689"/>
                  <a:gd name="T19" fmla="*/ 0 h 315"/>
                  <a:gd name="T20" fmla="*/ 0 w 689"/>
                  <a:gd name="T21" fmla="*/ 0 h 315"/>
                  <a:gd name="T22" fmla="*/ 0 w 689"/>
                  <a:gd name="T23" fmla="*/ 0 h 315"/>
                  <a:gd name="T24" fmla="*/ 0 w 689"/>
                  <a:gd name="T25" fmla="*/ 0 h 315"/>
                  <a:gd name="T26" fmla="*/ 0 w 689"/>
                  <a:gd name="T27" fmla="*/ 0 h 315"/>
                  <a:gd name="T28" fmla="*/ 0 w 689"/>
                  <a:gd name="T29" fmla="*/ 0 h 315"/>
                  <a:gd name="T30" fmla="*/ 0 w 689"/>
                  <a:gd name="T31" fmla="*/ 0 h 315"/>
                  <a:gd name="T32" fmla="*/ 0 w 689"/>
                  <a:gd name="T33" fmla="*/ 0 h 315"/>
                  <a:gd name="T34" fmla="*/ 0 w 689"/>
                  <a:gd name="T35" fmla="*/ 0 h 315"/>
                  <a:gd name="T36" fmla="*/ 0 w 689"/>
                  <a:gd name="T37" fmla="*/ 0 h 315"/>
                  <a:gd name="T38" fmla="*/ 0 w 689"/>
                  <a:gd name="T39" fmla="*/ 0 h 315"/>
                  <a:gd name="T40" fmla="*/ 0 w 689"/>
                  <a:gd name="T41" fmla="*/ 0 h 315"/>
                  <a:gd name="T42" fmla="*/ 0 w 689"/>
                  <a:gd name="T43" fmla="*/ 0 h 315"/>
                  <a:gd name="T44" fmla="*/ 0 w 689"/>
                  <a:gd name="T45" fmla="*/ 0 h 315"/>
                  <a:gd name="T46" fmla="*/ 0 w 689"/>
                  <a:gd name="T47" fmla="*/ 0 h 31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9"/>
                  <a:gd name="T73" fmla="*/ 0 h 315"/>
                  <a:gd name="T74" fmla="*/ 689 w 689"/>
                  <a:gd name="T75" fmla="*/ 315 h 31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9" h="315">
                    <a:moveTo>
                      <a:pt x="689" y="22"/>
                    </a:moveTo>
                    <a:lnTo>
                      <a:pt x="614" y="0"/>
                    </a:lnTo>
                    <a:lnTo>
                      <a:pt x="568" y="10"/>
                    </a:lnTo>
                    <a:lnTo>
                      <a:pt x="473" y="10"/>
                    </a:lnTo>
                    <a:lnTo>
                      <a:pt x="356" y="40"/>
                    </a:lnTo>
                    <a:lnTo>
                      <a:pt x="301" y="72"/>
                    </a:lnTo>
                    <a:lnTo>
                      <a:pt x="236" y="122"/>
                    </a:lnTo>
                    <a:lnTo>
                      <a:pt x="158" y="182"/>
                    </a:lnTo>
                    <a:lnTo>
                      <a:pt x="152" y="215"/>
                    </a:lnTo>
                    <a:lnTo>
                      <a:pt x="103" y="278"/>
                    </a:lnTo>
                    <a:lnTo>
                      <a:pt x="72" y="300"/>
                    </a:lnTo>
                    <a:lnTo>
                      <a:pt x="0" y="311"/>
                    </a:lnTo>
                    <a:lnTo>
                      <a:pt x="48" y="315"/>
                    </a:lnTo>
                    <a:lnTo>
                      <a:pt x="103" y="303"/>
                    </a:lnTo>
                    <a:lnTo>
                      <a:pt x="142" y="272"/>
                    </a:lnTo>
                    <a:lnTo>
                      <a:pt x="165" y="238"/>
                    </a:lnTo>
                    <a:lnTo>
                      <a:pt x="185" y="193"/>
                    </a:lnTo>
                    <a:lnTo>
                      <a:pt x="230" y="138"/>
                    </a:lnTo>
                    <a:lnTo>
                      <a:pt x="308" y="75"/>
                    </a:lnTo>
                    <a:lnTo>
                      <a:pt x="395" y="47"/>
                    </a:lnTo>
                    <a:lnTo>
                      <a:pt x="489" y="35"/>
                    </a:lnTo>
                    <a:lnTo>
                      <a:pt x="579" y="40"/>
                    </a:lnTo>
                    <a:lnTo>
                      <a:pt x="609" y="22"/>
                    </a:lnTo>
                    <a:lnTo>
                      <a:pt x="689" y="22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4" name="Freeform 67"/>
              <p:cNvSpPr>
                <a:spLocks/>
              </p:cNvSpPr>
              <p:nvPr/>
            </p:nvSpPr>
            <p:spPr bwMode="auto">
              <a:xfrm>
                <a:off x="621" y="2640"/>
                <a:ext cx="115" cy="35"/>
              </a:xfrm>
              <a:custGeom>
                <a:avLst/>
                <a:gdLst>
                  <a:gd name="T0" fmla="*/ 0 w 230"/>
                  <a:gd name="T1" fmla="*/ 0 h 72"/>
                  <a:gd name="T2" fmla="*/ 1 w 230"/>
                  <a:gd name="T3" fmla="*/ 0 h 72"/>
                  <a:gd name="T4" fmla="*/ 1 w 230"/>
                  <a:gd name="T5" fmla="*/ 0 h 72"/>
                  <a:gd name="T6" fmla="*/ 1 w 230"/>
                  <a:gd name="T7" fmla="*/ 0 h 72"/>
                  <a:gd name="T8" fmla="*/ 1 w 230"/>
                  <a:gd name="T9" fmla="*/ 0 h 72"/>
                  <a:gd name="T10" fmla="*/ 1 w 230"/>
                  <a:gd name="T11" fmla="*/ 0 h 72"/>
                  <a:gd name="T12" fmla="*/ 1 w 230"/>
                  <a:gd name="T13" fmla="*/ 0 h 72"/>
                  <a:gd name="T14" fmla="*/ 0 w 230"/>
                  <a:gd name="T15" fmla="*/ 0 h 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0"/>
                  <a:gd name="T25" fmla="*/ 0 h 72"/>
                  <a:gd name="T26" fmla="*/ 230 w 230"/>
                  <a:gd name="T27" fmla="*/ 72 h 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0" h="72">
                    <a:moveTo>
                      <a:pt x="0" y="35"/>
                    </a:moveTo>
                    <a:lnTo>
                      <a:pt x="75" y="45"/>
                    </a:lnTo>
                    <a:lnTo>
                      <a:pt x="138" y="35"/>
                    </a:lnTo>
                    <a:lnTo>
                      <a:pt x="230" y="0"/>
                    </a:lnTo>
                    <a:lnTo>
                      <a:pt x="173" y="38"/>
                    </a:lnTo>
                    <a:lnTo>
                      <a:pt x="98" y="68"/>
                    </a:lnTo>
                    <a:lnTo>
                      <a:pt x="68" y="72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5" name="Freeform 68"/>
              <p:cNvSpPr>
                <a:spLocks/>
              </p:cNvSpPr>
              <p:nvPr/>
            </p:nvSpPr>
            <p:spPr bwMode="auto">
              <a:xfrm>
                <a:off x="561" y="2596"/>
                <a:ext cx="241" cy="187"/>
              </a:xfrm>
              <a:custGeom>
                <a:avLst/>
                <a:gdLst>
                  <a:gd name="T0" fmla="*/ 1 w 481"/>
                  <a:gd name="T1" fmla="*/ 1 h 372"/>
                  <a:gd name="T2" fmla="*/ 1 w 481"/>
                  <a:gd name="T3" fmla="*/ 1 h 372"/>
                  <a:gd name="T4" fmla="*/ 1 w 481"/>
                  <a:gd name="T5" fmla="*/ 1 h 372"/>
                  <a:gd name="T6" fmla="*/ 1 w 481"/>
                  <a:gd name="T7" fmla="*/ 1 h 372"/>
                  <a:gd name="T8" fmla="*/ 1 w 481"/>
                  <a:gd name="T9" fmla="*/ 1 h 372"/>
                  <a:gd name="T10" fmla="*/ 1 w 481"/>
                  <a:gd name="T11" fmla="*/ 1 h 372"/>
                  <a:gd name="T12" fmla="*/ 1 w 481"/>
                  <a:gd name="T13" fmla="*/ 1 h 372"/>
                  <a:gd name="T14" fmla="*/ 1 w 481"/>
                  <a:gd name="T15" fmla="*/ 1 h 372"/>
                  <a:gd name="T16" fmla="*/ 1 w 481"/>
                  <a:gd name="T17" fmla="*/ 1 h 372"/>
                  <a:gd name="T18" fmla="*/ 1 w 481"/>
                  <a:gd name="T19" fmla="*/ 0 h 372"/>
                  <a:gd name="T20" fmla="*/ 1 w 481"/>
                  <a:gd name="T21" fmla="*/ 1 h 372"/>
                  <a:gd name="T22" fmla="*/ 1 w 481"/>
                  <a:gd name="T23" fmla="*/ 1 h 372"/>
                  <a:gd name="T24" fmla="*/ 1 w 481"/>
                  <a:gd name="T25" fmla="*/ 1 h 372"/>
                  <a:gd name="T26" fmla="*/ 1 w 481"/>
                  <a:gd name="T27" fmla="*/ 1 h 372"/>
                  <a:gd name="T28" fmla="*/ 1 w 481"/>
                  <a:gd name="T29" fmla="*/ 1 h 372"/>
                  <a:gd name="T30" fmla="*/ 1 w 481"/>
                  <a:gd name="T31" fmla="*/ 1 h 372"/>
                  <a:gd name="T32" fmla="*/ 1 w 481"/>
                  <a:gd name="T33" fmla="*/ 1 h 372"/>
                  <a:gd name="T34" fmla="*/ 1 w 481"/>
                  <a:gd name="T35" fmla="*/ 1 h 372"/>
                  <a:gd name="T36" fmla="*/ 0 w 481"/>
                  <a:gd name="T37" fmla="*/ 1 h 372"/>
                  <a:gd name="T38" fmla="*/ 1 w 481"/>
                  <a:gd name="T39" fmla="*/ 1 h 372"/>
                  <a:gd name="T40" fmla="*/ 1 w 481"/>
                  <a:gd name="T41" fmla="*/ 1 h 372"/>
                  <a:gd name="T42" fmla="*/ 1 w 481"/>
                  <a:gd name="T43" fmla="*/ 1 h 372"/>
                  <a:gd name="T44" fmla="*/ 1 w 481"/>
                  <a:gd name="T45" fmla="*/ 1 h 372"/>
                  <a:gd name="T46" fmla="*/ 1 w 481"/>
                  <a:gd name="T47" fmla="*/ 1 h 372"/>
                  <a:gd name="T48" fmla="*/ 1 w 481"/>
                  <a:gd name="T49" fmla="*/ 1 h 372"/>
                  <a:gd name="T50" fmla="*/ 1 w 481"/>
                  <a:gd name="T51" fmla="*/ 1 h 372"/>
                  <a:gd name="T52" fmla="*/ 1 w 481"/>
                  <a:gd name="T53" fmla="*/ 1 h 372"/>
                  <a:gd name="T54" fmla="*/ 1 w 481"/>
                  <a:gd name="T55" fmla="*/ 1 h 372"/>
                  <a:gd name="T56" fmla="*/ 1 w 481"/>
                  <a:gd name="T57" fmla="*/ 1 h 372"/>
                  <a:gd name="T58" fmla="*/ 1 w 481"/>
                  <a:gd name="T59" fmla="*/ 1 h 37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81"/>
                  <a:gd name="T91" fmla="*/ 0 h 372"/>
                  <a:gd name="T92" fmla="*/ 481 w 481"/>
                  <a:gd name="T93" fmla="*/ 372 h 37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81" h="372">
                    <a:moveTo>
                      <a:pt x="438" y="332"/>
                    </a:moveTo>
                    <a:lnTo>
                      <a:pt x="413" y="272"/>
                    </a:lnTo>
                    <a:lnTo>
                      <a:pt x="445" y="236"/>
                    </a:lnTo>
                    <a:lnTo>
                      <a:pt x="481" y="178"/>
                    </a:lnTo>
                    <a:lnTo>
                      <a:pt x="431" y="211"/>
                    </a:lnTo>
                    <a:lnTo>
                      <a:pt x="406" y="174"/>
                    </a:lnTo>
                    <a:lnTo>
                      <a:pt x="448" y="86"/>
                    </a:lnTo>
                    <a:lnTo>
                      <a:pt x="406" y="146"/>
                    </a:lnTo>
                    <a:lnTo>
                      <a:pt x="416" y="64"/>
                    </a:lnTo>
                    <a:lnTo>
                      <a:pt x="438" y="0"/>
                    </a:lnTo>
                    <a:lnTo>
                      <a:pt x="393" y="79"/>
                    </a:lnTo>
                    <a:lnTo>
                      <a:pt x="390" y="118"/>
                    </a:lnTo>
                    <a:lnTo>
                      <a:pt x="373" y="156"/>
                    </a:lnTo>
                    <a:lnTo>
                      <a:pt x="348" y="193"/>
                    </a:lnTo>
                    <a:lnTo>
                      <a:pt x="296" y="218"/>
                    </a:lnTo>
                    <a:lnTo>
                      <a:pt x="238" y="233"/>
                    </a:lnTo>
                    <a:lnTo>
                      <a:pt x="150" y="233"/>
                    </a:lnTo>
                    <a:lnTo>
                      <a:pt x="50" y="214"/>
                    </a:lnTo>
                    <a:lnTo>
                      <a:pt x="0" y="196"/>
                    </a:lnTo>
                    <a:lnTo>
                      <a:pt x="37" y="248"/>
                    </a:lnTo>
                    <a:lnTo>
                      <a:pt x="82" y="281"/>
                    </a:lnTo>
                    <a:lnTo>
                      <a:pt x="113" y="314"/>
                    </a:lnTo>
                    <a:lnTo>
                      <a:pt x="167" y="342"/>
                    </a:lnTo>
                    <a:lnTo>
                      <a:pt x="205" y="364"/>
                    </a:lnTo>
                    <a:lnTo>
                      <a:pt x="226" y="369"/>
                    </a:lnTo>
                    <a:lnTo>
                      <a:pt x="266" y="372"/>
                    </a:lnTo>
                    <a:lnTo>
                      <a:pt x="315" y="369"/>
                    </a:lnTo>
                    <a:lnTo>
                      <a:pt x="371" y="357"/>
                    </a:lnTo>
                    <a:lnTo>
                      <a:pt x="385" y="351"/>
                    </a:lnTo>
                    <a:lnTo>
                      <a:pt x="438" y="332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6" name="Group 69"/>
            <p:cNvGrpSpPr>
              <a:grpSpLocks/>
            </p:cNvGrpSpPr>
            <p:nvPr/>
          </p:nvGrpSpPr>
          <p:grpSpPr bwMode="auto">
            <a:xfrm>
              <a:off x="587" y="1568"/>
              <a:ext cx="535" cy="768"/>
              <a:chOff x="587" y="1568"/>
              <a:chExt cx="535" cy="768"/>
            </a:xfrm>
          </p:grpSpPr>
          <p:sp>
            <p:nvSpPr>
              <p:cNvPr id="60443" name="Freeform 70"/>
              <p:cNvSpPr>
                <a:spLocks/>
              </p:cNvSpPr>
              <p:nvPr/>
            </p:nvSpPr>
            <p:spPr bwMode="auto">
              <a:xfrm>
                <a:off x="587" y="1568"/>
                <a:ext cx="535" cy="768"/>
              </a:xfrm>
              <a:custGeom>
                <a:avLst/>
                <a:gdLst>
                  <a:gd name="T0" fmla="*/ 1 w 1070"/>
                  <a:gd name="T1" fmla="*/ 0 h 1537"/>
                  <a:gd name="T2" fmla="*/ 1 w 1070"/>
                  <a:gd name="T3" fmla="*/ 0 h 1537"/>
                  <a:gd name="T4" fmla="*/ 1 w 1070"/>
                  <a:gd name="T5" fmla="*/ 0 h 1537"/>
                  <a:gd name="T6" fmla="*/ 1 w 1070"/>
                  <a:gd name="T7" fmla="*/ 0 h 1537"/>
                  <a:gd name="T8" fmla="*/ 1 w 1070"/>
                  <a:gd name="T9" fmla="*/ 0 h 1537"/>
                  <a:gd name="T10" fmla="*/ 1 w 1070"/>
                  <a:gd name="T11" fmla="*/ 0 h 1537"/>
                  <a:gd name="T12" fmla="*/ 1 w 1070"/>
                  <a:gd name="T13" fmla="*/ 0 h 1537"/>
                  <a:gd name="T14" fmla="*/ 1 w 1070"/>
                  <a:gd name="T15" fmla="*/ 0 h 1537"/>
                  <a:gd name="T16" fmla="*/ 1 w 1070"/>
                  <a:gd name="T17" fmla="*/ 0 h 1537"/>
                  <a:gd name="T18" fmla="*/ 1 w 1070"/>
                  <a:gd name="T19" fmla="*/ 0 h 1537"/>
                  <a:gd name="T20" fmla="*/ 1 w 1070"/>
                  <a:gd name="T21" fmla="*/ 0 h 1537"/>
                  <a:gd name="T22" fmla="*/ 1 w 1070"/>
                  <a:gd name="T23" fmla="*/ 0 h 1537"/>
                  <a:gd name="T24" fmla="*/ 1 w 1070"/>
                  <a:gd name="T25" fmla="*/ 0 h 1537"/>
                  <a:gd name="T26" fmla="*/ 1 w 1070"/>
                  <a:gd name="T27" fmla="*/ 0 h 1537"/>
                  <a:gd name="T28" fmla="*/ 1 w 1070"/>
                  <a:gd name="T29" fmla="*/ 0 h 1537"/>
                  <a:gd name="T30" fmla="*/ 1 w 1070"/>
                  <a:gd name="T31" fmla="*/ 0 h 1537"/>
                  <a:gd name="T32" fmla="*/ 1 w 1070"/>
                  <a:gd name="T33" fmla="*/ 0 h 1537"/>
                  <a:gd name="T34" fmla="*/ 1 w 1070"/>
                  <a:gd name="T35" fmla="*/ 0 h 1537"/>
                  <a:gd name="T36" fmla="*/ 1 w 1070"/>
                  <a:gd name="T37" fmla="*/ 0 h 1537"/>
                  <a:gd name="T38" fmla="*/ 1 w 1070"/>
                  <a:gd name="T39" fmla="*/ 0 h 1537"/>
                  <a:gd name="T40" fmla="*/ 1 w 1070"/>
                  <a:gd name="T41" fmla="*/ 0 h 1537"/>
                  <a:gd name="T42" fmla="*/ 1 w 1070"/>
                  <a:gd name="T43" fmla="*/ 0 h 1537"/>
                  <a:gd name="T44" fmla="*/ 1 w 1070"/>
                  <a:gd name="T45" fmla="*/ 0 h 1537"/>
                  <a:gd name="T46" fmla="*/ 1 w 1070"/>
                  <a:gd name="T47" fmla="*/ 0 h 1537"/>
                  <a:gd name="T48" fmla="*/ 1 w 1070"/>
                  <a:gd name="T49" fmla="*/ 0 h 1537"/>
                  <a:gd name="T50" fmla="*/ 1 w 1070"/>
                  <a:gd name="T51" fmla="*/ 0 h 1537"/>
                  <a:gd name="T52" fmla="*/ 1 w 1070"/>
                  <a:gd name="T53" fmla="*/ 0 h 1537"/>
                  <a:gd name="T54" fmla="*/ 1 w 1070"/>
                  <a:gd name="T55" fmla="*/ 0 h 1537"/>
                  <a:gd name="T56" fmla="*/ 1 w 1070"/>
                  <a:gd name="T57" fmla="*/ 0 h 1537"/>
                  <a:gd name="T58" fmla="*/ 1 w 1070"/>
                  <a:gd name="T59" fmla="*/ 0 h 1537"/>
                  <a:gd name="T60" fmla="*/ 1 w 1070"/>
                  <a:gd name="T61" fmla="*/ 0 h 1537"/>
                  <a:gd name="T62" fmla="*/ 1 w 1070"/>
                  <a:gd name="T63" fmla="*/ 0 h 1537"/>
                  <a:gd name="T64" fmla="*/ 1 w 1070"/>
                  <a:gd name="T65" fmla="*/ 0 h 1537"/>
                  <a:gd name="T66" fmla="*/ 1 w 1070"/>
                  <a:gd name="T67" fmla="*/ 0 h 1537"/>
                  <a:gd name="T68" fmla="*/ 1 w 1070"/>
                  <a:gd name="T69" fmla="*/ 0 h 1537"/>
                  <a:gd name="T70" fmla="*/ 1 w 1070"/>
                  <a:gd name="T71" fmla="*/ 0 h 1537"/>
                  <a:gd name="T72" fmla="*/ 1 w 1070"/>
                  <a:gd name="T73" fmla="*/ 0 h 1537"/>
                  <a:gd name="T74" fmla="*/ 1 w 1070"/>
                  <a:gd name="T75" fmla="*/ 0 h 1537"/>
                  <a:gd name="T76" fmla="*/ 1 w 1070"/>
                  <a:gd name="T77" fmla="*/ 0 h 1537"/>
                  <a:gd name="T78" fmla="*/ 1 w 1070"/>
                  <a:gd name="T79" fmla="*/ 0 h 1537"/>
                  <a:gd name="T80" fmla="*/ 1 w 1070"/>
                  <a:gd name="T81" fmla="*/ 0 h 15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70"/>
                  <a:gd name="T124" fmla="*/ 0 h 1537"/>
                  <a:gd name="T125" fmla="*/ 1070 w 1070"/>
                  <a:gd name="T126" fmla="*/ 1537 h 15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70" h="1537">
                    <a:moveTo>
                      <a:pt x="238" y="40"/>
                    </a:moveTo>
                    <a:lnTo>
                      <a:pt x="249" y="27"/>
                    </a:lnTo>
                    <a:lnTo>
                      <a:pt x="288" y="30"/>
                    </a:lnTo>
                    <a:lnTo>
                      <a:pt x="338" y="0"/>
                    </a:lnTo>
                    <a:lnTo>
                      <a:pt x="354" y="5"/>
                    </a:lnTo>
                    <a:lnTo>
                      <a:pt x="336" y="24"/>
                    </a:lnTo>
                    <a:lnTo>
                      <a:pt x="349" y="97"/>
                    </a:lnTo>
                    <a:lnTo>
                      <a:pt x="354" y="165"/>
                    </a:lnTo>
                    <a:lnTo>
                      <a:pt x="366" y="233"/>
                    </a:lnTo>
                    <a:lnTo>
                      <a:pt x="381" y="307"/>
                    </a:lnTo>
                    <a:lnTo>
                      <a:pt x="391" y="350"/>
                    </a:lnTo>
                    <a:lnTo>
                      <a:pt x="442" y="402"/>
                    </a:lnTo>
                    <a:lnTo>
                      <a:pt x="484" y="448"/>
                    </a:lnTo>
                    <a:lnTo>
                      <a:pt x="519" y="473"/>
                    </a:lnTo>
                    <a:lnTo>
                      <a:pt x="557" y="495"/>
                    </a:lnTo>
                    <a:lnTo>
                      <a:pt x="596" y="498"/>
                    </a:lnTo>
                    <a:lnTo>
                      <a:pt x="636" y="498"/>
                    </a:lnTo>
                    <a:lnTo>
                      <a:pt x="674" y="495"/>
                    </a:lnTo>
                    <a:lnTo>
                      <a:pt x="719" y="470"/>
                    </a:lnTo>
                    <a:lnTo>
                      <a:pt x="774" y="433"/>
                    </a:lnTo>
                    <a:lnTo>
                      <a:pt x="809" y="362"/>
                    </a:lnTo>
                    <a:lnTo>
                      <a:pt x="832" y="313"/>
                    </a:lnTo>
                    <a:lnTo>
                      <a:pt x="850" y="270"/>
                    </a:lnTo>
                    <a:lnTo>
                      <a:pt x="854" y="223"/>
                    </a:lnTo>
                    <a:lnTo>
                      <a:pt x="850" y="169"/>
                    </a:lnTo>
                    <a:lnTo>
                      <a:pt x="850" y="125"/>
                    </a:lnTo>
                    <a:lnTo>
                      <a:pt x="847" y="85"/>
                    </a:lnTo>
                    <a:lnTo>
                      <a:pt x="842" y="24"/>
                    </a:lnTo>
                    <a:lnTo>
                      <a:pt x="877" y="30"/>
                    </a:lnTo>
                    <a:lnTo>
                      <a:pt x="900" y="45"/>
                    </a:lnTo>
                    <a:lnTo>
                      <a:pt x="935" y="45"/>
                    </a:lnTo>
                    <a:lnTo>
                      <a:pt x="944" y="85"/>
                    </a:lnTo>
                    <a:lnTo>
                      <a:pt x="954" y="144"/>
                    </a:lnTo>
                    <a:lnTo>
                      <a:pt x="954" y="202"/>
                    </a:lnTo>
                    <a:lnTo>
                      <a:pt x="959" y="270"/>
                    </a:lnTo>
                    <a:lnTo>
                      <a:pt x="959" y="343"/>
                    </a:lnTo>
                    <a:lnTo>
                      <a:pt x="964" y="415"/>
                    </a:lnTo>
                    <a:lnTo>
                      <a:pt x="964" y="473"/>
                    </a:lnTo>
                    <a:lnTo>
                      <a:pt x="975" y="535"/>
                    </a:lnTo>
                    <a:lnTo>
                      <a:pt x="984" y="596"/>
                    </a:lnTo>
                    <a:lnTo>
                      <a:pt x="992" y="658"/>
                    </a:lnTo>
                    <a:lnTo>
                      <a:pt x="1002" y="694"/>
                    </a:lnTo>
                    <a:lnTo>
                      <a:pt x="1030" y="738"/>
                    </a:lnTo>
                    <a:lnTo>
                      <a:pt x="1070" y="769"/>
                    </a:lnTo>
                    <a:lnTo>
                      <a:pt x="1057" y="863"/>
                    </a:lnTo>
                    <a:lnTo>
                      <a:pt x="1028" y="994"/>
                    </a:lnTo>
                    <a:lnTo>
                      <a:pt x="1007" y="1154"/>
                    </a:lnTo>
                    <a:lnTo>
                      <a:pt x="997" y="1237"/>
                    </a:lnTo>
                    <a:lnTo>
                      <a:pt x="960" y="1320"/>
                    </a:lnTo>
                    <a:lnTo>
                      <a:pt x="919" y="1410"/>
                    </a:lnTo>
                    <a:lnTo>
                      <a:pt x="870" y="1512"/>
                    </a:lnTo>
                    <a:lnTo>
                      <a:pt x="634" y="1537"/>
                    </a:lnTo>
                    <a:lnTo>
                      <a:pt x="527" y="1527"/>
                    </a:lnTo>
                    <a:lnTo>
                      <a:pt x="381" y="1493"/>
                    </a:lnTo>
                    <a:lnTo>
                      <a:pt x="293" y="1475"/>
                    </a:lnTo>
                    <a:lnTo>
                      <a:pt x="156" y="1443"/>
                    </a:lnTo>
                    <a:lnTo>
                      <a:pt x="58" y="1400"/>
                    </a:lnTo>
                    <a:lnTo>
                      <a:pt x="35" y="1345"/>
                    </a:lnTo>
                    <a:lnTo>
                      <a:pt x="20" y="1262"/>
                    </a:lnTo>
                    <a:lnTo>
                      <a:pt x="10" y="1189"/>
                    </a:lnTo>
                    <a:lnTo>
                      <a:pt x="20" y="1142"/>
                    </a:lnTo>
                    <a:lnTo>
                      <a:pt x="25" y="1106"/>
                    </a:lnTo>
                    <a:lnTo>
                      <a:pt x="30" y="932"/>
                    </a:lnTo>
                    <a:lnTo>
                      <a:pt x="16" y="868"/>
                    </a:lnTo>
                    <a:lnTo>
                      <a:pt x="0" y="809"/>
                    </a:lnTo>
                    <a:lnTo>
                      <a:pt x="10" y="754"/>
                    </a:lnTo>
                    <a:lnTo>
                      <a:pt x="16" y="686"/>
                    </a:lnTo>
                    <a:lnTo>
                      <a:pt x="28" y="763"/>
                    </a:lnTo>
                    <a:lnTo>
                      <a:pt x="50" y="778"/>
                    </a:lnTo>
                    <a:lnTo>
                      <a:pt x="88" y="784"/>
                    </a:lnTo>
                    <a:lnTo>
                      <a:pt x="121" y="771"/>
                    </a:lnTo>
                    <a:lnTo>
                      <a:pt x="143" y="731"/>
                    </a:lnTo>
                    <a:lnTo>
                      <a:pt x="166" y="680"/>
                    </a:lnTo>
                    <a:lnTo>
                      <a:pt x="184" y="626"/>
                    </a:lnTo>
                    <a:lnTo>
                      <a:pt x="214" y="565"/>
                    </a:lnTo>
                    <a:lnTo>
                      <a:pt x="234" y="513"/>
                    </a:lnTo>
                    <a:lnTo>
                      <a:pt x="243" y="455"/>
                    </a:lnTo>
                    <a:lnTo>
                      <a:pt x="259" y="397"/>
                    </a:lnTo>
                    <a:lnTo>
                      <a:pt x="261" y="318"/>
                    </a:lnTo>
                    <a:lnTo>
                      <a:pt x="266" y="238"/>
                    </a:lnTo>
                    <a:lnTo>
                      <a:pt x="256" y="155"/>
                    </a:lnTo>
                    <a:lnTo>
                      <a:pt x="256" y="85"/>
                    </a:lnTo>
                    <a:lnTo>
                      <a:pt x="238" y="40"/>
                    </a:lnTo>
                    <a:close/>
                  </a:path>
                </a:pathLst>
              </a:custGeom>
              <a:solidFill>
                <a:srgbClr val="CCFFFF"/>
              </a:solidFill>
              <a:ln w="11176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4" name="Freeform 71"/>
              <p:cNvSpPr>
                <a:spLocks/>
              </p:cNvSpPr>
              <p:nvPr/>
            </p:nvSpPr>
            <p:spPr bwMode="auto">
              <a:xfrm>
                <a:off x="634" y="1837"/>
                <a:ext cx="219" cy="237"/>
              </a:xfrm>
              <a:custGeom>
                <a:avLst/>
                <a:gdLst>
                  <a:gd name="T0" fmla="*/ 0 w 437"/>
                  <a:gd name="T1" fmla="*/ 1 h 474"/>
                  <a:gd name="T2" fmla="*/ 1 w 437"/>
                  <a:gd name="T3" fmla="*/ 1 h 474"/>
                  <a:gd name="T4" fmla="*/ 1 w 437"/>
                  <a:gd name="T5" fmla="*/ 1 h 474"/>
                  <a:gd name="T6" fmla="*/ 1 w 437"/>
                  <a:gd name="T7" fmla="*/ 1 h 474"/>
                  <a:gd name="T8" fmla="*/ 1 w 437"/>
                  <a:gd name="T9" fmla="*/ 1 h 474"/>
                  <a:gd name="T10" fmla="*/ 1 w 437"/>
                  <a:gd name="T11" fmla="*/ 1 h 474"/>
                  <a:gd name="T12" fmla="*/ 1 w 437"/>
                  <a:gd name="T13" fmla="*/ 1 h 474"/>
                  <a:gd name="T14" fmla="*/ 1 w 437"/>
                  <a:gd name="T15" fmla="*/ 1 h 474"/>
                  <a:gd name="T16" fmla="*/ 1 w 437"/>
                  <a:gd name="T17" fmla="*/ 0 h 474"/>
                  <a:gd name="T18" fmla="*/ 1 w 437"/>
                  <a:gd name="T19" fmla="*/ 1 h 474"/>
                  <a:gd name="T20" fmla="*/ 1 w 437"/>
                  <a:gd name="T21" fmla="*/ 1 h 474"/>
                  <a:gd name="T22" fmla="*/ 1 w 437"/>
                  <a:gd name="T23" fmla="*/ 1 h 474"/>
                  <a:gd name="T24" fmla="*/ 1 w 437"/>
                  <a:gd name="T25" fmla="*/ 1 h 474"/>
                  <a:gd name="T26" fmla="*/ 1 w 437"/>
                  <a:gd name="T27" fmla="*/ 1 h 474"/>
                  <a:gd name="T28" fmla="*/ 1 w 437"/>
                  <a:gd name="T29" fmla="*/ 1 h 474"/>
                  <a:gd name="T30" fmla="*/ 1 w 437"/>
                  <a:gd name="T31" fmla="*/ 1 h 474"/>
                  <a:gd name="T32" fmla="*/ 1 w 437"/>
                  <a:gd name="T33" fmla="*/ 1 h 474"/>
                  <a:gd name="T34" fmla="*/ 1 w 437"/>
                  <a:gd name="T35" fmla="*/ 1 h 474"/>
                  <a:gd name="T36" fmla="*/ 0 w 437"/>
                  <a:gd name="T37" fmla="*/ 1 h 4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7"/>
                  <a:gd name="T58" fmla="*/ 0 h 474"/>
                  <a:gd name="T59" fmla="*/ 437 w 437"/>
                  <a:gd name="T60" fmla="*/ 474 h 47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7" h="474">
                    <a:moveTo>
                      <a:pt x="0" y="474"/>
                    </a:moveTo>
                    <a:lnTo>
                      <a:pt x="25" y="403"/>
                    </a:lnTo>
                    <a:lnTo>
                      <a:pt x="94" y="325"/>
                    </a:lnTo>
                    <a:lnTo>
                      <a:pt x="168" y="266"/>
                    </a:lnTo>
                    <a:lnTo>
                      <a:pt x="269" y="190"/>
                    </a:lnTo>
                    <a:lnTo>
                      <a:pt x="327" y="125"/>
                    </a:lnTo>
                    <a:lnTo>
                      <a:pt x="352" y="58"/>
                    </a:lnTo>
                    <a:lnTo>
                      <a:pt x="391" y="12"/>
                    </a:lnTo>
                    <a:lnTo>
                      <a:pt x="437" y="0"/>
                    </a:lnTo>
                    <a:lnTo>
                      <a:pt x="407" y="40"/>
                    </a:lnTo>
                    <a:lnTo>
                      <a:pt x="376" y="83"/>
                    </a:lnTo>
                    <a:lnTo>
                      <a:pt x="349" y="125"/>
                    </a:lnTo>
                    <a:lnTo>
                      <a:pt x="304" y="173"/>
                    </a:lnTo>
                    <a:lnTo>
                      <a:pt x="253" y="216"/>
                    </a:lnTo>
                    <a:lnTo>
                      <a:pt x="196" y="270"/>
                    </a:lnTo>
                    <a:lnTo>
                      <a:pt x="154" y="310"/>
                    </a:lnTo>
                    <a:lnTo>
                      <a:pt x="94" y="366"/>
                    </a:lnTo>
                    <a:lnTo>
                      <a:pt x="58" y="413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5" name="Freeform 72"/>
              <p:cNvSpPr>
                <a:spLocks/>
              </p:cNvSpPr>
              <p:nvPr/>
            </p:nvSpPr>
            <p:spPr bwMode="auto">
              <a:xfrm>
                <a:off x="831" y="1846"/>
                <a:ext cx="145" cy="148"/>
              </a:xfrm>
              <a:custGeom>
                <a:avLst/>
                <a:gdLst>
                  <a:gd name="T0" fmla="*/ 1 w 290"/>
                  <a:gd name="T1" fmla="*/ 0 h 297"/>
                  <a:gd name="T2" fmla="*/ 1 w 290"/>
                  <a:gd name="T3" fmla="*/ 0 h 297"/>
                  <a:gd name="T4" fmla="*/ 1 w 290"/>
                  <a:gd name="T5" fmla="*/ 0 h 297"/>
                  <a:gd name="T6" fmla="*/ 1 w 290"/>
                  <a:gd name="T7" fmla="*/ 0 h 297"/>
                  <a:gd name="T8" fmla="*/ 1 w 290"/>
                  <a:gd name="T9" fmla="*/ 0 h 297"/>
                  <a:gd name="T10" fmla="*/ 1 w 290"/>
                  <a:gd name="T11" fmla="*/ 0 h 297"/>
                  <a:gd name="T12" fmla="*/ 0 w 290"/>
                  <a:gd name="T13" fmla="*/ 0 h 297"/>
                  <a:gd name="T14" fmla="*/ 1 w 290"/>
                  <a:gd name="T15" fmla="*/ 0 h 297"/>
                  <a:gd name="T16" fmla="*/ 1 w 290"/>
                  <a:gd name="T17" fmla="*/ 0 h 297"/>
                  <a:gd name="T18" fmla="*/ 1 w 290"/>
                  <a:gd name="T19" fmla="*/ 0 h 297"/>
                  <a:gd name="T20" fmla="*/ 1 w 290"/>
                  <a:gd name="T21" fmla="*/ 0 h 297"/>
                  <a:gd name="T22" fmla="*/ 1 w 290"/>
                  <a:gd name="T23" fmla="*/ 0 h 297"/>
                  <a:gd name="T24" fmla="*/ 1 w 290"/>
                  <a:gd name="T25" fmla="*/ 0 h 2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0"/>
                  <a:gd name="T40" fmla="*/ 0 h 297"/>
                  <a:gd name="T41" fmla="*/ 290 w 290"/>
                  <a:gd name="T42" fmla="*/ 297 h 29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0" h="297">
                    <a:moveTo>
                      <a:pt x="290" y="0"/>
                    </a:moveTo>
                    <a:lnTo>
                      <a:pt x="219" y="65"/>
                    </a:lnTo>
                    <a:lnTo>
                      <a:pt x="182" y="104"/>
                    </a:lnTo>
                    <a:lnTo>
                      <a:pt x="160" y="147"/>
                    </a:lnTo>
                    <a:lnTo>
                      <a:pt x="107" y="208"/>
                    </a:lnTo>
                    <a:lnTo>
                      <a:pt x="25" y="275"/>
                    </a:lnTo>
                    <a:lnTo>
                      <a:pt x="0" y="297"/>
                    </a:lnTo>
                    <a:lnTo>
                      <a:pt x="87" y="243"/>
                    </a:lnTo>
                    <a:lnTo>
                      <a:pt x="185" y="177"/>
                    </a:lnTo>
                    <a:lnTo>
                      <a:pt x="209" y="140"/>
                    </a:lnTo>
                    <a:lnTo>
                      <a:pt x="222" y="97"/>
                    </a:lnTo>
                    <a:lnTo>
                      <a:pt x="252" y="52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6" name="Freeform 73"/>
              <p:cNvSpPr>
                <a:spLocks/>
              </p:cNvSpPr>
              <p:nvPr/>
            </p:nvSpPr>
            <p:spPr bwMode="auto">
              <a:xfrm>
                <a:off x="930" y="1940"/>
                <a:ext cx="116" cy="126"/>
              </a:xfrm>
              <a:custGeom>
                <a:avLst/>
                <a:gdLst>
                  <a:gd name="T0" fmla="*/ 0 w 233"/>
                  <a:gd name="T1" fmla="*/ 0 h 253"/>
                  <a:gd name="T2" fmla="*/ 0 w 233"/>
                  <a:gd name="T3" fmla="*/ 0 h 253"/>
                  <a:gd name="T4" fmla="*/ 0 w 233"/>
                  <a:gd name="T5" fmla="*/ 0 h 253"/>
                  <a:gd name="T6" fmla="*/ 0 w 233"/>
                  <a:gd name="T7" fmla="*/ 0 h 253"/>
                  <a:gd name="T8" fmla="*/ 0 w 233"/>
                  <a:gd name="T9" fmla="*/ 0 h 253"/>
                  <a:gd name="T10" fmla="*/ 0 w 233"/>
                  <a:gd name="T11" fmla="*/ 0 h 253"/>
                  <a:gd name="T12" fmla="*/ 0 w 233"/>
                  <a:gd name="T13" fmla="*/ 0 h 253"/>
                  <a:gd name="T14" fmla="*/ 0 w 233"/>
                  <a:gd name="T15" fmla="*/ 0 h 253"/>
                  <a:gd name="T16" fmla="*/ 0 w 233"/>
                  <a:gd name="T17" fmla="*/ 0 h 2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3"/>
                  <a:gd name="T28" fmla="*/ 0 h 253"/>
                  <a:gd name="T29" fmla="*/ 233 w 233"/>
                  <a:gd name="T30" fmla="*/ 253 h 2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3" h="253">
                    <a:moveTo>
                      <a:pt x="233" y="0"/>
                    </a:moveTo>
                    <a:lnTo>
                      <a:pt x="191" y="100"/>
                    </a:lnTo>
                    <a:lnTo>
                      <a:pt x="141" y="159"/>
                    </a:lnTo>
                    <a:lnTo>
                      <a:pt x="61" y="218"/>
                    </a:lnTo>
                    <a:lnTo>
                      <a:pt x="0" y="253"/>
                    </a:lnTo>
                    <a:lnTo>
                      <a:pt x="123" y="200"/>
                    </a:lnTo>
                    <a:lnTo>
                      <a:pt x="204" y="129"/>
                    </a:lnTo>
                    <a:lnTo>
                      <a:pt x="226" y="7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7" name="Freeform 74"/>
              <p:cNvSpPr>
                <a:spLocks/>
              </p:cNvSpPr>
              <p:nvPr/>
            </p:nvSpPr>
            <p:spPr bwMode="auto">
              <a:xfrm>
                <a:off x="970" y="2052"/>
                <a:ext cx="120" cy="196"/>
              </a:xfrm>
              <a:custGeom>
                <a:avLst/>
                <a:gdLst>
                  <a:gd name="T0" fmla="*/ 1 w 240"/>
                  <a:gd name="T1" fmla="*/ 0 h 391"/>
                  <a:gd name="T2" fmla="*/ 1 w 240"/>
                  <a:gd name="T3" fmla="*/ 1 h 391"/>
                  <a:gd name="T4" fmla="*/ 1 w 240"/>
                  <a:gd name="T5" fmla="*/ 1 h 391"/>
                  <a:gd name="T6" fmla="*/ 1 w 240"/>
                  <a:gd name="T7" fmla="*/ 1 h 391"/>
                  <a:gd name="T8" fmla="*/ 1 w 240"/>
                  <a:gd name="T9" fmla="*/ 1 h 391"/>
                  <a:gd name="T10" fmla="*/ 0 w 240"/>
                  <a:gd name="T11" fmla="*/ 1 h 391"/>
                  <a:gd name="T12" fmla="*/ 1 w 240"/>
                  <a:gd name="T13" fmla="*/ 1 h 391"/>
                  <a:gd name="T14" fmla="*/ 1 w 240"/>
                  <a:gd name="T15" fmla="*/ 1 h 391"/>
                  <a:gd name="T16" fmla="*/ 1 w 240"/>
                  <a:gd name="T17" fmla="*/ 1 h 391"/>
                  <a:gd name="T18" fmla="*/ 1 w 240"/>
                  <a:gd name="T19" fmla="*/ 0 h 3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0"/>
                  <a:gd name="T31" fmla="*/ 0 h 391"/>
                  <a:gd name="T32" fmla="*/ 240 w 240"/>
                  <a:gd name="T33" fmla="*/ 391 h 3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0" h="391">
                    <a:moveTo>
                      <a:pt x="240" y="0"/>
                    </a:moveTo>
                    <a:lnTo>
                      <a:pt x="175" y="70"/>
                    </a:lnTo>
                    <a:lnTo>
                      <a:pt x="142" y="125"/>
                    </a:lnTo>
                    <a:lnTo>
                      <a:pt x="122" y="186"/>
                    </a:lnTo>
                    <a:lnTo>
                      <a:pt x="89" y="270"/>
                    </a:lnTo>
                    <a:lnTo>
                      <a:pt x="0" y="391"/>
                    </a:lnTo>
                    <a:lnTo>
                      <a:pt x="100" y="291"/>
                    </a:lnTo>
                    <a:lnTo>
                      <a:pt x="142" y="183"/>
                    </a:lnTo>
                    <a:lnTo>
                      <a:pt x="190" y="92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7" name="Group 75"/>
            <p:cNvGrpSpPr>
              <a:grpSpLocks/>
            </p:cNvGrpSpPr>
            <p:nvPr/>
          </p:nvGrpSpPr>
          <p:grpSpPr bwMode="auto">
            <a:xfrm>
              <a:off x="697" y="2012"/>
              <a:ext cx="329" cy="273"/>
              <a:chOff x="697" y="2012"/>
              <a:chExt cx="329" cy="273"/>
            </a:xfrm>
          </p:grpSpPr>
          <p:sp>
            <p:nvSpPr>
              <p:cNvPr id="60439" name="Freeform 76"/>
              <p:cNvSpPr>
                <a:spLocks/>
              </p:cNvSpPr>
              <p:nvPr/>
            </p:nvSpPr>
            <p:spPr bwMode="auto">
              <a:xfrm>
                <a:off x="697" y="2012"/>
                <a:ext cx="329" cy="273"/>
              </a:xfrm>
              <a:custGeom>
                <a:avLst/>
                <a:gdLst>
                  <a:gd name="T0" fmla="*/ 0 w 660"/>
                  <a:gd name="T1" fmla="*/ 0 h 546"/>
                  <a:gd name="T2" fmla="*/ 0 w 660"/>
                  <a:gd name="T3" fmla="*/ 1 h 546"/>
                  <a:gd name="T4" fmla="*/ 0 w 660"/>
                  <a:gd name="T5" fmla="*/ 1 h 546"/>
                  <a:gd name="T6" fmla="*/ 0 w 660"/>
                  <a:gd name="T7" fmla="*/ 1 h 546"/>
                  <a:gd name="T8" fmla="*/ 0 w 660"/>
                  <a:gd name="T9" fmla="*/ 1 h 546"/>
                  <a:gd name="T10" fmla="*/ 0 w 660"/>
                  <a:gd name="T11" fmla="*/ 1 h 546"/>
                  <a:gd name="T12" fmla="*/ 0 w 660"/>
                  <a:gd name="T13" fmla="*/ 1 h 546"/>
                  <a:gd name="T14" fmla="*/ 0 w 660"/>
                  <a:gd name="T15" fmla="*/ 1 h 546"/>
                  <a:gd name="T16" fmla="*/ 0 w 660"/>
                  <a:gd name="T17" fmla="*/ 1 h 546"/>
                  <a:gd name="T18" fmla="*/ 0 w 660"/>
                  <a:gd name="T19" fmla="*/ 1 h 546"/>
                  <a:gd name="T20" fmla="*/ 0 w 660"/>
                  <a:gd name="T21" fmla="*/ 1 h 546"/>
                  <a:gd name="T22" fmla="*/ 0 w 660"/>
                  <a:gd name="T23" fmla="*/ 1 h 546"/>
                  <a:gd name="T24" fmla="*/ 0 w 660"/>
                  <a:gd name="T25" fmla="*/ 1 h 546"/>
                  <a:gd name="T26" fmla="*/ 0 w 660"/>
                  <a:gd name="T27" fmla="*/ 1 h 546"/>
                  <a:gd name="T28" fmla="*/ 0 w 660"/>
                  <a:gd name="T29" fmla="*/ 1 h 546"/>
                  <a:gd name="T30" fmla="*/ 0 w 660"/>
                  <a:gd name="T31" fmla="*/ 1 h 546"/>
                  <a:gd name="T32" fmla="*/ 0 w 660"/>
                  <a:gd name="T33" fmla="*/ 0 h 5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0"/>
                  <a:gd name="T52" fmla="*/ 0 h 546"/>
                  <a:gd name="T53" fmla="*/ 660 w 660"/>
                  <a:gd name="T54" fmla="*/ 546 h 5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0" h="546">
                    <a:moveTo>
                      <a:pt x="29" y="0"/>
                    </a:moveTo>
                    <a:lnTo>
                      <a:pt x="29" y="118"/>
                    </a:lnTo>
                    <a:lnTo>
                      <a:pt x="25" y="195"/>
                    </a:lnTo>
                    <a:lnTo>
                      <a:pt x="20" y="318"/>
                    </a:lnTo>
                    <a:lnTo>
                      <a:pt x="7" y="405"/>
                    </a:lnTo>
                    <a:lnTo>
                      <a:pt x="0" y="463"/>
                    </a:lnTo>
                    <a:lnTo>
                      <a:pt x="237" y="518"/>
                    </a:lnTo>
                    <a:lnTo>
                      <a:pt x="447" y="536"/>
                    </a:lnTo>
                    <a:lnTo>
                      <a:pt x="566" y="546"/>
                    </a:lnTo>
                    <a:lnTo>
                      <a:pt x="591" y="435"/>
                    </a:lnTo>
                    <a:lnTo>
                      <a:pt x="613" y="315"/>
                    </a:lnTo>
                    <a:lnTo>
                      <a:pt x="650" y="170"/>
                    </a:lnTo>
                    <a:lnTo>
                      <a:pt x="660" y="43"/>
                    </a:lnTo>
                    <a:lnTo>
                      <a:pt x="531" y="65"/>
                    </a:lnTo>
                    <a:lnTo>
                      <a:pt x="397" y="62"/>
                    </a:lnTo>
                    <a:lnTo>
                      <a:pt x="250" y="5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0" name="Freeform 77"/>
              <p:cNvSpPr>
                <a:spLocks/>
              </p:cNvSpPr>
              <p:nvPr/>
            </p:nvSpPr>
            <p:spPr bwMode="auto">
              <a:xfrm>
                <a:off x="747" y="2088"/>
                <a:ext cx="62" cy="172"/>
              </a:xfrm>
              <a:custGeom>
                <a:avLst/>
                <a:gdLst>
                  <a:gd name="T0" fmla="*/ 1 w 123"/>
                  <a:gd name="T1" fmla="*/ 1 h 344"/>
                  <a:gd name="T2" fmla="*/ 1 w 123"/>
                  <a:gd name="T3" fmla="*/ 1 h 344"/>
                  <a:gd name="T4" fmla="*/ 1 w 123"/>
                  <a:gd name="T5" fmla="*/ 0 h 344"/>
                  <a:gd name="T6" fmla="*/ 1 w 123"/>
                  <a:gd name="T7" fmla="*/ 1 h 344"/>
                  <a:gd name="T8" fmla="*/ 1 w 123"/>
                  <a:gd name="T9" fmla="*/ 1 h 344"/>
                  <a:gd name="T10" fmla="*/ 1 w 123"/>
                  <a:gd name="T11" fmla="*/ 1 h 344"/>
                  <a:gd name="T12" fmla="*/ 1 w 123"/>
                  <a:gd name="T13" fmla="*/ 1 h 344"/>
                  <a:gd name="T14" fmla="*/ 0 w 123"/>
                  <a:gd name="T15" fmla="*/ 1 h 344"/>
                  <a:gd name="T16" fmla="*/ 1 w 123"/>
                  <a:gd name="T17" fmla="*/ 1 h 344"/>
                  <a:gd name="T18" fmla="*/ 1 w 123"/>
                  <a:gd name="T19" fmla="*/ 1 h 344"/>
                  <a:gd name="T20" fmla="*/ 1 w 123"/>
                  <a:gd name="T21" fmla="*/ 1 h 344"/>
                  <a:gd name="T22" fmla="*/ 1 w 123"/>
                  <a:gd name="T23" fmla="*/ 1 h 3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3"/>
                  <a:gd name="T37" fmla="*/ 0 h 344"/>
                  <a:gd name="T38" fmla="*/ 123 w 123"/>
                  <a:gd name="T39" fmla="*/ 344 h 3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3" h="344">
                    <a:moveTo>
                      <a:pt x="30" y="55"/>
                    </a:moveTo>
                    <a:lnTo>
                      <a:pt x="33" y="18"/>
                    </a:lnTo>
                    <a:lnTo>
                      <a:pt x="83" y="0"/>
                    </a:lnTo>
                    <a:lnTo>
                      <a:pt x="123" y="5"/>
                    </a:lnTo>
                    <a:lnTo>
                      <a:pt x="88" y="298"/>
                    </a:lnTo>
                    <a:lnTo>
                      <a:pt x="123" y="304"/>
                    </a:lnTo>
                    <a:lnTo>
                      <a:pt x="115" y="344"/>
                    </a:lnTo>
                    <a:lnTo>
                      <a:pt x="0" y="323"/>
                    </a:lnTo>
                    <a:lnTo>
                      <a:pt x="7" y="279"/>
                    </a:lnTo>
                    <a:lnTo>
                      <a:pt x="43" y="291"/>
                    </a:lnTo>
                    <a:lnTo>
                      <a:pt x="72" y="60"/>
                    </a:lnTo>
                    <a:lnTo>
                      <a:pt x="3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1" name="Freeform 78"/>
              <p:cNvSpPr>
                <a:spLocks/>
              </p:cNvSpPr>
              <p:nvPr/>
            </p:nvSpPr>
            <p:spPr bwMode="auto">
              <a:xfrm>
                <a:off x="822" y="2099"/>
                <a:ext cx="61" cy="173"/>
              </a:xfrm>
              <a:custGeom>
                <a:avLst/>
                <a:gdLst>
                  <a:gd name="T0" fmla="*/ 0 w 123"/>
                  <a:gd name="T1" fmla="*/ 1 h 344"/>
                  <a:gd name="T2" fmla="*/ 0 w 123"/>
                  <a:gd name="T3" fmla="*/ 1 h 344"/>
                  <a:gd name="T4" fmla="*/ 0 w 123"/>
                  <a:gd name="T5" fmla="*/ 0 h 344"/>
                  <a:gd name="T6" fmla="*/ 0 w 123"/>
                  <a:gd name="T7" fmla="*/ 1 h 344"/>
                  <a:gd name="T8" fmla="*/ 0 w 123"/>
                  <a:gd name="T9" fmla="*/ 1 h 344"/>
                  <a:gd name="T10" fmla="*/ 0 w 123"/>
                  <a:gd name="T11" fmla="*/ 1 h 344"/>
                  <a:gd name="T12" fmla="*/ 0 w 123"/>
                  <a:gd name="T13" fmla="*/ 1 h 344"/>
                  <a:gd name="T14" fmla="*/ 0 w 123"/>
                  <a:gd name="T15" fmla="*/ 1 h 344"/>
                  <a:gd name="T16" fmla="*/ 0 w 123"/>
                  <a:gd name="T17" fmla="*/ 1 h 344"/>
                  <a:gd name="T18" fmla="*/ 0 w 123"/>
                  <a:gd name="T19" fmla="*/ 1 h 344"/>
                  <a:gd name="T20" fmla="*/ 0 w 123"/>
                  <a:gd name="T21" fmla="*/ 1 h 344"/>
                  <a:gd name="T22" fmla="*/ 0 w 123"/>
                  <a:gd name="T23" fmla="*/ 1 h 3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3"/>
                  <a:gd name="T37" fmla="*/ 0 h 344"/>
                  <a:gd name="T38" fmla="*/ 123 w 123"/>
                  <a:gd name="T39" fmla="*/ 344 h 3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3" h="344">
                    <a:moveTo>
                      <a:pt x="30" y="53"/>
                    </a:moveTo>
                    <a:lnTo>
                      <a:pt x="33" y="18"/>
                    </a:lnTo>
                    <a:lnTo>
                      <a:pt x="83" y="0"/>
                    </a:lnTo>
                    <a:lnTo>
                      <a:pt x="123" y="5"/>
                    </a:lnTo>
                    <a:lnTo>
                      <a:pt x="87" y="298"/>
                    </a:lnTo>
                    <a:lnTo>
                      <a:pt x="123" y="305"/>
                    </a:lnTo>
                    <a:lnTo>
                      <a:pt x="115" y="344"/>
                    </a:lnTo>
                    <a:lnTo>
                      <a:pt x="0" y="321"/>
                    </a:lnTo>
                    <a:lnTo>
                      <a:pt x="7" y="280"/>
                    </a:lnTo>
                    <a:lnTo>
                      <a:pt x="43" y="290"/>
                    </a:lnTo>
                    <a:lnTo>
                      <a:pt x="72" y="58"/>
                    </a:lnTo>
                    <a:lnTo>
                      <a:pt x="3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2" name="Freeform 79"/>
              <p:cNvSpPr>
                <a:spLocks/>
              </p:cNvSpPr>
              <p:nvPr/>
            </p:nvSpPr>
            <p:spPr bwMode="auto">
              <a:xfrm>
                <a:off x="896" y="2111"/>
                <a:ext cx="60" cy="172"/>
              </a:xfrm>
              <a:custGeom>
                <a:avLst/>
                <a:gdLst>
                  <a:gd name="T0" fmla="*/ 0 w 122"/>
                  <a:gd name="T1" fmla="*/ 0 h 345"/>
                  <a:gd name="T2" fmla="*/ 0 w 122"/>
                  <a:gd name="T3" fmla="*/ 0 h 345"/>
                  <a:gd name="T4" fmla="*/ 0 w 122"/>
                  <a:gd name="T5" fmla="*/ 0 h 345"/>
                  <a:gd name="T6" fmla="*/ 0 w 122"/>
                  <a:gd name="T7" fmla="*/ 0 h 345"/>
                  <a:gd name="T8" fmla="*/ 0 w 122"/>
                  <a:gd name="T9" fmla="*/ 0 h 345"/>
                  <a:gd name="T10" fmla="*/ 0 w 122"/>
                  <a:gd name="T11" fmla="*/ 0 h 345"/>
                  <a:gd name="T12" fmla="*/ 0 w 122"/>
                  <a:gd name="T13" fmla="*/ 0 h 345"/>
                  <a:gd name="T14" fmla="*/ 0 w 122"/>
                  <a:gd name="T15" fmla="*/ 0 h 345"/>
                  <a:gd name="T16" fmla="*/ 0 w 122"/>
                  <a:gd name="T17" fmla="*/ 0 h 345"/>
                  <a:gd name="T18" fmla="*/ 0 w 122"/>
                  <a:gd name="T19" fmla="*/ 0 h 345"/>
                  <a:gd name="T20" fmla="*/ 0 w 122"/>
                  <a:gd name="T21" fmla="*/ 0 h 345"/>
                  <a:gd name="T22" fmla="*/ 0 w 122"/>
                  <a:gd name="T23" fmla="*/ 0 h 3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"/>
                  <a:gd name="T37" fmla="*/ 0 h 345"/>
                  <a:gd name="T38" fmla="*/ 122 w 122"/>
                  <a:gd name="T39" fmla="*/ 345 h 34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" h="345">
                    <a:moveTo>
                      <a:pt x="30" y="54"/>
                    </a:moveTo>
                    <a:lnTo>
                      <a:pt x="34" y="19"/>
                    </a:lnTo>
                    <a:lnTo>
                      <a:pt x="82" y="0"/>
                    </a:lnTo>
                    <a:lnTo>
                      <a:pt x="122" y="5"/>
                    </a:lnTo>
                    <a:lnTo>
                      <a:pt x="87" y="298"/>
                    </a:lnTo>
                    <a:lnTo>
                      <a:pt x="122" y="305"/>
                    </a:lnTo>
                    <a:lnTo>
                      <a:pt x="115" y="345"/>
                    </a:lnTo>
                    <a:lnTo>
                      <a:pt x="0" y="321"/>
                    </a:lnTo>
                    <a:lnTo>
                      <a:pt x="7" y="280"/>
                    </a:lnTo>
                    <a:lnTo>
                      <a:pt x="42" y="290"/>
                    </a:lnTo>
                    <a:lnTo>
                      <a:pt x="70" y="59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438" name="Freeform 80"/>
            <p:cNvSpPr>
              <a:spLocks/>
            </p:cNvSpPr>
            <p:nvPr/>
          </p:nvSpPr>
          <p:spPr bwMode="auto">
            <a:xfrm>
              <a:off x="221" y="2115"/>
              <a:ext cx="1172" cy="211"/>
            </a:xfrm>
            <a:custGeom>
              <a:avLst/>
              <a:gdLst>
                <a:gd name="T0" fmla="*/ 0 w 2346"/>
                <a:gd name="T1" fmla="*/ 1 h 421"/>
                <a:gd name="T2" fmla="*/ 0 w 2346"/>
                <a:gd name="T3" fmla="*/ 1 h 421"/>
                <a:gd name="T4" fmla="*/ 0 w 2346"/>
                <a:gd name="T5" fmla="*/ 1 h 421"/>
                <a:gd name="T6" fmla="*/ 0 w 2346"/>
                <a:gd name="T7" fmla="*/ 0 h 421"/>
                <a:gd name="T8" fmla="*/ 0 w 2346"/>
                <a:gd name="T9" fmla="*/ 1 h 421"/>
                <a:gd name="T10" fmla="*/ 0 w 2346"/>
                <a:gd name="T11" fmla="*/ 1 h 421"/>
                <a:gd name="T12" fmla="*/ 0 w 2346"/>
                <a:gd name="T13" fmla="*/ 1 h 421"/>
                <a:gd name="T14" fmla="*/ 0 w 2346"/>
                <a:gd name="T15" fmla="*/ 1 h 421"/>
                <a:gd name="T16" fmla="*/ 0 w 2346"/>
                <a:gd name="T17" fmla="*/ 1 h 421"/>
                <a:gd name="T18" fmla="*/ 0 w 2346"/>
                <a:gd name="T19" fmla="*/ 1 h 421"/>
                <a:gd name="T20" fmla="*/ 0 w 2346"/>
                <a:gd name="T21" fmla="*/ 1 h 421"/>
                <a:gd name="T22" fmla="*/ 0 w 2346"/>
                <a:gd name="T23" fmla="*/ 1 h 421"/>
                <a:gd name="T24" fmla="*/ 0 w 2346"/>
                <a:gd name="T25" fmla="*/ 1 h 421"/>
                <a:gd name="T26" fmla="*/ 0 w 2346"/>
                <a:gd name="T27" fmla="*/ 1 h 421"/>
                <a:gd name="T28" fmla="*/ 0 w 2346"/>
                <a:gd name="T29" fmla="*/ 1 h 421"/>
                <a:gd name="T30" fmla="*/ 0 w 2346"/>
                <a:gd name="T31" fmla="*/ 1 h 421"/>
                <a:gd name="T32" fmla="*/ 0 w 2346"/>
                <a:gd name="T33" fmla="*/ 1 h 421"/>
                <a:gd name="T34" fmla="*/ 0 w 2346"/>
                <a:gd name="T35" fmla="*/ 1 h 421"/>
                <a:gd name="T36" fmla="*/ 0 w 2346"/>
                <a:gd name="T37" fmla="*/ 1 h 421"/>
                <a:gd name="T38" fmla="*/ 0 w 2346"/>
                <a:gd name="T39" fmla="*/ 1 h 421"/>
                <a:gd name="T40" fmla="*/ 0 w 2346"/>
                <a:gd name="T41" fmla="*/ 1 h 421"/>
                <a:gd name="T42" fmla="*/ 0 w 2346"/>
                <a:gd name="T43" fmla="*/ 1 h 421"/>
                <a:gd name="T44" fmla="*/ 0 w 2346"/>
                <a:gd name="T45" fmla="*/ 1 h 421"/>
                <a:gd name="T46" fmla="*/ 0 w 2346"/>
                <a:gd name="T47" fmla="*/ 1 h 421"/>
                <a:gd name="T48" fmla="*/ 0 w 2346"/>
                <a:gd name="T49" fmla="*/ 1 h 421"/>
                <a:gd name="T50" fmla="*/ 0 w 2346"/>
                <a:gd name="T51" fmla="*/ 1 h 421"/>
                <a:gd name="T52" fmla="*/ 0 w 2346"/>
                <a:gd name="T53" fmla="*/ 1 h 421"/>
                <a:gd name="T54" fmla="*/ 0 w 2346"/>
                <a:gd name="T55" fmla="*/ 1 h 421"/>
                <a:gd name="T56" fmla="*/ 0 w 2346"/>
                <a:gd name="T57" fmla="*/ 1 h 421"/>
                <a:gd name="T58" fmla="*/ 0 w 2346"/>
                <a:gd name="T59" fmla="*/ 1 h 421"/>
                <a:gd name="T60" fmla="*/ 0 w 2346"/>
                <a:gd name="T61" fmla="*/ 1 h 421"/>
                <a:gd name="T62" fmla="*/ 0 w 2346"/>
                <a:gd name="T63" fmla="*/ 1 h 421"/>
                <a:gd name="T64" fmla="*/ 0 w 2346"/>
                <a:gd name="T65" fmla="*/ 1 h 421"/>
                <a:gd name="T66" fmla="*/ 0 w 2346"/>
                <a:gd name="T67" fmla="*/ 1 h 421"/>
                <a:gd name="T68" fmla="*/ 0 w 2346"/>
                <a:gd name="T69" fmla="*/ 1 h 421"/>
                <a:gd name="T70" fmla="*/ 0 w 2346"/>
                <a:gd name="T71" fmla="*/ 1 h 421"/>
                <a:gd name="T72" fmla="*/ 0 w 2346"/>
                <a:gd name="T73" fmla="*/ 1 h 421"/>
                <a:gd name="T74" fmla="*/ 0 w 2346"/>
                <a:gd name="T75" fmla="*/ 1 h 421"/>
                <a:gd name="T76" fmla="*/ 0 w 2346"/>
                <a:gd name="T77" fmla="*/ 1 h 42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46"/>
                <a:gd name="T118" fmla="*/ 0 h 421"/>
                <a:gd name="T119" fmla="*/ 2346 w 2346"/>
                <a:gd name="T120" fmla="*/ 421 h 42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46" h="421">
                  <a:moveTo>
                    <a:pt x="0" y="149"/>
                  </a:moveTo>
                  <a:lnTo>
                    <a:pt x="3" y="26"/>
                  </a:lnTo>
                  <a:lnTo>
                    <a:pt x="170" y="8"/>
                  </a:lnTo>
                  <a:lnTo>
                    <a:pt x="350" y="0"/>
                  </a:lnTo>
                  <a:lnTo>
                    <a:pt x="458" y="5"/>
                  </a:lnTo>
                  <a:lnTo>
                    <a:pt x="550" y="18"/>
                  </a:lnTo>
                  <a:lnTo>
                    <a:pt x="658" y="66"/>
                  </a:lnTo>
                  <a:lnTo>
                    <a:pt x="724" y="109"/>
                  </a:lnTo>
                  <a:lnTo>
                    <a:pt x="818" y="174"/>
                  </a:lnTo>
                  <a:lnTo>
                    <a:pt x="919" y="211"/>
                  </a:lnTo>
                  <a:lnTo>
                    <a:pt x="1054" y="243"/>
                  </a:lnTo>
                  <a:lnTo>
                    <a:pt x="1177" y="276"/>
                  </a:lnTo>
                  <a:lnTo>
                    <a:pt x="1332" y="304"/>
                  </a:lnTo>
                  <a:lnTo>
                    <a:pt x="1460" y="312"/>
                  </a:lnTo>
                  <a:lnTo>
                    <a:pt x="1610" y="304"/>
                  </a:lnTo>
                  <a:lnTo>
                    <a:pt x="1758" y="261"/>
                  </a:lnTo>
                  <a:lnTo>
                    <a:pt x="1935" y="254"/>
                  </a:lnTo>
                  <a:lnTo>
                    <a:pt x="2159" y="233"/>
                  </a:lnTo>
                  <a:lnTo>
                    <a:pt x="2346" y="219"/>
                  </a:lnTo>
                  <a:lnTo>
                    <a:pt x="2346" y="327"/>
                  </a:lnTo>
                  <a:lnTo>
                    <a:pt x="2168" y="344"/>
                  </a:lnTo>
                  <a:lnTo>
                    <a:pt x="1971" y="366"/>
                  </a:lnTo>
                  <a:lnTo>
                    <a:pt x="1843" y="369"/>
                  </a:lnTo>
                  <a:lnTo>
                    <a:pt x="1728" y="377"/>
                  </a:lnTo>
                  <a:lnTo>
                    <a:pt x="1640" y="406"/>
                  </a:lnTo>
                  <a:lnTo>
                    <a:pt x="1563" y="414"/>
                  </a:lnTo>
                  <a:lnTo>
                    <a:pt x="1448" y="421"/>
                  </a:lnTo>
                  <a:lnTo>
                    <a:pt x="1314" y="417"/>
                  </a:lnTo>
                  <a:lnTo>
                    <a:pt x="1194" y="391"/>
                  </a:lnTo>
                  <a:lnTo>
                    <a:pt x="1069" y="362"/>
                  </a:lnTo>
                  <a:lnTo>
                    <a:pt x="952" y="334"/>
                  </a:lnTo>
                  <a:lnTo>
                    <a:pt x="851" y="297"/>
                  </a:lnTo>
                  <a:lnTo>
                    <a:pt x="741" y="246"/>
                  </a:lnTo>
                  <a:lnTo>
                    <a:pt x="651" y="193"/>
                  </a:lnTo>
                  <a:lnTo>
                    <a:pt x="551" y="149"/>
                  </a:lnTo>
                  <a:lnTo>
                    <a:pt x="458" y="123"/>
                  </a:lnTo>
                  <a:lnTo>
                    <a:pt x="333" y="109"/>
                  </a:lnTo>
                  <a:lnTo>
                    <a:pt x="187" y="116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E0E0E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3" name="AutoShape 81"/>
          <p:cNvSpPr>
            <a:spLocks noChangeArrowheads="1"/>
          </p:cNvSpPr>
          <p:nvPr/>
        </p:nvSpPr>
        <p:spPr bwMode="auto">
          <a:xfrm>
            <a:off x="5334000" y="2286000"/>
            <a:ext cx="457200" cy="457200"/>
          </a:xfrm>
          <a:prstGeom prst="plus">
            <a:avLst>
              <a:gd name="adj" fmla="val 44009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AutoShape 82"/>
          <p:cNvSpPr>
            <a:spLocks noChangeArrowheads="1"/>
          </p:cNvSpPr>
          <p:nvPr/>
        </p:nvSpPr>
        <p:spPr bwMode="auto">
          <a:xfrm>
            <a:off x="5410200" y="35052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grpSp>
        <p:nvGrpSpPr>
          <p:cNvPr id="17" name="Group 83"/>
          <p:cNvGrpSpPr>
            <a:grpSpLocks/>
          </p:cNvGrpSpPr>
          <p:nvPr/>
        </p:nvGrpSpPr>
        <p:grpSpPr bwMode="auto">
          <a:xfrm>
            <a:off x="3124200" y="5334000"/>
            <a:ext cx="4953000" cy="990600"/>
            <a:chOff x="1968" y="3360"/>
            <a:chExt cx="3120" cy="624"/>
          </a:xfrm>
        </p:grpSpPr>
        <p:sp>
          <p:nvSpPr>
            <p:cNvPr id="60427" name="Oval 84"/>
            <p:cNvSpPr>
              <a:spLocks noChangeArrowheads="1"/>
            </p:cNvSpPr>
            <p:nvPr/>
          </p:nvSpPr>
          <p:spPr bwMode="auto">
            <a:xfrm>
              <a:off x="1968" y="3360"/>
              <a:ext cx="3120" cy="62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8" name="Rectangle 85"/>
            <p:cNvSpPr>
              <a:spLocks noChangeArrowheads="1"/>
            </p:cNvSpPr>
            <p:nvPr/>
          </p:nvSpPr>
          <p:spPr bwMode="auto">
            <a:xfrm>
              <a:off x="2208" y="3456"/>
              <a:ext cx="27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200"/>
                <a:t>Locoregional Failures</a:t>
              </a:r>
            </a:p>
          </p:txBody>
        </p:sp>
      </p:grpSp>
      <p:sp>
        <p:nvSpPr>
          <p:cNvPr id="60426" name="AutoShape 86"/>
          <p:cNvSpPr>
            <a:spLocks noChangeArrowheads="1"/>
          </p:cNvSpPr>
          <p:nvPr/>
        </p:nvSpPr>
        <p:spPr bwMode="auto">
          <a:xfrm>
            <a:off x="5410200" y="48768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33400" y="4267200"/>
          <a:ext cx="3657600" cy="2393950"/>
        </p:xfrm>
        <a:graphic>
          <a:graphicData uri="http://schemas.openxmlformats.org/presentationml/2006/ole">
            <p:oleObj spid="_x0000_s7170" name="Bitmap Image" r:id="rId3" imgW="4161905" imgH="2066667" progId="Paint.Picture">
              <p:embed/>
            </p:oleObj>
          </a:graphicData>
        </a:graphic>
      </p:graphicFrame>
      <p:pic>
        <p:nvPicPr>
          <p:cNvPr id="7171" name="Picture 3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752600"/>
            <a:ext cx="36290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39713" y="304800"/>
            <a:ext cx="890428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                             </a:t>
            </a:r>
            <a:r>
              <a:rPr lang="en-US" sz="3600" b="1"/>
              <a:t>Geometric miss</a:t>
            </a:r>
          </a:p>
          <a:p>
            <a:endParaRPr lang="en-US" sz="2800" b="1"/>
          </a:p>
          <a:p>
            <a:r>
              <a:rPr lang="en-US" sz="2800" b="1"/>
              <a:t>         Treatment Failures           Unwanted complications</a:t>
            </a:r>
          </a:p>
        </p:txBody>
      </p:sp>
      <p:pic>
        <p:nvPicPr>
          <p:cNvPr id="7173" name="Picture 5" descr="389en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752600"/>
            <a:ext cx="35814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447800" y="50292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</a:rPr>
              <a:t>proctitis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41148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019800" y="6180138"/>
            <a:ext cx="83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</a:rPr>
              <a:t>cystitis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6172200" y="3657600"/>
            <a:ext cx="1209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Proctitis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Setup Errors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2249488" y="2209800"/>
            <a:ext cx="6818312" cy="4114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mtClean="0">
                <a:latin typeface="Times New Roman" pitchFamily="18" charset="0"/>
              </a:rPr>
              <a:t>It is therefore important </a:t>
            </a:r>
          </a:p>
          <a:p>
            <a:pPr lvl="1" eaLnBrk="1" hangingPunct="1">
              <a:lnSpc>
                <a:spcPct val="70000"/>
              </a:lnSpc>
            </a:pPr>
            <a:endParaRPr lang="en-US" smtClean="0">
              <a:latin typeface="Times New Roman" pitchFamily="18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mtClean="0">
                <a:latin typeface="Times New Roman" pitchFamily="18" charset="0"/>
              </a:rPr>
              <a:t>to quantify patient set up errors</a:t>
            </a:r>
          </a:p>
          <a:p>
            <a:pPr lvl="1" eaLnBrk="1" hangingPunct="1">
              <a:lnSpc>
                <a:spcPct val="70000"/>
              </a:lnSpc>
            </a:pPr>
            <a:endParaRPr lang="en-US" smtClean="0">
              <a:latin typeface="Times New Roman" pitchFamily="18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mtClean="0">
                <a:latin typeface="Times New Roman" pitchFamily="18" charset="0"/>
              </a:rPr>
              <a:t>possibly improve the set-up accuracy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smtClean="0">
              <a:latin typeface="Times New Roman" pitchFamily="18" charset="0"/>
            </a:endParaRPr>
          </a:p>
          <a:p>
            <a:pPr lvl="1" eaLnBrk="1" hangingPunct="1">
              <a:lnSpc>
                <a:spcPct val="70000"/>
              </a:lnSpc>
            </a:pPr>
            <a:endParaRPr lang="en-US" smtClean="0">
              <a:latin typeface="Times New Roman" pitchFamily="18" charset="0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smtClean="0">
              <a:latin typeface="Times New Roman" pitchFamily="18" charset="0"/>
            </a:endParaRPr>
          </a:p>
        </p:txBody>
      </p:sp>
      <p:pic>
        <p:nvPicPr>
          <p:cNvPr id="61444" name="Picture 4" descr="bs02064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581400"/>
            <a:ext cx="2243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27038"/>
            <a:ext cx="8534400" cy="944562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Image Guided Radiotherapy (IGRT)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mtClean="0">
                <a:latin typeface="Times New Roman" pitchFamily="18" charset="0"/>
              </a:rPr>
              <a:t>    For better precision ideally tumor needs to be localized on </a:t>
            </a:r>
            <a:r>
              <a:rPr lang="en-US" smtClean="0">
                <a:solidFill>
                  <a:schemeClr val="tx2"/>
                </a:solidFill>
                <a:latin typeface="Times New Roman" pitchFamily="18" charset="0"/>
              </a:rPr>
              <a:t>daily basis</a:t>
            </a:r>
            <a:r>
              <a:rPr lang="en-US" smtClean="0">
                <a:latin typeface="Times New Roman" pitchFamily="18" charset="0"/>
              </a:rPr>
              <a:t> before every fraction of radiation.</a:t>
            </a:r>
          </a:p>
          <a:p>
            <a:pPr algn="just" eaLnBrk="1" hangingPunct="1">
              <a:buFontTx/>
              <a:buNone/>
            </a:pPr>
            <a:endParaRPr lang="en-US" smtClean="0">
              <a:latin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smtClean="0">
                <a:latin typeface="Times New Roman" pitchFamily="18" charset="0"/>
              </a:rPr>
              <a:t>   The technology and process that allows for this </a:t>
            </a:r>
            <a:r>
              <a:rPr lang="en-US" smtClean="0">
                <a:solidFill>
                  <a:schemeClr val="tx2"/>
                </a:solidFill>
                <a:latin typeface="Times New Roman" pitchFamily="18" charset="0"/>
              </a:rPr>
              <a:t>daily tumor localization</a:t>
            </a:r>
            <a:r>
              <a:rPr lang="en-US" smtClean="0">
                <a:latin typeface="Times New Roman" pitchFamily="18" charset="0"/>
              </a:rPr>
              <a:t> is known as IGRT.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3716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One stop solution</a:t>
            </a:r>
            <a:r>
              <a:rPr lang="en-US" sz="5400" smtClean="0">
                <a:latin typeface="Times New Roman" pitchFamily="18" charset="0"/>
              </a:rPr>
              <a:t/>
            </a:r>
            <a:br>
              <a:rPr lang="en-US" sz="5400" smtClean="0">
                <a:latin typeface="Times New Roman" pitchFamily="18" charset="0"/>
              </a:rPr>
            </a:br>
            <a:r>
              <a:rPr lang="en-US" sz="4000" smtClean="0">
                <a:latin typeface="Times New Roman" pitchFamily="18" charset="0"/>
              </a:rPr>
              <a:t>Image Guided Radiotherapy (IGRT)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/>
          <a:srcRect t="9000" r="41875" b="24001"/>
          <a:stretch>
            <a:fillRect/>
          </a:stretch>
        </p:blipFill>
        <p:spPr bwMode="auto">
          <a:xfrm>
            <a:off x="1143000" y="1447800"/>
            <a:ext cx="708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4"/>
          <p:cNvSpPr txBox="1">
            <a:spLocks noChangeArrowheads="1"/>
          </p:cNvSpPr>
          <p:nvPr/>
        </p:nvSpPr>
        <p:spPr bwMode="auto">
          <a:xfrm>
            <a:off x="1447800" y="5867400"/>
            <a:ext cx="6661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TRUEBEAM- A  MASTERPIECE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On Board Imaging (OBI)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91440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0000"/>
                </a:solidFill>
              </a:rPr>
              <a:t>3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Imaging Modes</a:t>
            </a:r>
            <a:r>
              <a:rPr lang="en-US" sz="2400" smtClean="0">
                <a:latin typeface="Times New Roman" pitchFamily="18" charset="0"/>
              </a:rPr>
              <a:t>  </a:t>
            </a:r>
          </a:p>
          <a:p>
            <a:pPr eaLnBrk="1" hangingPunct="1">
              <a:buFontTx/>
              <a:buNone/>
            </a:pPr>
            <a:endParaRPr lang="en-US" sz="240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                            </a:t>
            </a:r>
            <a:r>
              <a:rPr lang="en-US" sz="3600" b="1" smtClean="0">
                <a:latin typeface="Times New Roman" pitchFamily="18" charset="0"/>
              </a:rPr>
              <a:t>Radiographic</a:t>
            </a:r>
          </a:p>
          <a:p>
            <a:pPr eaLnBrk="1" hangingPunct="1">
              <a:buFontTx/>
              <a:buNone/>
            </a:pPr>
            <a:endParaRPr lang="en-US" sz="3600" b="1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3600" b="1" smtClean="0">
                <a:latin typeface="Times New Roman" pitchFamily="18" charset="0"/>
              </a:rPr>
              <a:t>                                Fluoroscopy</a:t>
            </a:r>
          </a:p>
          <a:p>
            <a:pPr eaLnBrk="1" hangingPunct="1">
              <a:buFontTx/>
              <a:buNone/>
            </a:pPr>
            <a:endParaRPr lang="en-US" sz="3600" b="1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3600" b="1" smtClean="0">
                <a:latin typeface="Times New Roman" pitchFamily="18" charset="0"/>
              </a:rPr>
              <a:t>                                    Cone Beam 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(09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4419600"/>
            <a:ext cx="26670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5539" name="Picture 3" descr="Image(089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419600"/>
            <a:ext cx="27432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28600" y="1371600"/>
            <a:ext cx="533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>
              <a:latin typeface="Arial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Gold marker size 1.2 x 3 mm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/>
              <a:t>Team work –Radiation oncologist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/>
              <a:t>     Urologist and Radiologist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/>
              <a:t>Transrectal sonography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/>
              <a:t>Asses tumor size and location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28600" y="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/>
              <a:t>Marker implantation – Ca. Prostate</a:t>
            </a:r>
          </a:p>
        </p:txBody>
      </p:sp>
      <p:pic>
        <p:nvPicPr>
          <p:cNvPr id="6554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590800"/>
            <a:ext cx="3867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Verification of marker placement</a:t>
            </a:r>
          </a:p>
        </p:txBody>
      </p:sp>
      <p:pic>
        <p:nvPicPr>
          <p:cNvPr id="66563" name="Picture 3" descr="Image(11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57400"/>
            <a:ext cx="4191000" cy="3200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600200" y="5410200"/>
            <a:ext cx="184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Fluoroscopy</a:t>
            </a:r>
          </a:p>
        </p:txBody>
      </p:sp>
      <p:pic>
        <p:nvPicPr>
          <p:cNvPr id="66565" name="Picture 8" descr="Image(09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57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6096000" y="54102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TRUS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93038" cy="1143000"/>
          </a:xfrm>
          <a:noFill/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itchFamily="18" charset="0"/>
              </a:rPr>
              <a:t>Treatment 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6934200" cy="533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700" smtClean="0">
                <a:latin typeface="Times New Roman" pitchFamily="18" charset="0"/>
              </a:rPr>
              <a:t>Patient’s set-up using lasers &amp; external markings</a:t>
            </a:r>
            <a:r>
              <a:rPr lang="en-US" sz="3300" smtClean="0"/>
              <a:t> </a:t>
            </a:r>
          </a:p>
        </p:txBody>
      </p:sp>
      <p:pic>
        <p:nvPicPr>
          <p:cNvPr id="67588" name="Picture 7" descr="IMG_02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67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8" descr="IMG_02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686050"/>
            <a:ext cx="4191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7630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</a:t>
            </a:r>
            <a:r>
              <a:rPr lang="en-US" b="1" smtClean="0">
                <a:latin typeface="Times New Roman" pitchFamily="18" charset="0"/>
              </a:rPr>
              <a:t>AP and Lateral KV images using OBI-2D Match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AP KV imaging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5943600" y="15240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Lat KV imaging</a:t>
            </a:r>
          </a:p>
        </p:txBody>
      </p:sp>
      <p:pic>
        <p:nvPicPr>
          <p:cNvPr id="6861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4384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622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SCHEMA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000" smtClean="0"/>
              <a:t>NCCN GUIDELINES- INDICATIONS OF RT IN CA. PROSTATE STAGEWISE</a:t>
            </a:r>
          </a:p>
          <a:p>
            <a:pPr eaLnBrk="1" hangingPunct="1"/>
            <a:r>
              <a:rPr lang="en-US" smtClean="0"/>
              <a:t>BRACHTHERAPY</a:t>
            </a:r>
          </a:p>
          <a:p>
            <a:pPr eaLnBrk="1" hangingPunct="1"/>
            <a:r>
              <a:rPr lang="en-US" smtClean="0"/>
              <a:t>IMRT</a:t>
            </a:r>
          </a:p>
          <a:p>
            <a:pPr eaLnBrk="1" hangingPunct="1"/>
            <a:r>
              <a:rPr lang="en-US" smtClean="0"/>
              <a:t>IGRT</a:t>
            </a:r>
          </a:p>
          <a:p>
            <a:pPr eaLnBrk="1" hangingPunct="1"/>
            <a:r>
              <a:rPr lang="en-US" smtClean="0"/>
              <a:t>POST OP &amp; PALLIATIVE RT</a:t>
            </a:r>
          </a:p>
          <a:p>
            <a:pPr eaLnBrk="1" hangingPunct="1"/>
            <a:r>
              <a:rPr lang="en-US" smtClean="0"/>
              <a:t>CYBERKNIFE</a:t>
            </a:r>
          </a:p>
          <a:p>
            <a:pPr eaLnBrk="1" hangingPunct="1"/>
            <a:r>
              <a:rPr lang="en-US" smtClean="0"/>
              <a:t>HYPOFRACTIONATION  RATIONALE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"/>
            <a:ext cx="8382000" cy="4525963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Times New Roman" pitchFamily="18" charset="0"/>
              </a:rPr>
              <a:t>AP and Lateral images were compared with the OBI software via direct overlay with DRR.</a:t>
            </a:r>
          </a:p>
          <a:p>
            <a:pPr eaLnBrk="1" hangingPunct="1">
              <a:buFontTx/>
              <a:buNone/>
            </a:pPr>
            <a:endParaRPr lang="en-US" sz="2400" smtClean="0">
              <a:latin typeface="Times New Roman" pitchFamily="18" charset="0"/>
            </a:endParaRPr>
          </a:p>
          <a:p>
            <a:pPr eaLnBrk="1" hangingPunct="1"/>
            <a:r>
              <a:rPr lang="en-US" sz="2400" smtClean="0">
                <a:latin typeface="Times New Roman" pitchFamily="18" charset="0"/>
              </a:rPr>
              <a:t>Manual matching was performed by Radiation Oncologist on implanted markers or on bony landmarks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</p:txBody>
      </p:sp>
      <p:pic>
        <p:nvPicPr>
          <p:cNvPr id="146437" name="Movie3.wmv">
            <a:hlinkClick r:id="" action="ppaction://media"/>
          </p:cNvPr>
          <p:cNvPicPr>
            <a:picLocks noGrp="1" noRot="1" noChangeAspect="1" noChangeArrowheads="1"/>
          </p:cNvPicPr>
          <p:nvPr>
            <p:ph type="media" sz="half" idx="2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676400" y="2286000"/>
            <a:ext cx="6096000" cy="45720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9" fill="hold"/>
                                        <p:tgtEl>
                                          <p:spTgt spid="146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64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6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437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Movi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" fill="hold"/>
                                        <p:tgtEl>
                                          <p:spTgt spid="267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726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7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7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26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</a:rPr>
              <a:t>CBCT images matched with reference 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               - </a:t>
            </a:r>
            <a:r>
              <a:rPr lang="en-US" sz="2000" smtClean="0">
                <a:latin typeface="Times New Roman" pitchFamily="18" charset="0"/>
              </a:rPr>
              <a:t>First 3 days (with 3D correction)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>
                <a:latin typeface="Times New Roman" pitchFamily="18" charset="0"/>
              </a:rPr>
              <a:t>                        - Once weekly</a:t>
            </a:r>
          </a:p>
        </p:txBody>
      </p:sp>
      <p:pic>
        <p:nvPicPr>
          <p:cNvPr id="148489" name="cbct-prostate.wmv">
            <a:hlinkClick r:id="" action="ppaction://media"/>
          </p:cNvPr>
          <p:cNvPicPr>
            <a:picLocks noGrp="1" noRot="1" noChangeAspect="1" noChangeArrowheads="1"/>
          </p:cNvPicPr>
          <p:nvPr>
            <p:ph type="media" sz="half" idx="2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362200" y="2847975"/>
            <a:ext cx="5143500" cy="3857625"/>
          </a:xfrm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2057400" y="209550"/>
            <a:ext cx="4600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/>
              <a:t>CBCT-3D Matching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9" fill="hold"/>
                                        <p:tgtEl>
                                          <p:spTgt spid="148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848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8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8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489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53340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AC"/>
                </a:solidFill>
              </a:rPr>
              <a:t>Why CBCT?</a:t>
            </a:r>
          </a:p>
        </p:txBody>
      </p:sp>
      <p:sp>
        <p:nvSpPr>
          <p:cNvPr id="72707" name="Rectangle 2"/>
          <p:cNvSpPr>
            <a:spLocks noGrp="1" noChangeArrowheads="1"/>
          </p:cNvSpPr>
          <p:nvPr>
            <p:ph idx="1"/>
          </p:nvPr>
        </p:nvSpPr>
        <p:spPr>
          <a:xfrm>
            <a:off x="-76200" y="1981200"/>
            <a:ext cx="8763000" cy="3886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3600" smtClean="0"/>
          </a:p>
          <a:p>
            <a:pPr lvl="2" algn="just" eaLnBrk="1" hangingPunct="1"/>
            <a:r>
              <a:rPr lang="en-US" sz="2800" smtClean="0">
                <a:latin typeface="Times New Roman" pitchFamily="18" charset="0"/>
              </a:rPr>
              <a:t>3D matching and thereafter corrects  errors if any</a:t>
            </a:r>
          </a:p>
          <a:p>
            <a:pPr lvl="2" algn="just" eaLnBrk="1" hangingPunct="1"/>
            <a:r>
              <a:rPr lang="en-US" sz="2800" smtClean="0">
                <a:latin typeface="Times New Roman" pitchFamily="18" charset="0"/>
              </a:rPr>
              <a:t>Evaluation of radiation response </a:t>
            </a:r>
          </a:p>
          <a:p>
            <a:pPr lvl="2" algn="just" eaLnBrk="1" hangingPunct="1"/>
            <a:r>
              <a:rPr lang="en-US" sz="2800" smtClean="0">
                <a:latin typeface="Times New Roman" pitchFamily="18" charset="0"/>
              </a:rPr>
              <a:t>Monitoring contour changes and location of critical structures during XRT</a:t>
            </a:r>
          </a:p>
          <a:p>
            <a:pPr lvl="2" algn="just" eaLnBrk="1" hangingPunct="1"/>
            <a:r>
              <a:rPr lang="en-US" sz="2800" smtClean="0">
                <a:latin typeface="Times New Roman" pitchFamily="18" charset="0"/>
              </a:rPr>
              <a:t>Localizing target position (if marker seeds not used)</a:t>
            </a:r>
          </a:p>
          <a:p>
            <a:pPr lvl="2" eaLnBrk="1" hangingPunct="1">
              <a:buFontTx/>
              <a:buNone/>
            </a:pPr>
            <a:endParaRPr lang="en-US" sz="28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86106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003675"/>
            <a:ext cx="86106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itchFamily="18" charset="0"/>
              </a:rPr>
              <a:t>Matched CBCT and Ref CT images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362200"/>
            <a:ext cx="41148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62200"/>
            <a:ext cx="419100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844550" y="806450"/>
            <a:ext cx="746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Changing dose distribution with Gas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45720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810000"/>
            <a:ext cx="43434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81000"/>
            <a:ext cx="4419600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rectal gas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381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176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61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144000" cy="6477000"/>
        </p:xfrm>
        <a:graphic>
          <a:graphicData uri="http://schemas.openxmlformats.org/presentationml/2006/ole">
            <p:oleObj spid="_x0000_s8194" name="Chart" r:id="rId3" imgW="6829425" imgH="374332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MVC-004F"/>
          <p:cNvPicPr>
            <a:picLocks noChangeAspect="1" noChangeArrowheads="1"/>
          </p:cNvPicPr>
          <p:nvPr/>
        </p:nvPicPr>
        <p:blipFill>
          <a:blip r:embed="rId2">
            <a:lum bright="22000" contrast="20000"/>
          </a:blip>
          <a:srcRect/>
          <a:stretch>
            <a:fillRect/>
          </a:stretch>
        </p:blipFill>
        <p:spPr bwMode="auto">
          <a:xfrm>
            <a:off x="304800" y="2133600"/>
            <a:ext cx="4267200" cy="34671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81 Gy in 45 fractions</a:t>
            </a:r>
          </a:p>
        </p:txBody>
      </p:sp>
      <p:pic>
        <p:nvPicPr>
          <p:cNvPr id="76804" name="Picture 4" descr="MVC-007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828800"/>
            <a:ext cx="41910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g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/>
              <a:t>Precision vs. accuracy</a:t>
            </a:r>
          </a:p>
          <a:p>
            <a:pPr algn="ctr"/>
            <a:r>
              <a:rPr lang="en-US" sz="3200" b="1"/>
              <a:t>IMRT (precise) vs. IGRT (accurate)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58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 smtClean="0">
                <a:latin typeface="Times New Roman" pitchFamily="18" charset="0"/>
              </a:rPr>
              <a:t>                                        </a:t>
            </a:r>
            <a:r>
              <a:rPr lang="en-US" sz="2800" b="1" smtClean="0">
                <a:latin typeface="Times New Roman" pitchFamily="18" charset="0"/>
              </a:rPr>
              <a:t>RISK GROUPS</a:t>
            </a:r>
            <a:endParaRPr lang="en-US" sz="2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–</a:t>
            </a:r>
            <a:r>
              <a:rPr lang="en-US" sz="2400" b="1" smtClean="0">
                <a:latin typeface="Times New Roman" pitchFamily="18" charset="0"/>
              </a:rPr>
              <a:t>Low Risk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PSA </a:t>
            </a:r>
            <a:r>
              <a:rPr lang="en-US" sz="2400" smtClean="0">
                <a:latin typeface="Times New Roman" pitchFamily="18" charset="0"/>
              </a:rPr>
              <a:t>≤</a:t>
            </a:r>
            <a:r>
              <a:rPr lang="en-US" sz="2400" b="1" smtClean="0">
                <a:latin typeface="Times New Roman" pitchFamily="18" charset="0"/>
              </a:rPr>
              <a:t>10 and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Biopsy Gleason </a:t>
            </a:r>
            <a:r>
              <a:rPr lang="en-US" sz="2400" smtClean="0">
                <a:latin typeface="Times New Roman" pitchFamily="18" charset="0"/>
              </a:rPr>
              <a:t>≤</a:t>
            </a:r>
            <a:r>
              <a:rPr lang="en-US" sz="2400" b="1" smtClean="0">
                <a:latin typeface="Times New Roman" pitchFamily="18" charset="0"/>
              </a:rPr>
              <a:t>6 and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T1c or T2a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–</a:t>
            </a:r>
            <a:r>
              <a:rPr lang="en-US" sz="2400" b="1" smtClean="0">
                <a:latin typeface="Times New Roman" pitchFamily="18" charset="0"/>
              </a:rPr>
              <a:t>Intermediate Risk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PSA &gt; 10 –20 or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Biopsy Gleason 7 or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T2b-T2c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–</a:t>
            </a:r>
            <a:r>
              <a:rPr lang="en-US" sz="2400" b="1" smtClean="0">
                <a:latin typeface="Times New Roman" pitchFamily="18" charset="0"/>
              </a:rPr>
              <a:t>High Risk–bone scan; CT/MRI pelvis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PSA &gt; 20 or</a:t>
            </a:r>
            <a:endParaRPr lang="en-US" sz="2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Biopsy Gleason 8 –10 or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•</a:t>
            </a:r>
            <a:r>
              <a:rPr lang="en-US" sz="2400" b="1" smtClean="0">
                <a:latin typeface="Times New Roman" pitchFamily="18" charset="0"/>
              </a:rPr>
              <a:t>T3or higher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prost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Role of Post.Op. RT &amp; salvage RT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375025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Safe option in patients with</a:t>
            </a:r>
            <a:r>
              <a:rPr lang="en-US" smtClean="0">
                <a:latin typeface="Times New Roman" pitchFamily="18" charset="0"/>
              </a:rPr>
              <a:t> </a:t>
            </a:r>
          </a:p>
          <a:p>
            <a:pPr lvl="1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Extensive extra-capsular disease</a:t>
            </a:r>
          </a:p>
          <a:p>
            <a:pPr lvl="1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Positive margins</a:t>
            </a:r>
          </a:p>
          <a:p>
            <a:pPr lvl="1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Seminal vesicle involvement</a:t>
            </a:r>
          </a:p>
          <a:p>
            <a:pPr lvl="1" eaLnBrk="1" hangingPunct="1">
              <a:buFontTx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685800" y="4495800"/>
            <a:ext cx="777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>
                <a:cs typeface="Times New Roman" pitchFamily="18" charset="0"/>
              </a:rPr>
              <a:t>Key to Optimal outcome is to start RT  </a:t>
            </a:r>
            <a:r>
              <a:rPr lang="en-US" sz="3200">
                <a:cs typeface="Times New Roman" pitchFamily="18" charset="0"/>
              </a:rPr>
              <a:t>if PSA </a:t>
            </a:r>
          </a:p>
          <a:p>
            <a:pPr marL="742950" lvl="1" indent="-285750" algn="just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3200">
                <a:cs typeface="Times New Roman" pitchFamily="18" charset="0"/>
              </a:rPr>
              <a:t>level is rising more than 0.2 ng/ml in three</a:t>
            </a:r>
          </a:p>
          <a:p>
            <a:pPr marL="742950" lvl="1" indent="-285750" algn="just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3200">
                <a:cs typeface="Times New Roman" pitchFamily="18" charset="0"/>
              </a:rPr>
              <a:t>serial measurements</a:t>
            </a:r>
            <a:endParaRPr 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0"/>
            <a:ext cx="8915400" cy="19351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400" b="1" smtClean="0">
                <a:latin typeface="Times New Roman" pitchFamily="18" charset="0"/>
              </a:rPr>
              <a:t>Role of Radiation in Bony metastasis</a:t>
            </a:r>
          </a:p>
          <a:p>
            <a:pPr algn="ctr">
              <a:buFontTx/>
              <a:buNone/>
            </a:pPr>
            <a:endParaRPr lang="en-US" sz="4400" b="1" smtClean="0">
              <a:latin typeface="Times New Roman" pitchFamily="18" charset="0"/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09800"/>
            <a:ext cx="57912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</a:rPr>
              <a:t>AIM OF TREATMENT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smtClean="0">
                <a:latin typeface="Times New Roman" pitchFamily="18" charset="0"/>
              </a:rPr>
              <a:t>Avoid futile therapies that result in toxicity.</a:t>
            </a:r>
          </a:p>
          <a:p>
            <a:pPr>
              <a:lnSpc>
                <a:spcPct val="90000"/>
              </a:lnSpc>
            </a:pPr>
            <a:r>
              <a:rPr lang="en-US" sz="3600" smtClean="0">
                <a:latin typeface="Times New Roman" pitchFamily="18" charset="0"/>
              </a:rPr>
              <a:t>Therapies should be directed at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smtClean="0">
                <a:latin typeface="Times New Roman" pitchFamily="18" charset="0"/>
              </a:rPr>
              <a:t>      Preventing or relieving symptoms-pain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smtClean="0">
                <a:latin typeface="Times New Roman" pitchFamily="18" charset="0"/>
              </a:rPr>
              <a:t>      Maximize functional integrity.</a:t>
            </a:r>
          </a:p>
          <a:p>
            <a:pPr>
              <a:lnSpc>
                <a:spcPct val="90000"/>
              </a:lnSpc>
            </a:pPr>
            <a:r>
              <a:rPr lang="en-US" sz="3600" smtClean="0">
                <a:latin typeface="Times New Roman" pitchFamily="18" charset="0"/>
              </a:rPr>
              <a:t>Cost effective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</a:rPr>
              <a:t>Median survival in Bony Mets.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</a:rPr>
              <a:t>Breast cancer</a:t>
            </a:r>
          </a:p>
          <a:p>
            <a:pPr>
              <a:buFontTx/>
              <a:buNone/>
            </a:pPr>
            <a:r>
              <a:rPr lang="en-US" smtClean="0">
                <a:latin typeface="Times New Roman" pitchFamily="18" charset="0"/>
              </a:rPr>
              <a:t>   Bone mets alone -        20 months</a:t>
            </a:r>
          </a:p>
          <a:p>
            <a:pPr>
              <a:buFontTx/>
              <a:buNone/>
            </a:pPr>
            <a:r>
              <a:rPr lang="en-US" smtClean="0">
                <a:latin typeface="Times New Roman" pitchFamily="18" charset="0"/>
              </a:rPr>
              <a:t>   Bone +liver mets -        3  months</a:t>
            </a:r>
          </a:p>
          <a:p>
            <a:pPr>
              <a:buFontTx/>
              <a:buNone/>
            </a:pPr>
            <a:endParaRPr lang="en-US" smtClean="0">
              <a:latin typeface="Times New Roman" pitchFamily="18" charset="0"/>
            </a:endParaRPr>
          </a:p>
          <a:p>
            <a:r>
              <a:rPr lang="en-US" b="1" u="sng" smtClean="0">
                <a:latin typeface="Times New Roman" pitchFamily="18" charset="0"/>
              </a:rPr>
              <a:t>Prostate cancer   -        20 months</a:t>
            </a:r>
          </a:p>
          <a:p>
            <a:pPr>
              <a:buFontTx/>
              <a:buNone/>
            </a:pPr>
            <a:endParaRPr lang="en-US" smtClean="0">
              <a:latin typeface="Times New Roman" pitchFamily="18" charset="0"/>
            </a:endParaRPr>
          </a:p>
          <a:p>
            <a:r>
              <a:rPr lang="en-US" smtClean="0">
                <a:latin typeface="Times New Roman" pitchFamily="18" charset="0"/>
              </a:rPr>
              <a:t>Lung cancer         -        3   months</a:t>
            </a:r>
          </a:p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9588" y="0"/>
            <a:ext cx="4824412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505200"/>
            <a:ext cx="48768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6" descr="thig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" y="2057400"/>
            <a:ext cx="4000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457200" y="654050"/>
            <a:ext cx="354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Dose distribution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2004_v04_n04_s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035050"/>
            <a:ext cx="170338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914400"/>
            <a:ext cx="24526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505200" y="1066800"/>
            <a:ext cx="1524000" cy="1968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188" y="914400"/>
            <a:ext cx="245268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6477000" y="2971800"/>
            <a:ext cx="1905000" cy="198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4398963" y="254000"/>
            <a:ext cx="36020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Hemi body irradiation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0" y="254000"/>
            <a:ext cx="3868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Disseminated metastasis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886200" y="6400800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UHBI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7010400" y="6400800"/>
            <a:ext cx="89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LHBI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5546725" y="2286000"/>
            <a:ext cx="3597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i="1"/>
              <a:t>ASTRO 2005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6342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/>
              <a:t>Cost effectiveness-hospice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239000" y="1295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57912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sng"/>
              <a:t>XRT </a:t>
            </a:r>
            <a:r>
              <a:rPr lang="en-US" sz="2800"/>
              <a:t> : 30 Gy/10 # or 20 Gy/5#</a:t>
            </a:r>
          </a:p>
          <a:p>
            <a:r>
              <a:rPr lang="en-US" sz="2800" u="sng"/>
              <a:t>Cost</a:t>
            </a:r>
          </a:p>
          <a:p>
            <a:endParaRPr lang="en-US" sz="2800"/>
          </a:p>
          <a:p>
            <a:r>
              <a:rPr lang="en-US" sz="2800"/>
              <a:t>XRT- $1200 to 2500</a:t>
            </a:r>
          </a:p>
          <a:p>
            <a:r>
              <a:rPr lang="en-US" sz="2800"/>
              <a:t>Analgesics - $9000 to $36000</a:t>
            </a:r>
          </a:p>
          <a:p>
            <a:endParaRPr lang="en-US" sz="2800"/>
          </a:p>
          <a:p>
            <a:r>
              <a:rPr lang="en-US" i="1"/>
              <a:t>Macklis,et.al.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6B9BC-FAF5-4A6A-A3AD-50E29DA36964}" type="slidenum">
              <a:rPr lang="en-US" smtClean="0">
                <a:latin typeface="Arial" pitchFamily="34" charset="0"/>
              </a:rPr>
              <a:pPr>
                <a:defRPr/>
              </a:pPr>
              <a:t>78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9221" name="Group 4"/>
          <p:cNvGrpSpPr>
            <a:grpSpLocks/>
          </p:cNvGrpSpPr>
          <p:nvPr/>
        </p:nvGrpSpPr>
        <p:grpSpPr bwMode="auto">
          <a:xfrm>
            <a:off x="76200" y="1295400"/>
            <a:ext cx="8991600" cy="5486400"/>
            <a:chOff x="48" y="816"/>
            <a:chExt cx="5664" cy="3456"/>
          </a:xfrm>
        </p:grpSpPr>
        <p:sp>
          <p:nvSpPr>
            <p:cNvPr id="9223" name="Rectangle 5"/>
            <p:cNvSpPr>
              <a:spLocks noChangeArrowheads="1"/>
            </p:cNvSpPr>
            <p:nvPr/>
          </p:nvSpPr>
          <p:spPr bwMode="auto">
            <a:xfrm>
              <a:off x="2256" y="1056"/>
              <a:ext cx="1488" cy="2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75000"/>
                </a:lnSpc>
                <a:buFontTx/>
                <a:buChar char="•"/>
              </a:pPr>
              <a:r>
                <a:rPr lang="en-US" sz="2000" b="1" i="1">
                  <a:latin typeface="Comic Sans MS" pitchFamily="66" charset="0"/>
                </a:rPr>
                <a:t>3D CRT</a:t>
              </a:r>
            </a:p>
            <a:p>
              <a:pPr eaLnBrk="0" hangingPunct="0">
                <a:lnSpc>
                  <a:spcPct val="175000"/>
                </a:lnSpc>
                <a:buFontTx/>
                <a:buChar char="•"/>
              </a:pPr>
              <a:r>
                <a:rPr lang="en-US" sz="2000" b="1" i="1">
                  <a:solidFill>
                    <a:schemeClr val="tx2"/>
                  </a:solidFill>
                  <a:latin typeface="Comic Sans MS" pitchFamily="66" charset="0"/>
                </a:rPr>
                <a:t>SRS/SRT</a:t>
              </a:r>
            </a:p>
            <a:p>
              <a:pPr eaLnBrk="0" hangingPunct="0">
                <a:lnSpc>
                  <a:spcPct val="175000"/>
                </a:lnSpc>
                <a:buFontTx/>
                <a:buChar char="•"/>
              </a:pPr>
              <a:r>
                <a:rPr lang="en-US" sz="2000" b="1" i="1">
                  <a:solidFill>
                    <a:schemeClr val="tx2"/>
                  </a:solidFill>
                  <a:latin typeface="Comic Sans MS" pitchFamily="66" charset="0"/>
                </a:rPr>
                <a:t>IMRT/IMRS</a:t>
              </a:r>
            </a:p>
            <a:p>
              <a:pPr eaLnBrk="0" hangingPunct="0">
                <a:lnSpc>
                  <a:spcPct val="175000"/>
                </a:lnSpc>
                <a:buFontTx/>
                <a:buChar char="•"/>
              </a:pPr>
              <a:r>
                <a:rPr lang="en-US" sz="2000" b="1" i="1">
                  <a:solidFill>
                    <a:schemeClr val="tx2"/>
                  </a:solidFill>
                  <a:latin typeface="Comic Sans MS" pitchFamily="66" charset="0"/>
                </a:rPr>
                <a:t>IGRT</a:t>
              </a:r>
            </a:p>
            <a:p>
              <a:pPr eaLnBrk="0" hangingPunct="0">
                <a:lnSpc>
                  <a:spcPct val="175000"/>
                </a:lnSpc>
                <a:buFontTx/>
                <a:buChar char="•"/>
              </a:pPr>
              <a:r>
                <a:rPr lang="en-US" sz="2000" b="1" i="1">
                  <a:latin typeface="Comic Sans MS" pitchFamily="66" charset="0"/>
                </a:rPr>
                <a:t>CART</a:t>
              </a:r>
            </a:p>
            <a:p>
              <a:pPr eaLnBrk="0" hangingPunct="0">
                <a:lnSpc>
                  <a:spcPct val="175000"/>
                </a:lnSpc>
                <a:buFontTx/>
                <a:buChar char="•"/>
              </a:pPr>
              <a:r>
                <a:rPr lang="en-US" sz="2000" b="1" i="1">
                  <a:latin typeface="Comic Sans MS" pitchFamily="66" charset="0"/>
                </a:rPr>
                <a:t>Proton Beam RT</a:t>
              </a:r>
            </a:p>
            <a:p>
              <a:pPr eaLnBrk="0" hangingPunct="0">
                <a:lnSpc>
                  <a:spcPct val="175000"/>
                </a:lnSpc>
                <a:buFontTx/>
                <a:buChar char="•"/>
              </a:pPr>
              <a:r>
                <a:rPr lang="en-US" sz="2000" b="1" i="1">
                  <a:latin typeface="Comic Sans MS" pitchFamily="66" charset="0"/>
                </a:rPr>
                <a:t>Robotic RT</a:t>
              </a:r>
            </a:p>
            <a:p>
              <a:pPr eaLnBrk="0" hangingPunct="0">
                <a:lnSpc>
                  <a:spcPct val="175000"/>
                </a:lnSpc>
                <a:buFontTx/>
                <a:buChar char="•"/>
              </a:pPr>
              <a:r>
                <a:rPr lang="en-US" sz="2000" b="1" i="1">
                  <a:latin typeface="Comic Sans MS" pitchFamily="66" charset="0"/>
                </a:rPr>
                <a:t>BIO-ART</a:t>
              </a:r>
            </a:p>
          </p:txBody>
        </p:sp>
        <p:graphicFrame>
          <p:nvGraphicFramePr>
            <p:cNvPr id="9218" name="Object 6"/>
            <p:cNvGraphicFramePr>
              <a:graphicFrameLocks noChangeAspect="1"/>
            </p:cNvGraphicFramePr>
            <p:nvPr/>
          </p:nvGraphicFramePr>
          <p:xfrm>
            <a:off x="48" y="885"/>
            <a:ext cx="1824" cy="1563"/>
          </p:xfrm>
          <a:graphic>
            <a:graphicData uri="http://schemas.openxmlformats.org/presentationml/2006/ole">
              <p:oleObj spid="_x0000_s9218" name="Photo Editor Photo" r:id="rId3" imgW="15238095" imgH="11428571" progId="">
                <p:embed/>
              </p:oleObj>
            </a:graphicData>
          </a:graphic>
        </p:graphicFrame>
        <p:pic>
          <p:nvPicPr>
            <p:cNvPr id="9224" name="Picture 7"/>
            <p:cNvPicPr>
              <a:picLocks noChangeAspect="1" noChangeArrowheads="1"/>
            </p:cNvPicPr>
            <p:nvPr/>
          </p:nvPicPr>
          <p:blipFill>
            <a:blip r:embed="rId4">
              <a:lum bright="12000" contrast="42000"/>
            </a:blip>
            <a:srcRect/>
            <a:stretch>
              <a:fillRect/>
            </a:stretch>
          </p:blipFill>
          <p:spPr bwMode="auto">
            <a:xfrm>
              <a:off x="3984" y="816"/>
              <a:ext cx="1728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219" name="Object 8"/>
            <p:cNvGraphicFramePr>
              <a:graphicFrameLocks noChangeAspect="1"/>
            </p:cNvGraphicFramePr>
            <p:nvPr/>
          </p:nvGraphicFramePr>
          <p:xfrm>
            <a:off x="48" y="2640"/>
            <a:ext cx="1824" cy="1632"/>
          </p:xfrm>
          <a:graphic>
            <a:graphicData uri="http://schemas.openxmlformats.org/presentationml/2006/ole">
              <p:oleObj spid="_x0000_s9219" name="Photo Editor Photo" r:id="rId5" imgW="4896533" imgH="3666667" progId="">
                <p:embed/>
              </p:oleObj>
            </a:graphicData>
          </a:graphic>
        </p:graphicFrame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6" y="2606"/>
              <a:ext cx="1776" cy="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143000" y="3048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Radiotherapy: The Technology Conundrum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2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153400" cy="533400"/>
          </a:xfrm>
        </p:spPr>
        <p:txBody>
          <a:bodyPr/>
          <a:lstStyle/>
          <a:p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pic>
        <p:nvPicPr>
          <p:cNvPr id="87043" name="Picture 4" descr="iX-rotation_sans-pati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981200"/>
            <a:ext cx="37338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5"/>
          <p:cNvSpPr>
            <a:spLocks noChangeArrowheads="1"/>
          </p:cNvSpPr>
          <p:nvPr/>
        </p:nvSpPr>
        <p:spPr bwMode="auto">
          <a:xfrm>
            <a:off x="2133600" y="1600200"/>
            <a:ext cx="517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>
                <a:solidFill>
                  <a:schemeClr val="accent2"/>
                </a:solidFill>
              </a:rPr>
              <a:t>Image with confidence. Treat with confidence.</a:t>
            </a:r>
          </a:p>
        </p:txBody>
      </p:sp>
      <p:sp>
        <p:nvSpPr>
          <p:cNvPr id="87045" name="Rectangle 6"/>
          <p:cNvSpPr>
            <a:spLocks noChangeArrowheads="1"/>
          </p:cNvSpPr>
          <p:nvPr/>
        </p:nvSpPr>
        <p:spPr bwMode="auto">
          <a:xfrm>
            <a:off x="609600" y="533400"/>
            <a:ext cx="7772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chemeClr val="tx2"/>
                </a:solidFill>
              </a:rPr>
              <a:t>True Beam</a:t>
            </a:r>
            <a:br>
              <a:rPr lang="en-US" sz="4800">
                <a:solidFill>
                  <a:schemeClr val="tx2"/>
                </a:solidFill>
              </a:rPr>
            </a:br>
            <a:endParaRPr lang="en-US" sz="4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600200"/>
            <a:ext cx="90074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19400" y="2743200"/>
            <a:ext cx="3581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3352800"/>
            <a:ext cx="3581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4572000"/>
            <a:ext cx="3581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9400" y="6172200"/>
            <a:ext cx="3581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smtClean="0"/>
              <a:t>Image Quality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 r="33333"/>
          <a:stretch>
            <a:fillRect/>
          </a:stretch>
        </p:blipFill>
        <p:spPr>
          <a:xfrm>
            <a:off x="381000" y="1905000"/>
            <a:ext cx="8534400" cy="4221163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Truebeam –how is it different?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 </a:t>
            </a:r>
            <a:r>
              <a:rPr lang="en-US" sz="2800" smtClean="0"/>
              <a:t>First fully-integrated radiotherapy system designed to treat a </a:t>
            </a:r>
            <a:r>
              <a:rPr lang="en-US" sz="2800" b="1" u="sng" smtClean="0"/>
              <a:t>moving target </a:t>
            </a:r>
            <a:r>
              <a:rPr lang="en-US" sz="2800" smtClean="0"/>
              <a:t>with </a:t>
            </a:r>
            <a:r>
              <a:rPr lang="en-US" sz="2800" b="1" u="sng" smtClean="0"/>
              <a:t>speed and precision</a:t>
            </a:r>
            <a:r>
              <a:rPr lang="en-US" sz="2800" smtClean="0"/>
              <a:t>.  </a:t>
            </a:r>
          </a:p>
          <a:p>
            <a:r>
              <a:rPr lang="en-US" sz="2800" smtClean="0">
                <a:latin typeface="Times New Roman" pitchFamily="18" charset="0"/>
              </a:rPr>
              <a:t>It combines imaging, beam delivery and sophisticated RapidArc technology to accurately and precisely target tumors with great speed. </a:t>
            </a:r>
          </a:p>
          <a:p>
            <a:r>
              <a:rPr lang="en-US" sz="2800" smtClean="0"/>
              <a:t>With dose delivery rates that are 40 to 140 percent higher  TrueBeam can complete a treatment significantly </a:t>
            </a:r>
            <a:r>
              <a:rPr lang="en-US" sz="2800" b="1" u="sng" smtClean="0"/>
              <a:t>faster</a:t>
            </a:r>
            <a:endParaRPr lang="en-US" sz="2800" smtClean="0">
              <a:latin typeface="Times New Roman" pitchFamily="18" charset="0"/>
            </a:endParaRPr>
          </a:p>
          <a:p>
            <a:endParaRPr lang="en-US" sz="2800" smtClean="0">
              <a:latin typeface="Times New Roman" pitchFamily="18" charset="0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Truebeam –What to expect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Hypofractionated  treatments for sites like prostate,lung and breast which can reduce the total duration from weeks to week.</a:t>
            </a:r>
          </a:p>
          <a:p>
            <a:r>
              <a:rPr lang="en-US" smtClean="0"/>
              <a:t>SRS and SBRT treatments with RAPIDARC can be over in few seconds thereby adding to patient comfort with precision.</a:t>
            </a:r>
          </a:p>
          <a:p>
            <a:r>
              <a:rPr lang="en-US" smtClean="0"/>
              <a:t>Better clinical outcomes with IGRT by virtue  of reduced toxicity, uninterrupted treatment and dose escalation .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What is a CyberKnife?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CyberKnife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is a frameless robotic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radiosurgery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system to deliver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hypofractionated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treatment.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arenBoth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mall linear particle accelerator producing 6 MV beam.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arenBoth" startAt="2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obotic arm which allows the energy to be directed at any part of the body from any direction.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arenBoth" startAt="2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Image guidance system.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arenBoth" startAt="2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Couch having six degrees freedom of movement.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arenBoth" startAt="2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arenBoth" startAt="2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7194550" cy="982663"/>
          </a:xfrm>
        </p:spPr>
        <p:txBody>
          <a:bodyPr/>
          <a:lstStyle/>
          <a:p>
            <a:pPr eaLnBrk="1" hangingPunct="1"/>
            <a:r>
              <a:rPr lang="en-US" sz="3500" smtClean="0">
                <a:latin typeface="Times New Roman" pitchFamily="18" charset="0"/>
                <a:cs typeface="Times New Roman" pitchFamily="18" charset="0"/>
              </a:rPr>
              <a:t>What Sets the CyberKnife Apart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685800"/>
            <a:ext cx="9372600" cy="617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Noncoplanar beams (</a:t>
            </a:r>
            <a:r>
              <a:rPr lang="en-US" sz="2400" smtClean="0"/>
              <a:t>~ 120robot beam delivery points -called nodes)</a:t>
            </a:r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743200"/>
            <a:ext cx="3505200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3733800" y="2128838"/>
            <a:ext cx="54102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>As the treatment progresses, the robot walks through a set of nodes in sequence. This is referred to as a </a:t>
            </a:r>
            <a:r>
              <a:rPr lang="en-US" b="1">
                <a:cs typeface="Times New Roman" pitchFamily="18" charset="0"/>
              </a:rPr>
              <a:t>path.</a:t>
            </a:r>
            <a:r>
              <a:rPr lang="en-US">
                <a:cs typeface="Times New Roman" pitchFamily="18" charset="0"/>
              </a:rPr>
              <a:t> </a:t>
            </a:r>
          </a:p>
          <a:p>
            <a:endParaRPr lang="en-US"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>Uses image guidance software to track and continually adjust treatment for any patient or tumor movement. This sets it far ahead of other similar treatments. </a:t>
            </a:r>
          </a:p>
          <a:p>
            <a:endParaRPr lang="en-US"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>It allows patients to breathe normally and relax comfortably during treatment.</a:t>
            </a:r>
          </a:p>
          <a:p>
            <a:endParaRPr lang="en-US" b="1">
              <a:cs typeface="Times New Roman" pitchFamily="18" charset="0"/>
            </a:endParaRPr>
          </a:p>
          <a:p>
            <a:endParaRPr lang="en-US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http://www.radpro.org.uk/news/newsletter15/Accuray/Fi%20gur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44958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371600"/>
            <a:ext cx="39751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Stereotactic Radiation Surgery: Pancreas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Patient of Carcinoma Pancreas with local infiltration-Inoperable/surgery not feasible</a:t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Conventional option: </a:t>
            </a:r>
          </a:p>
          <a:p>
            <a:pPr lvl="2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Radio-Chemotherapy</a:t>
            </a:r>
          </a:p>
          <a:p>
            <a:pPr lvl="2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Clinical trial</a:t>
            </a:r>
          </a:p>
          <a:p>
            <a:pPr lvl="2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Poor GC – Best supportive care</a:t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6764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Internal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fiducial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gold seeds or Coils (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Viscicoil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©)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19600" y="4114800"/>
            <a:ext cx="4038600" cy="1981200"/>
          </a:xfrm>
        </p:spPr>
        <p:txBody>
          <a:bodyPr/>
          <a:lstStyle/>
          <a:p>
            <a:pPr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Fiducial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gold seed markers with applicators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3429000" y="2600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152400" y="2133600"/>
          <a:ext cx="4572000" cy="4038600"/>
        </p:xfrm>
        <a:graphic>
          <a:graphicData uri="http://schemas.openxmlformats.org/presentationml/2006/ole">
            <p:oleObj spid="_x0000_s10242" name="Bitmap Image" r:id="rId4" imgW="2066667" imgH="1476190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6259" name="Content Placeholder 3" descr="WITHD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52400"/>
            <a:ext cx="873760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73263"/>
            <a:ext cx="9144000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47800" y="2209800"/>
            <a:ext cx="32004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4419600"/>
            <a:ext cx="32004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C:\Documents and Settings\R\My Documents\KS\Presentations_new\Pancreas\KS\RAJIBKRoy\CT3mo_2.bmp"/>
          <p:cNvPicPr>
            <a:picLocks noChangeAspect="1" noChangeArrowheads="1"/>
          </p:cNvPicPr>
          <p:nvPr/>
        </p:nvPicPr>
        <p:blipFill>
          <a:blip r:embed="rId3"/>
          <a:srcRect l="15231" t="22482" r="31789" b="21312"/>
          <a:stretch>
            <a:fillRect/>
          </a:stretch>
        </p:blipFill>
        <p:spPr bwMode="auto">
          <a:xfrm>
            <a:off x="304800" y="3527425"/>
            <a:ext cx="38862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5" descr="C:\Documents and Settings\R\My Documents\KS\Presentations_new\Pancreas\KS\RAJIBKRoy\CTDAY0_CALIAC_ART.bmp"/>
          <p:cNvPicPr>
            <a:picLocks noChangeAspect="1" noChangeArrowheads="1"/>
          </p:cNvPicPr>
          <p:nvPr/>
        </p:nvPicPr>
        <p:blipFill>
          <a:blip r:embed="rId4"/>
          <a:srcRect l="14906" t="8672" r="26636" b="29980"/>
          <a:stretch>
            <a:fillRect/>
          </a:stretch>
        </p:blipFill>
        <p:spPr bwMode="auto">
          <a:xfrm>
            <a:off x="304800" y="228600"/>
            <a:ext cx="38862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7285" name="TextBox 5"/>
          <p:cNvSpPr txBox="1">
            <a:spLocks noChangeArrowheads="1"/>
          </p:cNvSpPr>
          <p:nvPr/>
        </p:nvSpPr>
        <p:spPr bwMode="auto">
          <a:xfrm>
            <a:off x="5181600" y="5486400"/>
            <a:ext cx="34178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latin typeface="Garamond" pitchFamily="18" charset="0"/>
              </a:rPr>
              <a:t>Before, 3 mo., 6 mo.</a:t>
            </a:r>
          </a:p>
          <a:p>
            <a:pPr eaLnBrk="0" hangingPunct="0"/>
            <a:r>
              <a:rPr lang="en-US" sz="3200">
                <a:latin typeface="Garamond" pitchFamily="18" charset="0"/>
              </a:rPr>
              <a:t> AFTER CK</a:t>
            </a:r>
          </a:p>
        </p:txBody>
      </p:sp>
      <p:pic>
        <p:nvPicPr>
          <p:cNvPr id="97286" name="Picture 7" descr="RAJIB_ROY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209800"/>
            <a:ext cx="41259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Down Arrow 8"/>
          <p:cNvSpPr>
            <a:spLocks noChangeArrowheads="1"/>
          </p:cNvSpPr>
          <p:nvPr/>
        </p:nvSpPr>
        <p:spPr bwMode="auto">
          <a:xfrm>
            <a:off x="762000" y="3124200"/>
            <a:ext cx="484188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sp>
        <p:nvSpPr>
          <p:cNvPr id="97288" name="Right Arrow 9"/>
          <p:cNvSpPr>
            <a:spLocks noChangeArrowheads="1"/>
          </p:cNvSpPr>
          <p:nvPr/>
        </p:nvSpPr>
        <p:spPr bwMode="auto">
          <a:xfrm>
            <a:off x="3886200" y="39624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BD0A7-C516-46BA-A8C2-FB0944EC1589}" type="slidenum">
              <a:rPr lang="en-US" smtClean="0">
                <a:latin typeface="Arial" pitchFamily="34" charset="0"/>
              </a:rPr>
              <a:pPr>
                <a:defRPr/>
              </a:pPr>
              <a:t>91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609600" y="457200"/>
            <a:ext cx="8001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8000"/>
                </a:solidFill>
              </a:rPr>
              <a:t>Changing Technology Impacts Every Sphere of Life</a:t>
            </a:r>
          </a:p>
        </p:txBody>
      </p:sp>
      <p:pic>
        <p:nvPicPr>
          <p:cNvPr id="98308" name="Picture 5" descr="modern sadh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895600"/>
            <a:ext cx="2528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6" descr="child prodig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971800"/>
            <a:ext cx="28273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7" descr="attac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581400"/>
            <a:ext cx="19637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525000" cy="1219200"/>
          </a:xfrm>
          <a:noFill/>
        </p:spPr>
        <p:txBody>
          <a:bodyPr/>
          <a:lstStyle/>
          <a:p>
            <a:pPr algn="l" eaLnBrk="1" hangingPunct="1"/>
            <a:r>
              <a:rPr lang="en-US" sz="3600" b="1" smtClean="0">
                <a:latin typeface="Times New Roman" pitchFamily="18" charset="0"/>
              </a:rPr>
              <a:t>Developing Countries – Changing Perceptions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488" y="2057400"/>
            <a:ext cx="7681912" cy="4114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2800" smtClean="0">
                <a:latin typeface="Times New Roman" pitchFamily="18" charset="0"/>
              </a:rPr>
              <a:t>On the verge of major expansions</a:t>
            </a:r>
          </a:p>
          <a:p>
            <a:pPr eaLnBrk="1" hangingPunct="1"/>
            <a:r>
              <a:rPr lang="en-US" sz="2800" smtClean="0">
                <a:latin typeface="Times New Roman" pitchFamily="18" charset="0"/>
              </a:rPr>
              <a:t>Opportunities galore</a:t>
            </a:r>
          </a:p>
          <a:p>
            <a:pPr eaLnBrk="1" hangingPunct="1"/>
            <a:r>
              <a:rPr lang="en-US" sz="2800" smtClean="0">
                <a:latin typeface="Times New Roman" pitchFamily="18" charset="0"/>
              </a:rPr>
              <a:t>Increasing  challenges</a:t>
            </a:r>
          </a:p>
          <a:p>
            <a:pPr eaLnBrk="1" hangingPunct="1"/>
            <a:endParaRPr lang="en-US" sz="2800" smtClean="0">
              <a:latin typeface="Times New Roman" pitchFamily="18" charset="0"/>
            </a:endParaRPr>
          </a:p>
        </p:txBody>
      </p:sp>
      <p:pic>
        <p:nvPicPr>
          <p:cNvPr id="99332" name="Picture 4" descr="DSC006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2000" contrast="48000"/>
          </a:blip>
          <a:srcRect/>
          <a:stretch>
            <a:fillRect/>
          </a:stretch>
        </p:blipFill>
        <p:spPr>
          <a:xfrm>
            <a:off x="4565650" y="3473450"/>
            <a:ext cx="4197350" cy="29273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TD-Tulip-Bouqu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304800" y="5791200"/>
            <a:ext cx="3248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9301</TotalTime>
  <Words>1823</Words>
  <Application>Microsoft Office PowerPoint</Application>
  <PresentationFormat>On-screen Show (4:3)</PresentationFormat>
  <Paragraphs>405</Paragraphs>
  <Slides>93</Slides>
  <Notes>17</Notes>
  <HiddenSlides>0</HiddenSlides>
  <MMClips>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93</vt:i4>
      </vt:variant>
    </vt:vector>
  </HeadingPairs>
  <TitlesOfParts>
    <vt:vector size="110" baseType="lpstr">
      <vt:lpstr>Times New Roman</vt:lpstr>
      <vt:lpstr>Arial</vt:lpstr>
      <vt:lpstr>Calibri</vt:lpstr>
      <vt:lpstr>Arial Rounded MT Bold</vt:lpstr>
      <vt:lpstr>Stencil</vt:lpstr>
      <vt:lpstr>Verdana</vt:lpstr>
      <vt:lpstr>Wingdings</vt:lpstr>
      <vt:lpstr>Comic Sans MS</vt:lpstr>
      <vt:lpstr>Arial Unicode MS</vt:lpstr>
      <vt:lpstr>Tahoma</vt:lpstr>
      <vt:lpstr>Garamond</vt:lpstr>
      <vt:lpstr>Office Theme</vt:lpstr>
      <vt:lpstr>Bitmap Image</vt:lpstr>
      <vt:lpstr>Adobe Photoshop Image</vt:lpstr>
      <vt:lpstr>Microsoft Office Excel Chart</vt:lpstr>
      <vt:lpstr>Photo Editor Photo</vt:lpstr>
      <vt:lpstr>PBrush</vt:lpstr>
      <vt:lpstr>Dr. Vivek Bansal Director-Radiation Oncology HCG Cancer Center Ahmedabad  </vt:lpstr>
      <vt:lpstr>RADIATION ONCOLOGY</vt:lpstr>
      <vt:lpstr>1965 - 2007</vt:lpstr>
      <vt:lpstr>Management of Cancer</vt:lpstr>
      <vt:lpstr>The Goal Optimal Dose Delivery  …With Minimum Acute And Long Term Toxicity </vt:lpstr>
      <vt:lpstr>SCHEMA</vt:lpstr>
      <vt:lpstr>Slide 7</vt:lpstr>
      <vt:lpstr>Slide 8</vt:lpstr>
      <vt:lpstr>Slide 9</vt:lpstr>
      <vt:lpstr>Slide 10</vt:lpstr>
      <vt:lpstr>Treatment Strategies</vt:lpstr>
      <vt:lpstr>Radiation Therapy</vt:lpstr>
      <vt:lpstr>Brachytherapy in Ca.Prostate</vt:lpstr>
      <vt:lpstr>Permanent Seed Implants</vt:lpstr>
      <vt:lpstr>Permanent Seed Implants</vt:lpstr>
      <vt:lpstr>PERMANENT IMPLANT</vt:lpstr>
      <vt:lpstr>Slide 17</vt:lpstr>
      <vt:lpstr>Permanent Seed Implants</vt:lpstr>
      <vt:lpstr>Role of HDR Brachytherapy </vt:lpstr>
      <vt:lpstr>HDR Brachytherapy</vt:lpstr>
      <vt:lpstr>Slide 21</vt:lpstr>
      <vt:lpstr>Slide 22</vt:lpstr>
      <vt:lpstr>Slide 23</vt:lpstr>
      <vt:lpstr>Slide 24</vt:lpstr>
      <vt:lpstr>External Radiotherapy Techniques</vt:lpstr>
      <vt:lpstr>Conventional RT</vt:lpstr>
      <vt:lpstr>Improved Outcome with Dose Escalation  </vt:lpstr>
      <vt:lpstr>Dose volume relationship</vt:lpstr>
      <vt:lpstr>3D Conformal Radiation Therapy</vt:lpstr>
      <vt:lpstr>Making conformal Therapy a reality</vt:lpstr>
      <vt:lpstr>                             Beams Eye View</vt:lpstr>
      <vt:lpstr>Problems with 3DCRT</vt:lpstr>
      <vt:lpstr>Slide 33</vt:lpstr>
      <vt:lpstr>IMRT – a high tech art in medicine   PLAY OF POWERFUL HARDWARE AND SOFTWARE IN THE HAND OF CLINICANS AND PHYSICISTS.</vt:lpstr>
      <vt:lpstr>What is different about IMRT </vt:lpstr>
      <vt:lpstr>Slide 36</vt:lpstr>
      <vt:lpstr>Immobilization</vt:lpstr>
      <vt:lpstr>Slide 38</vt:lpstr>
      <vt:lpstr>Slide 39</vt:lpstr>
      <vt:lpstr>Slide 40</vt:lpstr>
      <vt:lpstr>Contouring</vt:lpstr>
      <vt:lpstr>Optimization Dose and Dose Volume constraints for 81 Gy Prostate IMRT Plan</vt:lpstr>
      <vt:lpstr>Slide 43</vt:lpstr>
      <vt:lpstr>3D VIEW</vt:lpstr>
      <vt:lpstr>ISOCENTER TRANSFER</vt:lpstr>
      <vt:lpstr> Treatment set-up on LA</vt:lpstr>
      <vt:lpstr>IMRT  Vs  3DCRT</vt:lpstr>
      <vt:lpstr>IMRT Success Depends on</vt:lpstr>
      <vt:lpstr>Slide 49</vt:lpstr>
      <vt:lpstr>Have we won the Race ?</vt:lpstr>
      <vt:lpstr>Slide 51</vt:lpstr>
      <vt:lpstr>Setup Errors</vt:lpstr>
      <vt:lpstr>Image Guided Radiotherapy (IGRT)</vt:lpstr>
      <vt:lpstr>One stop solution Image Guided Radiotherapy (IGRT)</vt:lpstr>
      <vt:lpstr>On Board Imaging (OBI)</vt:lpstr>
      <vt:lpstr>Slide 56</vt:lpstr>
      <vt:lpstr>Verification of marker placement</vt:lpstr>
      <vt:lpstr>Treatment </vt:lpstr>
      <vt:lpstr>Slide 59</vt:lpstr>
      <vt:lpstr>Slide 60</vt:lpstr>
      <vt:lpstr>Slide 61</vt:lpstr>
      <vt:lpstr>Slide 62</vt:lpstr>
      <vt:lpstr>Why CBCT?</vt:lpstr>
      <vt:lpstr>Matched CBCT and Ref CT images</vt:lpstr>
      <vt:lpstr>Slide 65</vt:lpstr>
      <vt:lpstr>Slide 66</vt:lpstr>
      <vt:lpstr>Slide 67</vt:lpstr>
      <vt:lpstr>81 Gy in 45 fractions</vt:lpstr>
      <vt:lpstr>Slide 69</vt:lpstr>
      <vt:lpstr>Slide 70</vt:lpstr>
      <vt:lpstr>Role of Post.Op. RT &amp; salvage RT</vt:lpstr>
      <vt:lpstr>Slide 72</vt:lpstr>
      <vt:lpstr>AIM OF TREATMENT</vt:lpstr>
      <vt:lpstr>Median survival in Bony Mets.</vt:lpstr>
      <vt:lpstr>Slide 75</vt:lpstr>
      <vt:lpstr>Slide 76</vt:lpstr>
      <vt:lpstr>Slide 77</vt:lpstr>
      <vt:lpstr>Slide 78</vt:lpstr>
      <vt:lpstr>   </vt:lpstr>
      <vt:lpstr>Image Quality</vt:lpstr>
      <vt:lpstr>Truebeam –how is it different?</vt:lpstr>
      <vt:lpstr>Truebeam –What to expect</vt:lpstr>
      <vt:lpstr>Slide 83</vt:lpstr>
      <vt:lpstr>What is a CyberKnife?</vt:lpstr>
      <vt:lpstr>What Sets the CyberKnife Apart</vt:lpstr>
      <vt:lpstr>Slide 86</vt:lpstr>
      <vt:lpstr>Stereotactic Radiation Surgery: Pancreas</vt:lpstr>
      <vt:lpstr>Internal fiducial  gold seeds or Coils (Viscicoil©)</vt:lpstr>
      <vt:lpstr>Slide 89</vt:lpstr>
      <vt:lpstr>Slide 90</vt:lpstr>
      <vt:lpstr>Slide 91</vt:lpstr>
      <vt:lpstr>Developing Countries – Changing Perceptions</vt:lpstr>
      <vt:lpstr>Slide 93</vt:lpstr>
    </vt:vector>
  </TitlesOfParts>
  <Company>CBCC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Gitesh Patel</dc:creator>
  <cp:lastModifiedBy>a</cp:lastModifiedBy>
  <cp:revision>404</cp:revision>
  <dcterms:created xsi:type="dcterms:W3CDTF">2007-01-04T05:09:50Z</dcterms:created>
  <dcterms:modified xsi:type="dcterms:W3CDTF">2014-05-23T15:50:28Z</dcterms:modified>
</cp:coreProperties>
</file>