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500" r:id="rId2"/>
    <p:sldId id="505" r:id="rId3"/>
    <p:sldId id="386" r:id="rId4"/>
    <p:sldId id="414" r:id="rId5"/>
    <p:sldId id="504" r:id="rId6"/>
    <p:sldId id="506" r:id="rId7"/>
    <p:sldId id="507" r:id="rId8"/>
    <p:sldId id="508" r:id="rId9"/>
    <p:sldId id="509" r:id="rId10"/>
    <p:sldId id="510" r:id="rId11"/>
    <p:sldId id="512" r:id="rId12"/>
    <p:sldId id="515" r:id="rId13"/>
    <p:sldId id="522" r:id="rId14"/>
    <p:sldId id="516" r:id="rId15"/>
    <p:sldId id="518" r:id="rId16"/>
    <p:sldId id="524" r:id="rId17"/>
    <p:sldId id="527" r:id="rId18"/>
    <p:sldId id="528" r:id="rId19"/>
    <p:sldId id="530" r:id="rId20"/>
    <p:sldId id="531" r:id="rId21"/>
    <p:sldId id="457" r:id="rId22"/>
    <p:sldId id="458" r:id="rId23"/>
    <p:sldId id="406" r:id="rId24"/>
    <p:sldId id="535" r:id="rId25"/>
    <p:sldId id="408" r:id="rId26"/>
    <p:sldId id="404" r:id="rId27"/>
    <p:sldId id="532" r:id="rId28"/>
    <p:sldId id="388" r:id="rId29"/>
    <p:sldId id="396" r:id="rId30"/>
    <p:sldId id="390" r:id="rId31"/>
    <p:sldId id="398" r:id="rId32"/>
    <p:sldId id="533" r:id="rId33"/>
    <p:sldId id="421" r:id="rId34"/>
    <p:sldId id="534" r:id="rId35"/>
    <p:sldId id="472" r:id="rId36"/>
    <p:sldId id="473" r:id="rId37"/>
    <p:sldId id="474" r:id="rId38"/>
    <p:sldId id="475" r:id="rId39"/>
    <p:sldId id="453" r:id="rId40"/>
    <p:sldId id="495" r:id="rId41"/>
    <p:sldId id="496" r:id="rId42"/>
    <p:sldId id="497" r:id="rId43"/>
    <p:sldId id="416" r:id="rId44"/>
    <p:sldId id="435" r:id="rId45"/>
    <p:sldId id="418" r:id="rId46"/>
    <p:sldId id="425" r:id="rId47"/>
    <p:sldId id="424" r:id="rId48"/>
    <p:sldId id="426" r:id="rId49"/>
    <p:sldId id="427" r:id="rId50"/>
    <p:sldId id="498" r:id="rId51"/>
    <p:sldId id="402" r:id="rId52"/>
    <p:sldId id="448" r:id="rId53"/>
    <p:sldId id="449" r:id="rId54"/>
    <p:sldId id="392" r:id="rId55"/>
    <p:sldId id="399" r:id="rId56"/>
    <p:sldId id="409" r:id="rId57"/>
    <p:sldId id="410" r:id="rId58"/>
    <p:sldId id="442" r:id="rId59"/>
    <p:sldId id="439" r:id="rId60"/>
    <p:sldId id="441" r:id="rId61"/>
    <p:sldId id="443" r:id="rId62"/>
    <p:sldId id="536" r:id="rId63"/>
    <p:sldId id="537" r:id="rId64"/>
    <p:sldId id="538" r:id="rId65"/>
    <p:sldId id="539" r:id="rId66"/>
    <p:sldId id="542" r:id="rId67"/>
    <p:sldId id="543" r:id="rId68"/>
    <p:sldId id="544" r:id="rId69"/>
    <p:sldId id="545" r:id="rId70"/>
    <p:sldId id="546" r:id="rId71"/>
    <p:sldId id="549" r:id="rId72"/>
    <p:sldId id="547" r:id="rId73"/>
    <p:sldId id="548" r:id="rId74"/>
    <p:sldId id="433" r:id="rId75"/>
    <p:sldId id="514" r:id="rId76"/>
    <p:sldId id="519" r:id="rId77"/>
    <p:sldId id="491" r:id="rId78"/>
    <p:sldId id="434" r:id="rId79"/>
    <p:sldId id="417" r:id="rId80"/>
    <p:sldId id="419" r:id="rId81"/>
    <p:sldId id="420" r:id="rId82"/>
    <p:sldId id="423" r:id="rId83"/>
    <p:sldId id="499" r:id="rId84"/>
    <p:sldId id="428" r:id="rId85"/>
    <p:sldId id="429" r:id="rId86"/>
    <p:sldId id="432" r:id="rId87"/>
    <p:sldId id="403" r:id="rId88"/>
    <p:sldId id="400" r:id="rId89"/>
    <p:sldId id="444" r:id="rId90"/>
    <p:sldId id="445" r:id="rId91"/>
    <p:sldId id="446" r:id="rId92"/>
    <p:sldId id="447" r:id="rId93"/>
    <p:sldId id="452" r:id="rId94"/>
    <p:sldId id="412" r:id="rId95"/>
    <p:sldId id="413" r:id="rId96"/>
    <p:sldId id="438" r:id="rId97"/>
    <p:sldId id="470" r:id="rId98"/>
    <p:sldId id="478" r:id="rId99"/>
    <p:sldId id="376" r:id="rId100"/>
    <p:sldId id="397" r:id="rId101"/>
    <p:sldId id="493" r:id="rId102"/>
    <p:sldId id="492" r:id="rId103"/>
    <p:sldId id="454" r:id="rId104"/>
    <p:sldId id="462" r:id="rId105"/>
    <p:sldId id="513" r:id="rId106"/>
    <p:sldId id="436" r:id="rId107"/>
    <p:sldId id="437" r:id="rId108"/>
    <p:sldId id="479" r:id="rId109"/>
    <p:sldId id="469" r:id="rId110"/>
    <p:sldId id="371" r:id="rId111"/>
    <p:sldId id="501" r:id="rId112"/>
    <p:sldId id="517" r:id="rId113"/>
    <p:sldId id="511" r:id="rId114"/>
    <p:sldId id="529" r:id="rId115"/>
    <p:sldId id="526" r:id="rId116"/>
    <p:sldId id="387" r:id="rId117"/>
    <p:sldId id="394" r:id="rId118"/>
    <p:sldId id="455" r:id="rId119"/>
    <p:sldId id="407" r:id="rId120"/>
    <p:sldId id="502" r:id="rId121"/>
    <p:sldId id="450" r:id="rId122"/>
    <p:sldId id="541" r:id="rId123"/>
    <p:sldId id="521" r:id="rId124"/>
    <p:sldId id="523" r:id="rId125"/>
    <p:sldId id="520" r:id="rId126"/>
    <p:sldId id="440" r:id="rId127"/>
    <p:sldId id="540" r:id="rId128"/>
    <p:sldId id="422" r:id="rId1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9933"/>
    <a:srgbClr val="99FF99"/>
    <a:srgbClr val="FF99FF"/>
    <a:srgbClr val="FF0000"/>
    <a:srgbClr val="FFFF00"/>
    <a:srgbClr val="3333FF"/>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253" autoAdjust="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A63A38-2F04-4423-B2D3-17B0DF460E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36641ED-8DF6-4C73-B085-934DAB7EAE7E}">
      <dgm:prSet phldrT="[Text]"/>
      <dgm:spPr>
        <a:solidFill>
          <a:srgbClr val="00B050"/>
        </a:solidFill>
      </dgm:spPr>
      <dgm:t>
        <a:bodyPr/>
        <a:lstStyle/>
        <a:p>
          <a:r>
            <a:rPr lang="en-US" b="1" dirty="0" smtClean="0"/>
            <a:t>Poverty</a:t>
          </a:r>
          <a:endParaRPr lang="en-US" dirty="0"/>
        </a:p>
      </dgm:t>
    </dgm:pt>
    <dgm:pt modelId="{5A51E2D0-06F0-4196-987D-9CF5897555F3}" type="parTrans" cxnId="{72842177-22A4-44A6-BC72-9D8F60442653}">
      <dgm:prSet/>
      <dgm:spPr/>
      <dgm:t>
        <a:bodyPr/>
        <a:lstStyle/>
        <a:p>
          <a:endParaRPr lang="en-US"/>
        </a:p>
      </dgm:t>
    </dgm:pt>
    <dgm:pt modelId="{688D8842-CF60-4F87-97F1-8E5CFDC4595E}" type="sibTrans" cxnId="{72842177-22A4-44A6-BC72-9D8F60442653}">
      <dgm:prSet/>
      <dgm:spPr/>
      <dgm:t>
        <a:bodyPr/>
        <a:lstStyle/>
        <a:p>
          <a:endParaRPr lang="en-US"/>
        </a:p>
      </dgm:t>
    </dgm:pt>
    <dgm:pt modelId="{284634C8-20AD-4F8E-B78C-689482C907CD}">
      <dgm:prSet phldrT="[Text]"/>
      <dgm:spPr/>
      <dgm:t>
        <a:bodyPr/>
        <a:lstStyle/>
        <a:p>
          <a:r>
            <a:rPr lang="en-US" b="1" dirty="0" smtClean="0"/>
            <a:t>Malnutrition</a:t>
          </a:r>
          <a:endParaRPr lang="en-US" dirty="0"/>
        </a:p>
      </dgm:t>
    </dgm:pt>
    <dgm:pt modelId="{DB4BE53D-2B52-47AE-9C42-719B22E85ED3}" type="parTrans" cxnId="{AC7F5026-6859-4A68-B0CD-AFF0F8ECD667}">
      <dgm:prSet/>
      <dgm:spPr/>
      <dgm:t>
        <a:bodyPr/>
        <a:lstStyle/>
        <a:p>
          <a:endParaRPr lang="en-US"/>
        </a:p>
      </dgm:t>
    </dgm:pt>
    <dgm:pt modelId="{AF966B99-A038-49D9-8F15-48CF4E63CDC4}" type="sibTrans" cxnId="{AC7F5026-6859-4A68-B0CD-AFF0F8ECD667}">
      <dgm:prSet/>
      <dgm:spPr/>
      <dgm:t>
        <a:bodyPr/>
        <a:lstStyle/>
        <a:p>
          <a:endParaRPr lang="en-US"/>
        </a:p>
      </dgm:t>
    </dgm:pt>
    <dgm:pt modelId="{EB841502-7746-4A3D-A071-17B162BD6941}">
      <dgm:prSet phldrT="[Text]"/>
      <dgm:spPr/>
      <dgm:t>
        <a:bodyPr/>
        <a:lstStyle/>
        <a:p>
          <a:r>
            <a:rPr lang="en-US" b="1" dirty="0" smtClean="0"/>
            <a:t>Illiteracy</a:t>
          </a:r>
          <a:endParaRPr lang="en-US" b="1" dirty="0"/>
        </a:p>
      </dgm:t>
    </dgm:pt>
    <dgm:pt modelId="{92DEF013-7945-45CA-BE95-4B22DBC92CB5}" type="parTrans" cxnId="{D35D939A-383B-42C5-9F55-0943F0F599BF}">
      <dgm:prSet/>
      <dgm:spPr/>
      <dgm:t>
        <a:bodyPr/>
        <a:lstStyle/>
        <a:p>
          <a:endParaRPr lang="en-US"/>
        </a:p>
      </dgm:t>
    </dgm:pt>
    <dgm:pt modelId="{26A286D2-21E0-493E-9D4A-717938E9AB77}" type="sibTrans" cxnId="{D35D939A-383B-42C5-9F55-0943F0F599BF}">
      <dgm:prSet/>
      <dgm:spPr/>
      <dgm:t>
        <a:bodyPr/>
        <a:lstStyle/>
        <a:p>
          <a:endParaRPr lang="en-US"/>
        </a:p>
      </dgm:t>
    </dgm:pt>
    <dgm:pt modelId="{1684BE32-3E5A-42DE-AD64-8045C664B009}">
      <dgm:prSet/>
      <dgm:spPr/>
      <dgm:t>
        <a:bodyPr/>
        <a:lstStyle/>
        <a:p>
          <a:r>
            <a:rPr lang="en-US" dirty="0" smtClean="0"/>
            <a:t>Funding</a:t>
          </a:r>
          <a:endParaRPr lang="en-US" dirty="0"/>
        </a:p>
      </dgm:t>
    </dgm:pt>
    <dgm:pt modelId="{8DF93DD3-583B-4054-A366-DEA64F9F2C6D}" type="parTrans" cxnId="{E9BB612A-60A4-493D-85B1-DB8BFA8DBF38}">
      <dgm:prSet/>
      <dgm:spPr/>
      <dgm:t>
        <a:bodyPr/>
        <a:lstStyle/>
        <a:p>
          <a:endParaRPr lang="en-US"/>
        </a:p>
      </dgm:t>
    </dgm:pt>
    <dgm:pt modelId="{C85A554B-F4A5-47E5-94C4-B64E0541F86E}" type="sibTrans" cxnId="{E9BB612A-60A4-493D-85B1-DB8BFA8DBF38}">
      <dgm:prSet/>
      <dgm:spPr/>
      <dgm:t>
        <a:bodyPr/>
        <a:lstStyle/>
        <a:p>
          <a:endParaRPr lang="en-US"/>
        </a:p>
      </dgm:t>
    </dgm:pt>
    <dgm:pt modelId="{7070B11B-53DA-42D9-8E0F-FF905D5D073D}">
      <dgm:prSet/>
      <dgm:spPr/>
      <dgm:t>
        <a:bodyPr/>
        <a:lstStyle/>
        <a:p>
          <a:r>
            <a:rPr lang="en-US" dirty="0" smtClean="0">
              <a:latin typeface="Arial Rounded MT Bold" pitchFamily="34" charset="0"/>
            </a:rPr>
            <a:t>Infrastructure</a:t>
          </a:r>
          <a:endParaRPr lang="en-US" dirty="0">
            <a:latin typeface="Arial Rounded MT Bold" pitchFamily="34" charset="0"/>
          </a:endParaRPr>
        </a:p>
      </dgm:t>
    </dgm:pt>
    <dgm:pt modelId="{55367963-6A5E-4807-95A5-7C08DD6E13D6}" type="parTrans" cxnId="{E964A410-4E02-4A01-8235-791EC2A59AE7}">
      <dgm:prSet/>
      <dgm:spPr/>
      <dgm:t>
        <a:bodyPr/>
        <a:lstStyle/>
        <a:p>
          <a:endParaRPr lang="en-US"/>
        </a:p>
      </dgm:t>
    </dgm:pt>
    <dgm:pt modelId="{3199C414-BA4F-454A-BA07-475489169613}" type="sibTrans" cxnId="{E964A410-4E02-4A01-8235-791EC2A59AE7}">
      <dgm:prSet/>
      <dgm:spPr/>
      <dgm:t>
        <a:bodyPr/>
        <a:lstStyle/>
        <a:p>
          <a:endParaRPr lang="en-US"/>
        </a:p>
      </dgm:t>
    </dgm:pt>
    <dgm:pt modelId="{FF7E14E7-8622-44FE-956E-39D1E6FEB432}">
      <dgm:prSet/>
      <dgm:spPr/>
      <dgm:t>
        <a:bodyPr/>
        <a:lstStyle/>
        <a:p>
          <a:r>
            <a:rPr lang="en-US" dirty="0" smtClean="0">
              <a:latin typeface="Arial Rounded MT Bold" pitchFamily="34" charset="0"/>
            </a:rPr>
            <a:t>Manpower</a:t>
          </a:r>
          <a:endParaRPr lang="en-US" dirty="0">
            <a:latin typeface="Arial Rounded MT Bold" pitchFamily="34" charset="0"/>
          </a:endParaRPr>
        </a:p>
      </dgm:t>
    </dgm:pt>
    <dgm:pt modelId="{A5420714-48A1-4CC4-B3BC-FE291CBA697B}" type="parTrans" cxnId="{B0CC4DC2-A1EC-439D-9105-2ACCD5F475FE}">
      <dgm:prSet/>
      <dgm:spPr/>
      <dgm:t>
        <a:bodyPr/>
        <a:lstStyle/>
        <a:p>
          <a:endParaRPr lang="en-US"/>
        </a:p>
      </dgm:t>
    </dgm:pt>
    <dgm:pt modelId="{38A3145E-43DC-4B16-9F05-D66678B5CB24}" type="sibTrans" cxnId="{B0CC4DC2-A1EC-439D-9105-2ACCD5F475FE}">
      <dgm:prSet/>
      <dgm:spPr/>
      <dgm:t>
        <a:bodyPr/>
        <a:lstStyle/>
        <a:p>
          <a:endParaRPr lang="en-US"/>
        </a:p>
      </dgm:t>
    </dgm:pt>
    <dgm:pt modelId="{E86F391A-7D32-42A1-B208-1B0E946EE064}">
      <dgm:prSet/>
      <dgm:spPr/>
      <dgm:t>
        <a:bodyPr/>
        <a:lstStyle/>
        <a:p>
          <a:r>
            <a:rPr lang="en-US" dirty="0" smtClean="0"/>
            <a:t>Standardization</a:t>
          </a:r>
          <a:endParaRPr lang="en-US" dirty="0"/>
        </a:p>
      </dgm:t>
    </dgm:pt>
    <dgm:pt modelId="{21C2DD71-BC83-445F-9D57-4A147DE0D97D}" type="parTrans" cxnId="{A3FF2AAA-00EF-467F-AB82-9302AF74FC9A}">
      <dgm:prSet/>
      <dgm:spPr/>
      <dgm:t>
        <a:bodyPr/>
        <a:lstStyle/>
        <a:p>
          <a:endParaRPr lang="en-US"/>
        </a:p>
      </dgm:t>
    </dgm:pt>
    <dgm:pt modelId="{45D7B391-3AD2-4C5A-8372-F92D59B85E39}" type="sibTrans" cxnId="{A3FF2AAA-00EF-467F-AB82-9302AF74FC9A}">
      <dgm:prSet/>
      <dgm:spPr/>
      <dgm:t>
        <a:bodyPr/>
        <a:lstStyle/>
        <a:p>
          <a:endParaRPr lang="en-US"/>
        </a:p>
      </dgm:t>
    </dgm:pt>
    <dgm:pt modelId="{14CFB355-B86A-4175-99B7-31E4EF1B74FE}" type="pres">
      <dgm:prSet presAssocID="{6FA63A38-2F04-4423-B2D3-17B0DF460E15}" presName="linear" presStyleCnt="0">
        <dgm:presLayoutVars>
          <dgm:dir/>
          <dgm:animLvl val="lvl"/>
          <dgm:resizeHandles val="exact"/>
        </dgm:presLayoutVars>
      </dgm:prSet>
      <dgm:spPr/>
      <dgm:t>
        <a:bodyPr/>
        <a:lstStyle/>
        <a:p>
          <a:endParaRPr lang="en-IN"/>
        </a:p>
      </dgm:t>
    </dgm:pt>
    <dgm:pt modelId="{FAC847A6-CA2A-4720-91E9-B06EBD7E6744}" type="pres">
      <dgm:prSet presAssocID="{436641ED-8DF6-4C73-B085-934DAB7EAE7E}" presName="parentLin" presStyleCnt="0"/>
      <dgm:spPr/>
    </dgm:pt>
    <dgm:pt modelId="{A1BE6936-8528-4187-92E9-F726F9D9E2A9}" type="pres">
      <dgm:prSet presAssocID="{436641ED-8DF6-4C73-B085-934DAB7EAE7E}" presName="parentLeftMargin" presStyleLbl="node1" presStyleIdx="0" presStyleCnt="7"/>
      <dgm:spPr/>
      <dgm:t>
        <a:bodyPr/>
        <a:lstStyle/>
        <a:p>
          <a:endParaRPr lang="en-IN"/>
        </a:p>
      </dgm:t>
    </dgm:pt>
    <dgm:pt modelId="{2D94F0E2-D5ED-4D00-A4FC-052239058A8C}" type="pres">
      <dgm:prSet presAssocID="{436641ED-8DF6-4C73-B085-934DAB7EAE7E}" presName="parentText" presStyleLbl="node1" presStyleIdx="0" presStyleCnt="7">
        <dgm:presLayoutVars>
          <dgm:chMax val="0"/>
          <dgm:bulletEnabled val="1"/>
        </dgm:presLayoutVars>
      </dgm:prSet>
      <dgm:spPr/>
      <dgm:t>
        <a:bodyPr/>
        <a:lstStyle/>
        <a:p>
          <a:endParaRPr lang="en-US"/>
        </a:p>
      </dgm:t>
    </dgm:pt>
    <dgm:pt modelId="{0E3763C4-4ABE-4C61-9DF1-39D82883F8C6}" type="pres">
      <dgm:prSet presAssocID="{436641ED-8DF6-4C73-B085-934DAB7EAE7E}" presName="negativeSpace" presStyleCnt="0"/>
      <dgm:spPr/>
    </dgm:pt>
    <dgm:pt modelId="{8BFE84A0-C7BD-4CDE-999D-ABF3A9CBFDD3}" type="pres">
      <dgm:prSet presAssocID="{436641ED-8DF6-4C73-B085-934DAB7EAE7E}" presName="childText" presStyleLbl="conFgAcc1" presStyleIdx="0" presStyleCnt="7">
        <dgm:presLayoutVars>
          <dgm:bulletEnabled val="1"/>
        </dgm:presLayoutVars>
      </dgm:prSet>
      <dgm:spPr/>
    </dgm:pt>
    <dgm:pt modelId="{651ACF20-6D78-43BA-A81D-D982E3306329}" type="pres">
      <dgm:prSet presAssocID="{688D8842-CF60-4F87-97F1-8E5CFDC4595E}" presName="spaceBetweenRectangles" presStyleCnt="0"/>
      <dgm:spPr/>
    </dgm:pt>
    <dgm:pt modelId="{96813087-1BBA-4B2B-996B-0DFE26A80CE4}" type="pres">
      <dgm:prSet presAssocID="{284634C8-20AD-4F8E-B78C-689482C907CD}" presName="parentLin" presStyleCnt="0"/>
      <dgm:spPr/>
    </dgm:pt>
    <dgm:pt modelId="{63031D5B-BB82-4DE3-ABAE-0F91791CA307}" type="pres">
      <dgm:prSet presAssocID="{284634C8-20AD-4F8E-B78C-689482C907CD}" presName="parentLeftMargin" presStyleLbl="node1" presStyleIdx="0" presStyleCnt="7"/>
      <dgm:spPr/>
      <dgm:t>
        <a:bodyPr/>
        <a:lstStyle/>
        <a:p>
          <a:endParaRPr lang="en-IN"/>
        </a:p>
      </dgm:t>
    </dgm:pt>
    <dgm:pt modelId="{EC02895E-3FDA-4986-9B0B-077BA9FAF31C}" type="pres">
      <dgm:prSet presAssocID="{284634C8-20AD-4F8E-B78C-689482C907CD}" presName="parentText" presStyleLbl="node1" presStyleIdx="1" presStyleCnt="7">
        <dgm:presLayoutVars>
          <dgm:chMax val="0"/>
          <dgm:bulletEnabled val="1"/>
        </dgm:presLayoutVars>
      </dgm:prSet>
      <dgm:spPr/>
      <dgm:t>
        <a:bodyPr/>
        <a:lstStyle/>
        <a:p>
          <a:endParaRPr lang="en-US"/>
        </a:p>
      </dgm:t>
    </dgm:pt>
    <dgm:pt modelId="{0A28CB3E-F249-4F8C-8084-79A36A70983E}" type="pres">
      <dgm:prSet presAssocID="{284634C8-20AD-4F8E-B78C-689482C907CD}" presName="negativeSpace" presStyleCnt="0"/>
      <dgm:spPr/>
    </dgm:pt>
    <dgm:pt modelId="{B70C7DB6-DA8B-439C-BDBC-C4AE7340FB8B}" type="pres">
      <dgm:prSet presAssocID="{284634C8-20AD-4F8E-B78C-689482C907CD}" presName="childText" presStyleLbl="conFgAcc1" presStyleIdx="1" presStyleCnt="7">
        <dgm:presLayoutVars>
          <dgm:bulletEnabled val="1"/>
        </dgm:presLayoutVars>
      </dgm:prSet>
      <dgm:spPr/>
    </dgm:pt>
    <dgm:pt modelId="{9DD424A8-567D-4139-9468-C83E28BF07B1}" type="pres">
      <dgm:prSet presAssocID="{AF966B99-A038-49D9-8F15-48CF4E63CDC4}" presName="spaceBetweenRectangles" presStyleCnt="0"/>
      <dgm:spPr/>
    </dgm:pt>
    <dgm:pt modelId="{98939AD7-9E9B-4AC0-B142-3AFC54847C0D}" type="pres">
      <dgm:prSet presAssocID="{EB841502-7746-4A3D-A071-17B162BD6941}" presName="parentLin" presStyleCnt="0"/>
      <dgm:spPr/>
    </dgm:pt>
    <dgm:pt modelId="{CFDEE0E5-6C8E-4009-8444-125C84903900}" type="pres">
      <dgm:prSet presAssocID="{EB841502-7746-4A3D-A071-17B162BD6941}" presName="parentLeftMargin" presStyleLbl="node1" presStyleIdx="1" presStyleCnt="7"/>
      <dgm:spPr/>
      <dgm:t>
        <a:bodyPr/>
        <a:lstStyle/>
        <a:p>
          <a:endParaRPr lang="en-IN"/>
        </a:p>
      </dgm:t>
    </dgm:pt>
    <dgm:pt modelId="{153EED0F-4013-4A42-A318-7B96885A2F25}" type="pres">
      <dgm:prSet presAssocID="{EB841502-7746-4A3D-A071-17B162BD6941}" presName="parentText" presStyleLbl="node1" presStyleIdx="2" presStyleCnt="7">
        <dgm:presLayoutVars>
          <dgm:chMax val="0"/>
          <dgm:bulletEnabled val="1"/>
        </dgm:presLayoutVars>
      </dgm:prSet>
      <dgm:spPr/>
      <dgm:t>
        <a:bodyPr/>
        <a:lstStyle/>
        <a:p>
          <a:endParaRPr lang="en-US"/>
        </a:p>
      </dgm:t>
    </dgm:pt>
    <dgm:pt modelId="{A2C89F95-3649-49AF-9A4F-4EC4D609AAE6}" type="pres">
      <dgm:prSet presAssocID="{EB841502-7746-4A3D-A071-17B162BD6941}" presName="negativeSpace" presStyleCnt="0"/>
      <dgm:spPr/>
    </dgm:pt>
    <dgm:pt modelId="{FBDDD4B4-B699-4B25-961D-A45413FB9FF7}" type="pres">
      <dgm:prSet presAssocID="{EB841502-7746-4A3D-A071-17B162BD6941}" presName="childText" presStyleLbl="conFgAcc1" presStyleIdx="2" presStyleCnt="7">
        <dgm:presLayoutVars>
          <dgm:bulletEnabled val="1"/>
        </dgm:presLayoutVars>
      </dgm:prSet>
      <dgm:spPr/>
    </dgm:pt>
    <dgm:pt modelId="{F86B2665-8143-479E-BD01-AB6C17CCBBB2}" type="pres">
      <dgm:prSet presAssocID="{26A286D2-21E0-493E-9D4A-717938E9AB77}" presName="spaceBetweenRectangles" presStyleCnt="0"/>
      <dgm:spPr/>
    </dgm:pt>
    <dgm:pt modelId="{B69CFAAE-F05B-4093-AF48-E90417848215}" type="pres">
      <dgm:prSet presAssocID="{7070B11B-53DA-42D9-8E0F-FF905D5D073D}" presName="parentLin" presStyleCnt="0"/>
      <dgm:spPr/>
    </dgm:pt>
    <dgm:pt modelId="{4447287E-03AB-4423-B50D-F560F40C2601}" type="pres">
      <dgm:prSet presAssocID="{7070B11B-53DA-42D9-8E0F-FF905D5D073D}" presName="parentLeftMargin" presStyleLbl="node1" presStyleIdx="2" presStyleCnt="7"/>
      <dgm:spPr/>
      <dgm:t>
        <a:bodyPr/>
        <a:lstStyle/>
        <a:p>
          <a:endParaRPr lang="en-IN"/>
        </a:p>
      </dgm:t>
    </dgm:pt>
    <dgm:pt modelId="{C5648C5F-A78C-43A8-917B-84A51BEBFD1C}" type="pres">
      <dgm:prSet presAssocID="{7070B11B-53DA-42D9-8E0F-FF905D5D073D}" presName="parentText" presStyleLbl="node1" presStyleIdx="3" presStyleCnt="7">
        <dgm:presLayoutVars>
          <dgm:chMax val="0"/>
          <dgm:bulletEnabled val="1"/>
        </dgm:presLayoutVars>
      </dgm:prSet>
      <dgm:spPr/>
      <dgm:t>
        <a:bodyPr/>
        <a:lstStyle/>
        <a:p>
          <a:endParaRPr lang="en-IN"/>
        </a:p>
      </dgm:t>
    </dgm:pt>
    <dgm:pt modelId="{001532FB-94E8-44A0-8852-679A814D41A0}" type="pres">
      <dgm:prSet presAssocID="{7070B11B-53DA-42D9-8E0F-FF905D5D073D}" presName="negativeSpace" presStyleCnt="0"/>
      <dgm:spPr/>
    </dgm:pt>
    <dgm:pt modelId="{BDB8AFA5-DCA6-4D24-8BAB-97666AE5101E}" type="pres">
      <dgm:prSet presAssocID="{7070B11B-53DA-42D9-8E0F-FF905D5D073D}" presName="childText" presStyleLbl="conFgAcc1" presStyleIdx="3" presStyleCnt="7">
        <dgm:presLayoutVars>
          <dgm:bulletEnabled val="1"/>
        </dgm:presLayoutVars>
      </dgm:prSet>
      <dgm:spPr/>
    </dgm:pt>
    <dgm:pt modelId="{33180DCA-17B6-4B30-868F-8EF385341AE7}" type="pres">
      <dgm:prSet presAssocID="{3199C414-BA4F-454A-BA07-475489169613}" presName="spaceBetweenRectangles" presStyleCnt="0"/>
      <dgm:spPr/>
    </dgm:pt>
    <dgm:pt modelId="{42C08021-D643-4D4C-A593-A4B1DAF7662A}" type="pres">
      <dgm:prSet presAssocID="{FF7E14E7-8622-44FE-956E-39D1E6FEB432}" presName="parentLin" presStyleCnt="0"/>
      <dgm:spPr/>
    </dgm:pt>
    <dgm:pt modelId="{A4E6DF85-9741-4F5C-941B-6A72DEFDCB91}" type="pres">
      <dgm:prSet presAssocID="{FF7E14E7-8622-44FE-956E-39D1E6FEB432}" presName="parentLeftMargin" presStyleLbl="node1" presStyleIdx="3" presStyleCnt="7"/>
      <dgm:spPr/>
      <dgm:t>
        <a:bodyPr/>
        <a:lstStyle/>
        <a:p>
          <a:endParaRPr lang="en-IN"/>
        </a:p>
      </dgm:t>
    </dgm:pt>
    <dgm:pt modelId="{46FF4118-8CE2-4949-A0E8-101B4DFF7489}" type="pres">
      <dgm:prSet presAssocID="{FF7E14E7-8622-44FE-956E-39D1E6FEB432}" presName="parentText" presStyleLbl="node1" presStyleIdx="4" presStyleCnt="7">
        <dgm:presLayoutVars>
          <dgm:chMax val="0"/>
          <dgm:bulletEnabled val="1"/>
        </dgm:presLayoutVars>
      </dgm:prSet>
      <dgm:spPr/>
      <dgm:t>
        <a:bodyPr/>
        <a:lstStyle/>
        <a:p>
          <a:endParaRPr lang="en-IN"/>
        </a:p>
      </dgm:t>
    </dgm:pt>
    <dgm:pt modelId="{A22C04DA-2F9B-456E-B9F4-62966EDE1C38}" type="pres">
      <dgm:prSet presAssocID="{FF7E14E7-8622-44FE-956E-39D1E6FEB432}" presName="negativeSpace" presStyleCnt="0"/>
      <dgm:spPr/>
    </dgm:pt>
    <dgm:pt modelId="{7CC099D7-704D-4F1F-BE1A-45A105D31CB2}" type="pres">
      <dgm:prSet presAssocID="{FF7E14E7-8622-44FE-956E-39D1E6FEB432}" presName="childText" presStyleLbl="conFgAcc1" presStyleIdx="4" presStyleCnt="7">
        <dgm:presLayoutVars>
          <dgm:bulletEnabled val="1"/>
        </dgm:presLayoutVars>
      </dgm:prSet>
      <dgm:spPr/>
    </dgm:pt>
    <dgm:pt modelId="{40FD93B5-0DE6-41A1-A294-2FD89DC1CD94}" type="pres">
      <dgm:prSet presAssocID="{38A3145E-43DC-4B16-9F05-D66678B5CB24}" presName="spaceBetweenRectangles" presStyleCnt="0"/>
      <dgm:spPr/>
    </dgm:pt>
    <dgm:pt modelId="{93BA808B-37A3-46A4-BE2F-4CA59378DF70}" type="pres">
      <dgm:prSet presAssocID="{1684BE32-3E5A-42DE-AD64-8045C664B009}" presName="parentLin" presStyleCnt="0"/>
      <dgm:spPr/>
    </dgm:pt>
    <dgm:pt modelId="{BA8F4187-77CA-40F1-9F7E-134838939D2B}" type="pres">
      <dgm:prSet presAssocID="{1684BE32-3E5A-42DE-AD64-8045C664B009}" presName="parentLeftMargin" presStyleLbl="node1" presStyleIdx="4" presStyleCnt="7"/>
      <dgm:spPr/>
      <dgm:t>
        <a:bodyPr/>
        <a:lstStyle/>
        <a:p>
          <a:endParaRPr lang="en-IN"/>
        </a:p>
      </dgm:t>
    </dgm:pt>
    <dgm:pt modelId="{44D21A1B-DA2D-48CB-8852-0F00137B6513}" type="pres">
      <dgm:prSet presAssocID="{1684BE32-3E5A-42DE-AD64-8045C664B009}" presName="parentText" presStyleLbl="node1" presStyleIdx="5" presStyleCnt="7">
        <dgm:presLayoutVars>
          <dgm:chMax val="0"/>
          <dgm:bulletEnabled val="1"/>
        </dgm:presLayoutVars>
      </dgm:prSet>
      <dgm:spPr/>
      <dgm:t>
        <a:bodyPr/>
        <a:lstStyle/>
        <a:p>
          <a:endParaRPr lang="en-IN"/>
        </a:p>
      </dgm:t>
    </dgm:pt>
    <dgm:pt modelId="{2321C3C6-C332-4993-BBCF-3472332C5D22}" type="pres">
      <dgm:prSet presAssocID="{1684BE32-3E5A-42DE-AD64-8045C664B009}" presName="negativeSpace" presStyleCnt="0"/>
      <dgm:spPr/>
    </dgm:pt>
    <dgm:pt modelId="{A72FA225-6C19-41FC-8863-09EF4DAB3859}" type="pres">
      <dgm:prSet presAssocID="{1684BE32-3E5A-42DE-AD64-8045C664B009}" presName="childText" presStyleLbl="conFgAcc1" presStyleIdx="5" presStyleCnt="7">
        <dgm:presLayoutVars>
          <dgm:bulletEnabled val="1"/>
        </dgm:presLayoutVars>
      </dgm:prSet>
      <dgm:spPr/>
    </dgm:pt>
    <dgm:pt modelId="{EC926F99-5327-4953-81FB-67048BF13323}" type="pres">
      <dgm:prSet presAssocID="{C85A554B-F4A5-47E5-94C4-B64E0541F86E}" presName="spaceBetweenRectangles" presStyleCnt="0"/>
      <dgm:spPr/>
    </dgm:pt>
    <dgm:pt modelId="{C99CAB3E-8866-4313-B1E3-6ACB646D4E4B}" type="pres">
      <dgm:prSet presAssocID="{E86F391A-7D32-42A1-B208-1B0E946EE064}" presName="parentLin" presStyleCnt="0"/>
      <dgm:spPr/>
    </dgm:pt>
    <dgm:pt modelId="{79F01FC5-8374-433A-B26F-393B95AD14EA}" type="pres">
      <dgm:prSet presAssocID="{E86F391A-7D32-42A1-B208-1B0E946EE064}" presName="parentLeftMargin" presStyleLbl="node1" presStyleIdx="5" presStyleCnt="7"/>
      <dgm:spPr/>
      <dgm:t>
        <a:bodyPr/>
        <a:lstStyle/>
        <a:p>
          <a:endParaRPr lang="en-IN"/>
        </a:p>
      </dgm:t>
    </dgm:pt>
    <dgm:pt modelId="{44C5ACDB-7676-4AF9-AFD6-F94B9E387529}" type="pres">
      <dgm:prSet presAssocID="{E86F391A-7D32-42A1-B208-1B0E946EE064}" presName="parentText" presStyleLbl="node1" presStyleIdx="6" presStyleCnt="7">
        <dgm:presLayoutVars>
          <dgm:chMax val="0"/>
          <dgm:bulletEnabled val="1"/>
        </dgm:presLayoutVars>
      </dgm:prSet>
      <dgm:spPr/>
      <dgm:t>
        <a:bodyPr/>
        <a:lstStyle/>
        <a:p>
          <a:endParaRPr lang="en-IN"/>
        </a:p>
      </dgm:t>
    </dgm:pt>
    <dgm:pt modelId="{2BA083C8-AD20-4DAF-A436-E03C86751B57}" type="pres">
      <dgm:prSet presAssocID="{E86F391A-7D32-42A1-B208-1B0E946EE064}" presName="negativeSpace" presStyleCnt="0"/>
      <dgm:spPr/>
    </dgm:pt>
    <dgm:pt modelId="{308E6ABC-2254-4AE8-B1CB-DE401B8D956D}" type="pres">
      <dgm:prSet presAssocID="{E86F391A-7D32-42A1-B208-1B0E946EE064}" presName="childText" presStyleLbl="conFgAcc1" presStyleIdx="6" presStyleCnt="7">
        <dgm:presLayoutVars>
          <dgm:bulletEnabled val="1"/>
        </dgm:presLayoutVars>
      </dgm:prSet>
      <dgm:spPr/>
    </dgm:pt>
  </dgm:ptLst>
  <dgm:cxnLst>
    <dgm:cxn modelId="{5087CFB8-D465-4619-A621-AA942E44ED5E}" type="presOf" srcId="{E86F391A-7D32-42A1-B208-1B0E946EE064}" destId="{44C5ACDB-7676-4AF9-AFD6-F94B9E387529}" srcOrd="1" destOrd="0" presId="urn:microsoft.com/office/officeart/2005/8/layout/list1"/>
    <dgm:cxn modelId="{E964A410-4E02-4A01-8235-791EC2A59AE7}" srcId="{6FA63A38-2F04-4423-B2D3-17B0DF460E15}" destId="{7070B11B-53DA-42D9-8E0F-FF905D5D073D}" srcOrd="3" destOrd="0" parTransId="{55367963-6A5E-4807-95A5-7C08DD6E13D6}" sibTransId="{3199C414-BA4F-454A-BA07-475489169613}"/>
    <dgm:cxn modelId="{B4A5F1B0-9052-4CF2-B039-A899F84CE434}" type="presOf" srcId="{436641ED-8DF6-4C73-B085-934DAB7EAE7E}" destId="{2D94F0E2-D5ED-4D00-A4FC-052239058A8C}" srcOrd="1" destOrd="0" presId="urn:microsoft.com/office/officeart/2005/8/layout/list1"/>
    <dgm:cxn modelId="{D35D939A-383B-42C5-9F55-0943F0F599BF}" srcId="{6FA63A38-2F04-4423-B2D3-17B0DF460E15}" destId="{EB841502-7746-4A3D-A071-17B162BD6941}" srcOrd="2" destOrd="0" parTransId="{92DEF013-7945-45CA-BE95-4B22DBC92CB5}" sibTransId="{26A286D2-21E0-493E-9D4A-717938E9AB77}"/>
    <dgm:cxn modelId="{24E64754-9C62-472D-B76D-F9AF9EDD7226}" type="presOf" srcId="{7070B11B-53DA-42D9-8E0F-FF905D5D073D}" destId="{C5648C5F-A78C-43A8-917B-84A51BEBFD1C}" srcOrd="1" destOrd="0" presId="urn:microsoft.com/office/officeart/2005/8/layout/list1"/>
    <dgm:cxn modelId="{7E51B3A3-0D93-4E2A-8EC2-9AE1B5272163}" type="presOf" srcId="{436641ED-8DF6-4C73-B085-934DAB7EAE7E}" destId="{A1BE6936-8528-4187-92E9-F726F9D9E2A9}" srcOrd="0" destOrd="0" presId="urn:microsoft.com/office/officeart/2005/8/layout/list1"/>
    <dgm:cxn modelId="{338ECED1-74EB-4D19-8216-952AA64CA3AA}" type="presOf" srcId="{7070B11B-53DA-42D9-8E0F-FF905D5D073D}" destId="{4447287E-03AB-4423-B50D-F560F40C2601}" srcOrd="0" destOrd="0" presId="urn:microsoft.com/office/officeart/2005/8/layout/list1"/>
    <dgm:cxn modelId="{91FA7EDC-63F4-41AA-B10E-708C71E78EA3}" type="presOf" srcId="{1684BE32-3E5A-42DE-AD64-8045C664B009}" destId="{44D21A1B-DA2D-48CB-8852-0F00137B6513}" srcOrd="1" destOrd="0" presId="urn:microsoft.com/office/officeart/2005/8/layout/list1"/>
    <dgm:cxn modelId="{E9BB612A-60A4-493D-85B1-DB8BFA8DBF38}" srcId="{6FA63A38-2F04-4423-B2D3-17B0DF460E15}" destId="{1684BE32-3E5A-42DE-AD64-8045C664B009}" srcOrd="5" destOrd="0" parTransId="{8DF93DD3-583B-4054-A366-DEA64F9F2C6D}" sibTransId="{C85A554B-F4A5-47E5-94C4-B64E0541F86E}"/>
    <dgm:cxn modelId="{A3FF2AAA-00EF-467F-AB82-9302AF74FC9A}" srcId="{6FA63A38-2F04-4423-B2D3-17B0DF460E15}" destId="{E86F391A-7D32-42A1-B208-1B0E946EE064}" srcOrd="6" destOrd="0" parTransId="{21C2DD71-BC83-445F-9D57-4A147DE0D97D}" sibTransId="{45D7B391-3AD2-4C5A-8372-F92D59B85E39}"/>
    <dgm:cxn modelId="{03688651-73BF-427B-B293-B5B311C43ED8}" type="presOf" srcId="{EB841502-7746-4A3D-A071-17B162BD6941}" destId="{CFDEE0E5-6C8E-4009-8444-125C84903900}" srcOrd="0" destOrd="0" presId="urn:microsoft.com/office/officeart/2005/8/layout/list1"/>
    <dgm:cxn modelId="{A5C68378-967E-4E2F-9500-2736709A6EAF}" type="presOf" srcId="{1684BE32-3E5A-42DE-AD64-8045C664B009}" destId="{BA8F4187-77CA-40F1-9F7E-134838939D2B}" srcOrd="0" destOrd="0" presId="urn:microsoft.com/office/officeart/2005/8/layout/list1"/>
    <dgm:cxn modelId="{3566A31D-E512-44F1-AB43-05775AEC0A3D}" type="presOf" srcId="{E86F391A-7D32-42A1-B208-1B0E946EE064}" destId="{79F01FC5-8374-433A-B26F-393B95AD14EA}" srcOrd="0" destOrd="0" presId="urn:microsoft.com/office/officeart/2005/8/layout/list1"/>
    <dgm:cxn modelId="{9E41ED75-B36B-4105-9877-EB635A78BD9F}" type="presOf" srcId="{6FA63A38-2F04-4423-B2D3-17B0DF460E15}" destId="{14CFB355-B86A-4175-99B7-31E4EF1B74FE}" srcOrd="0" destOrd="0" presId="urn:microsoft.com/office/officeart/2005/8/layout/list1"/>
    <dgm:cxn modelId="{72842177-22A4-44A6-BC72-9D8F60442653}" srcId="{6FA63A38-2F04-4423-B2D3-17B0DF460E15}" destId="{436641ED-8DF6-4C73-B085-934DAB7EAE7E}" srcOrd="0" destOrd="0" parTransId="{5A51E2D0-06F0-4196-987D-9CF5897555F3}" sibTransId="{688D8842-CF60-4F87-97F1-8E5CFDC4595E}"/>
    <dgm:cxn modelId="{A1078865-27A6-4E04-A78C-F53E270449E2}" type="presOf" srcId="{284634C8-20AD-4F8E-B78C-689482C907CD}" destId="{63031D5B-BB82-4DE3-ABAE-0F91791CA307}" srcOrd="0" destOrd="0" presId="urn:microsoft.com/office/officeart/2005/8/layout/list1"/>
    <dgm:cxn modelId="{1941901B-3357-4D3C-8483-9A7246F7F82A}" type="presOf" srcId="{FF7E14E7-8622-44FE-956E-39D1E6FEB432}" destId="{46FF4118-8CE2-4949-A0E8-101B4DFF7489}" srcOrd="1" destOrd="0" presId="urn:microsoft.com/office/officeart/2005/8/layout/list1"/>
    <dgm:cxn modelId="{AC7F5026-6859-4A68-B0CD-AFF0F8ECD667}" srcId="{6FA63A38-2F04-4423-B2D3-17B0DF460E15}" destId="{284634C8-20AD-4F8E-B78C-689482C907CD}" srcOrd="1" destOrd="0" parTransId="{DB4BE53D-2B52-47AE-9C42-719B22E85ED3}" sibTransId="{AF966B99-A038-49D9-8F15-48CF4E63CDC4}"/>
    <dgm:cxn modelId="{B0CC4DC2-A1EC-439D-9105-2ACCD5F475FE}" srcId="{6FA63A38-2F04-4423-B2D3-17B0DF460E15}" destId="{FF7E14E7-8622-44FE-956E-39D1E6FEB432}" srcOrd="4" destOrd="0" parTransId="{A5420714-48A1-4CC4-B3BC-FE291CBA697B}" sibTransId="{38A3145E-43DC-4B16-9F05-D66678B5CB24}"/>
    <dgm:cxn modelId="{00CA0ED6-8B6C-403D-AFA3-2B61C020194A}" type="presOf" srcId="{EB841502-7746-4A3D-A071-17B162BD6941}" destId="{153EED0F-4013-4A42-A318-7B96885A2F25}" srcOrd="1" destOrd="0" presId="urn:microsoft.com/office/officeart/2005/8/layout/list1"/>
    <dgm:cxn modelId="{6B6E6340-2FF3-4094-AD57-9ECEF5740775}" type="presOf" srcId="{284634C8-20AD-4F8E-B78C-689482C907CD}" destId="{EC02895E-3FDA-4986-9B0B-077BA9FAF31C}" srcOrd="1" destOrd="0" presId="urn:microsoft.com/office/officeart/2005/8/layout/list1"/>
    <dgm:cxn modelId="{225E2B73-E103-40AA-BD38-A905E7FA2558}" type="presOf" srcId="{FF7E14E7-8622-44FE-956E-39D1E6FEB432}" destId="{A4E6DF85-9741-4F5C-941B-6A72DEFDCB91}" srcOrd="0" destOrd="0" presId="urn:microsoft.com/office/officeart/2005/8/layout/list1"/>
    <dgm:cxn modelId="{D6F10403-AD6A-4B7F-B794-E969127710A8}" type="presParOf" srcId="{14CFB355-B86A-4175-99B7-31E4EF1B74FE}" destId="{FAC847A6-CA2A-4720-91E9-B06EBD7E6744}" srcOrd="0" destOrd="0" presId="urn:microsoft.com/office/officeart/2005/8/layout/list1"/>
    <dgm:cxn modelId="{321C9490-F01A-4980-8B6D-8D36410D679C}" type="presParOf" srcId="{FAC847A6-CA2A-4720-91E9-B06EBD7E6744}" destId="{A1BE6936-8528-4187-92E9-F726F9D9E2A9}" srcOrd="0" destOrd="0" presId="urn:microsoft.com/office/officeart/2005/8/layout/list1"/>
    <dgm:cxn modelId="{9F37FF46-8A02-453D-944C-ABE6A9C617BB}" type="presParOf" srcId="{FAC847A6-CA2A-4720-91E9-B06EBD7E6744}" destId="{2D94F0E2-D5ED-4D00-A4FC-052239058A8C}" srcOrd="1" destOrd="0" presId="urn:microsoft.com/office/officeart/2005/8/layout/list1"/>
    <dgm:cxn modelId="{6DA77515-D65F-4E47-BF6C-BF2C2D59A3E2}" type="presParOf" srcId="{14CFB355-B86A-4175-99B7-31E4EF1B74FE}" destId="{0E3763C4-4ABE-4C61-9DF1-39D82883F8C6}" srcOrd="1" destOrd="0" presId="urn:microsoft.com/office/officeart/2005/8/layout/list1"/>
    <dgm:cxn modelId="{CD527034-4B50-4737-9960-C0F49D71AB15}" type="presParOf" srcId="{14CFB355-B86A-4175-99B7-31E4EF1B74FE}" destId="{8BFE84A0-C7BD-4CDE-999D-ABF3A9CBFDD3}" srcOrd="2" destOrd="0" presId="urn:microsoft.com/office/officeart/2005/8/layout/list1"/>
    <dgm:cxn modelId="{88B9EA89-4FA9-4616-97EC-B81DFD91EA6B}" type="presParOf" srcId="{14CFB355-B86A-4175-99B7-31E4EF1B74FE}" destId="{651ACF20-6D78-43BA-A81D-D982E3306329}" srcOrd="3" destOrd="0" presId="urn:microsoft.com/office/officeart/2005/8/layout/list1"/>
    <dgm:cxn modelId="{C8C63943-4BE3-443C-833D-A6CDAD09088E}" type="presParOf" srcId="{14CFB355-B86A-4175-99B7-31E4EF1B74FE}" destId="{96813087-1BBA-4B2B-996B-0DFE26A80CE4}" srcOrd="4" destOrd="0" presId="urn:microsoft.com/office/officeart/2005/8/layout/list1"/>
    <dgm:cxn modelId="{AB23E782-597E-4CC0-ADA8-72573A0C3E28}" type="presParOf" srcId="{96813087-1BBA-4B2B-996B-0DFE26A80CE4}" destId="{63031D5B-BB82-4DE3-ABAE-0F91791CA307}" srcOrd="0" destOrd="0" presId="urn:microsoft.com/office/officeart/2005/8/layout/list1"/>
    <dgm:cxn modelId="{DD687D7E-0992-44FA-BD3F-218D9E5819C4}" type="presParOf" srcId="{96813087-1BBA-4B2B-996B-0DFE26A80CE4}" destId="{EC02895E-3FDA-4986-9B0B-077BA9FAF31C}" srcOrd="1" destOrd="0" presId="urn:microsoft.com/office/officeart/2005/8/layout/list1"/>
    <dgm:cxn modelId="{66C98B10-252A-44D6-BCFC-5FDEC743DB66}" type="presParOf" srcId="{14CFB355-B86A-4175-99B7-31E4EF1B74FE}" destId="{0A28CB3E-F249-4F8C-8084-79A36A70983E}" srcOrd="5" destOrd="0" presId="urn:microsoft.com/office/officeart/2005/8/layout/list1"/>
    <dgm:cxn modelId="{D0D88553-B751-40B9-B7F9-1F57D741E682}" type="presParOf" srcId="{14CFB355-B86A-4175-99B7-31E4EF1B74FE}" destId="{B70C7DB6-DA8B-439C-BDBC-C4AE7340FB8B}" srcOrd="6" destOrd="0" presId="urn:microsoft.com/office/officeart/2005/8/layout/list1"/>
    <dgm:cxn modelId="{EEB9115D-18F4-4A23-BEE2-0DDC7656EFD3}" type="presParOf" srcId="{14CFB355-B86A-4175-99B7-31E4EF1B74FE}" destId="{9DD424A8-567D-4139-9468-C83E28BF07B1}" srcOrd="7" destOrd="0" presId="urn:microsoft.com/office/officeart/2005/8/layout/list1"/>
    <dgm:cxn modelId="{00686799-8C7E-4A4F-AD03-3DB856A5D4E5}" type="presParOf" srcId="{14CFB355-B86A-4175-99B7-31E4EF1B74FE}" destId="{98939AD7-9E9B-4AC0-B142-3AFC54847C0D}" srcOrd="8" destOrd="0" presId="urn:microsoft.com/office/officeart/2005/8/layout/list1"/>
    <dgm:cxn modelId="{471FD366-35D0-4873-910E-B65F25D01874}" type="presParOf" srcId="{98939AD7-9E9B-4AC0-B142-3AFC54847C0D}" destId="{CFDEE0E5-6C8E-4009-8444-125C84903900}" srcOrd="0" destOrd="0" presId="urn:microsoft.com/office/officeart/2005/8/layout/list1"/>
    <dgm:cxn modelId="{3916651B-A68C-4D66-86B1-C1C14BD9A660}" type="presParOf" srcId="{98939AD7-9E9B-4AC0-B142-3AFC54847C0D}" destId="{153EED0F-4013-4A42-A318-7B96885A2F25}" srcOrd="1" destOrd="0" presId="urn:microsoft.com/office/officeart/2005/8/layout/list1"/>
    <dgm:cxn modelId="{DC77BD38-8A23-44BE-B308-891DA0DA87D0}" type="presParOf" srcId="{14CFB355-B86A-4175-99B7-31E4EF1B74FE}" destId="{A2C89F95-3649-49AF-9A4F-4EC4D609AAE6}" srcOrd="9" destOrd="0" presId="urn:microsoft.com/office/officeart/2005/8/layout/list1"/>
    <dgm:cxn modelId="{02CCC458-29DF-4D39-A763-BCC9FDC58ECC}" type="presParOf" srcId="{14CFB355-B86A-4175-99B7-31E4EF1B74FE}" destId="{FBDDD4B4-B699-4B25-961D-A45413FB9FF7}" srcOrd="10" destOrd="0" presId="urn:microsoft.com/office/officeart/2005/8/layout/list1"/>
    <dgm:cxn modelId="{3658E60B-0B75-4E54-BABE-17B68D31561B}" type="presParOf" srcId="{14CFB355-B86A-4175-99B7-31E4EF1B74FE}" destId="{F86B2665-8143-479E-BD01-AB6C17CCBBB2}" srcOrd="11" destOrd="0" presId="urn:microsoft.com/office/officeart/2005/8/layout/list1"/>
    <dgm:cxn modelId="{E6735C19-DFF3-4522-BCBB-D0EA62B0390F}" type="presParOf" srcId="{14CFB355-B86A-4175-99B7-31E4EF1B74FE}" destId="{B69CFAAE-F05B-4093-AF48-E90417848215}" srcOrd="12" destOrd="0" presId="urn:microsoft.com/office/officeart/2005/8/layout/list1"/>
    <dgm:cxn modelId="{608E2E72-4ADB-4364-9A45-E7604791CA86}" type="presParOf" srcId="{B69CFAAE-F05B-4093-AF48-E90417848215}" destId="{4447287E-03AB-4423-B50D-F560F40C2601}" srcOrd="0" destOrd="0" presId="urn:microsoft.com/office/officeart/2005/8/layout/list1"/>
    <dgm:cxn modelId="{3E7874BD-76BA-4993-A119-3136943DAC8A}" type="presParOf" srcId="{B69CFAAE-F05B-4093-AF48-E90417848215}" destId="{C5648C5F-A78C-43A8-917B-84A51BEBFD1C}" srcOrd="1" destOrd="0" presId="urn:microsoft.com/office/officeart/2005/8/layout/list1"/>
    <dgm:cxn modelId="{AEE44D34-3822-4C48-85FA-043987819289}" type="presParOf" srcId="{14CFB355-B86A-4175-99B7-31E4EF1B74FE}" destId="{001532FB-94E8-44A0-8852-679A814D41A0}" srcOrd="13" destOrd="0" presId="urn:microsoft.com/office/officeart/2005/8/layout/list1"/>
    <dgm:cxn modelId="{0D3BA390-AAD3-4BE6-B164-ADC0D84F3FE5}" type="presParOf" srcId="{14CFB355-B86A-4175-99B7-31E4EF1B74FE}" destId="{BDB8AFA5-DCA6-4D24-8BAB-97666AE5101E}" srcOrd="14" destOrd="0" presId="urn:microsoft.com/office/officeart/2005/8/layout/list1"/>
    <dgm:cxn modelId="{C0778EC7-7EDD-4EB6-A23A-096A60032515}" type="presParOf" srcId="{14CFB355-B86A-4175-99B7-31E4EF1B74FE}" destId="{33180DCA-17B6-4B30-868F-8EF385341AE7}" srcOrd="15" destOrd="0" presId="urn:microsoft.com/office/officeart/2005/8/layout/list1"/>
    <dgm:cxn modelId="{1D95AD2D-27E6-4E8B-BA8F-03393CB6580D}" type="presParOf" srcId="{14CFB355-B86A-4175-99B7-31E4EF1B74FE}" destId="{42C08021-D643-4D4C-A593-A4B1DAF7662A}" srcOrd="16" destOrd="0" presId="urn:microsoft.com/office/officeart/2005/8/layout/list1"/>
    <dgm:cxn modelId="{896EB2EB-9492-40F8-B772-B31762289479}" type="presParOf" srcId="{42C08021-D643-4D4C-A593-A4B1DAF7662A}" destId="{A4E6DF85-9741-4F5C-941B-6A72DEFDCB91}" srcOrd="0" destOrd="0" presId="urn:microsoft.com/office/officeart/2005/8/layout/list1"/>
    <dgm:cxn modelId="{4E7E9CCD-5B25-4DA5-8D10-3CB0F805C9BC}" type="presParOf" srcId="{42C08021-D643-4D4C-A593-A4B1DAF7662A}" destId="{46FF4118-8CE2-4949-A0E8-101B4DFF7489}" srcOrd="1" destOrd="0" presId="urn:microsoft.com/office/officeart/2005/8/layout/list1"/>
    <dgm:cxn modelId="{F4606A94-69D1-426A-95DD-E937605F6AD4}" type="presParOf" srcId="{14CFB355-B86A-4175-99B7-31E4EF1B74FE}" destId="{A22C04DA-2F9B-456E-B9F4-62966EDE1C38}" srcOrd="17" destOrd="0" presId="urn:microsoft.com/office/officeart/2005/8/layout/list1"/>
    <dgm:cxn modelId="{7A36FF61-61BD-4456-918A-07D5D73A1AEE}" type="presParOf" srcId="{14CFB355-B86A-4175-99B7-31E4EF1B74FE}" destId="{7CC099D7-704D-4F1F-BE1A-45A105D31CB2}" srcOrd="18" destOrd="0" presId="urn:microsoft.com/office/officeart/2005/8/layout/list1"/>
    <dgm:cxn modelId="{5B13A50C-47FD-438F-8758-8405F89C5D19}" type="presParOf" srcId="{14CFB355-B86A-4175-99B7-31E4EF1B74FE}" destId="{40FD93B5-0DE6-41A1-A294-2FD89DC1CD94}" srcOrd="19" destOrd="0" presId="urn:microsoft.com/office/officeart/2005/8/layout/list1"/>
    <dgm:cxn modelId="{FFF5A79D-E41A-453A-A4FA-DE4990198A34}" type="presParOf" srcId="{14CFB355-B86A-4175-99B7-31E4EF1B74FE}" destId="{93BA808B-37A3-46A4-BE2F-4CA59378DF70}" srcOrd="20" destOrd="0" presId="urn:microsoft.com/office/officeart/2005/8/layout/list1"/>
    <dgm:cxn modelId="{0B7214DC-B716-4A8D-A1AB-D259005A1769}" type="presParOf" srcId="{93BA808B-37A3-46A4-BE2F-4CA59378DF70}" destId="{BA8F4187-77CA-40F1-9F7E-134838939D2B}" srcOrd="0" destOrd="0" presId="urn:microsoft.com/office/officeart/2005/8/layout/list1"/>
    <dgm:cxn modelId="{6BE6BE2B-ED58-4706-B258-BBF5C04B7F7D}" type="presParOf" srcId="{93BA808B-37A3-46A4-BE2F-4CA59378DF70}" destId="{44D21A1B-DA2D-48CB-8852-0F00137B6513}" srcOrd="1" destOrd="0" presId="urn:microsoft.com/office/officeart/2005/8/layout/list1"/>
    <dgm:cxn modelId="{BABB9EEC-5FA1-466C-B229-8304AF22552A}" type="presParOf" srcId="{14CFB355-B86A-4175-99B7-31E4EF1B74FE}" destId="{2321C3C6-C332-4993-BBCF-3472332C5D22}" srcOrd="21" destOrd="0" presId="urn:microsoft.com/office/officeart/2005/8/layout/list1"/>
    <dgm:cxn modelId="{3FD1573D-9128-49AF-ADBE-7A6A7F9D6BB6}" type="presParOf" srcId="{14CFB355-B86A-4175-99B7-31E4EF1B74FE}" destId="{A72FA225-6C19-41FC-8863-09EF4DAB3859}" srcOrd="22" destOrd="0" presId="urn:microsoft.com/office/officeart/2005/8/layout/list1"/>
    <dgm:cxn modelId="{EBD5C250-D513-4154-8006-E85BF5DA3628}" type="presParOf" srcId="{14CFB355-B86A-4175-99B7-31E4EF1B74FE}" destId="{EC926F99-5327-4953-81FB-67048BF13323}" srcOrd="23" destOrd="0" presId="urn:microsoft.com/office/officeart/2005/8/layout/list1"/>
    <dgm:cxn modelId="{62104418-516E-45A7-A772-B8934B5BF4D3}" type="presParOf" srcId="{14CFB355-B86A-4175-99B7-31E4EF1B74FE}" destId="{C99CAB3E-8866-4313-B1E3-6ACB646D4E4B}" srcOrd="24" destOrd="0" presId="urn:microsoft.com/office/officeart/2005/8/layout/list1"/>
    <dgm:cxn modelId="{43CC601B-9826-4AEC-AC50-478C418F4F7D}" type="presParOf" srcId="{C99CAB3E-8866-4313-B1E3-6ACB646D4E4B}" destId="{79F01FC5-8374-433A-B26F-393B95AD14EA}" srcOrd="0" destOrd="0" presId="urn:microsoft.com/office/officeart/2005/8/layout/list1"/>
    <dgm:cxn modelId="{34599AC6-EF0C-4372-A21D-CACDE6A74DC6}" type="presParOf" srcId="{C99CAB3E-8866-4313-B1E3-6ACB646D4E4B}" destId="{44C5ACDB-7676-4AF9-AFD6-F94B9E387529}" srcOrd="1" destOrd="0" presId="urn:microsoft.com/office/officeart/2005/8/layout/list1"/>
    <dgm:cxn modelId="{F704D2AB-88BC-4C73-AF67-8FB0D9EB6D96}" type="presParOf" srcId="{14CFB355-B86A-4175-99B7-31E4EF1B74FE}" destId="{2BA083C8-AD20-4DAF-A436-E03C86751B57}" srcOrd="25" destOrd="0" presId="urn:microsoft.com/office/officeart/2005/8/layout/list1"/>
    <dgm:cxn modelId="{B5A9DDE3-1BCF-4884-A920-6F6583F12A90}" type="presParOf" srcId="{14CFB355-B86A-4175-99B7-31E4EF1B74FE}" destId="{308E6ABC-2254-4AE8-B1CB-DE401B8D956D}" srcOrd="26" destOrd="0" presId="urn:microsoft.com/office/officeart/2005/8/layout/list1"/>
  </dgm:cxnLst>
  <dgm:bg/>
  <dgm:whole/>
</dgm:dataModel>
</file>

<file path=ppt/diagrams/data2.xml><?xml version="1.0" encoding="utf-8"?>
<dgm:dataModel xmlns:dgm="http://schemas.openxmlformats.org/drawingml/2006/diagram" xmlns:a="http://schemas.openxmlformats.org/drawingml/2006/main">
  <dgm:ptLst>
    <dgm:pt modelId="{6FA63A38-2F04-4423-B2D3-17B0DF460E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36641ED-8DF6-4C73-B085-934DAB7EAE7E}">
      <dgm:prSet phldrT="[Text]"/>
      <dgm:spPr>
        <a:solidFill>
          <a:schemeClr val="tx2">
            <a:lumMod val="60000"/>
            <a:lumOff val="40000"/>
          </a:schemeClr>
        </a:solidFill>
      </dgm:spPr>
      <dgm:t>
        <a:bodyPr/>
        <a:lstStyle/>
        <a:p>
          <a:r>
            <a:rPr lang="en-US" b="1" dirty="0" smtClean="0"/>
            <a:t>Poverty</a:t>
          </a:r>
          <a:endParaRPr lang="en-US" dirty="0"/>
        </a:p>
      </dgm:t>
    </dgm:pt>
    <dgm:pt modelId="{5A51E2D0-06F0-4196-987D-9CF5897555F3}" type="parTrans" cxnId="{72842177-22A4-44A6-BC72-9D8F60442653}">
      <dgm:prSet/>
      <dgm:spPr/>
      <dgm:t>
        <a:bodyPr/>
        <a:lstStyle/>
        <a:p>
          <a:endParaRPr lang="en-US"/>
        </a:p>
      </dgm:t>
    </dgm:pt>
    <dgm:pt modelId="{688D8842-CF60-4F87-97F1-8E5CFDC4595E}" type="sibTrans" cxnId="{72842177-22A4-44A6-BC72-9D8F60442653}">
      <dgm:prSet/>
      <dgm:spPr/>
      <dgm:t>
        <a:bodyPr/>
        <a:lstStyle/>
        <a:p>
          <a:endParaRPr lang="en-US"/>
        </a:p>
      </dgm:t>
    </dgm:pt>
    <dgm:pt modelId="{284634C8-20AD-4F8E-B78C-689482C907CD}">
      <dgm:prSet phldrT="[Text]"/>
      <dgm:spPr>
        <a:solidFill>
          <a:schemeClr val="tx2">
            <a:lumMod val="60000"/>
            <a:lumOff val="40000"/>
          </a:schemeClr>
        </a:solidFill>
      </dgm:spPr>
      <dgm:t>
        <a:bodyPr/>
        <a:lstStyle/>
        <a:p>
          <a:r>
            <a:rPr lang="en-US" b="1" dirty="0" smtClean="0"/>
            <a:t>Malnutrition</a:t>
          </a:r>
          <a:endParaRPr lang="en-US" dirty="0"/>
        </a:p>
      </dgm:t>
    </dgm:pt>
    <dgm:pt modelId="{DB4BE53D-2B52-47AE-9C42-719B22E85ED3}" type="parTrans" cxnId="{AC7F5026-6859-4A68-B0CD-AFF0F8ECD667}">
      <dgm:prSet/>
      <dgm:spPr/>
      <dgm:t>
        <a:bodyPr/>
        <a:lstStyle/>
        <a:p>
          <a:endParaRPr lang="en-US"/>
        </a:p>
      </dgm:t>
    </dgm:pt>
    <dgm:pt modelId="{AF966B99-A038-49D9-8F15-48CF4E63CDC4}" type="sibTrans" cxnId="{AC7F5026-6859-4A68-B0CD-AFF0F8ECD667}">
      <dgm:prSet/>
      <dgm:spPr/>
      <dgm:t>
        <a:bodyPr/>
        <a:lstStyle/>
        <a:p>
          <a:endParaRPr lang="en-US"/>
        </a:p>
      </dgm:t>
    </dgm:pt>
    <dgm:pt modelId="{EB841502-7746-4A3D-A071-17B162BD6941}">
      <dgm:prSet phldrT="[Text]"/>
      <dgm:spPr>
        <a:solidFill>
          <a:schemeClr val="tx2">
            <a:lumMod val="60000"/>
            <a:lumOff val="40000"/>
          </a:schemeClr>
        </a:solidFill>
      </dgm:spPr>
      <dgm:t>
        <a:bodyPr/>
        <a:lstStyle/>
        <a:p>
          <a:r>
            <a:rPr lang="en-US" b="1" dirty="0" smtClean="0"/>
            <a:t>Illiteracy</a:t>
          </a:r>
          <a:endParaRPr lang="en-US" b="1" dirty="0"/>
        </a:p>
      </dgm:t>
    </dgm:pt>
    <dgm:pt modelId="{92DEF013-7945-45CA-BE95-4B22DBC92CB5}" type="parTrans" cxnId="{D35D939A-383B-42C5-9F55-0943F0F599BF}">
      <dgm:prSet/>
      <dgm:spPr/>
      <dgm:t>
        <a:bodyPr/>
        <a:lstStyle/>
        <a:p>
          <a:endParaRPr lang="en-US"/>
        </a:p>
      </dgm:t>
    </dgm:pt>
    <dgm:pt modelId="{26A286D2-21E0-493E-9D4A-717938E9AB77}" type="sibTrans" cxnId="{D35D939A-383B-42C5-9F55-0943F0F599BF}">
      <dgm:prSet/>
      <dgm:spPr/>
      <dgm:t>
        <a:bodyPr/>
        <a:lstStyle/>
        <a:p>
          <a:endParaRPr lang="en-US"/>
        </a:p>
      </dgm:t>
    </dgm:pt>
    <dgm:pt modelId="{1684BE32-3E5A-42DE-AD64-8045C664B009}">
      <dgm:prSet/>
      <dgm:spPr/>
      <dgm:t>
        <a:bodyPr/>
        <a:lstStyle/>
        <a:p>
          <a:r>
            <a:rPr lang="en-US" dirty="0" smtClean="0"/>
            <a:t>Funding</a:t>
          </a:r>
          <a:endParaRPr lang="en-US" dirty="0"/>
        </a:p>
      </dgm:t>
    </dgm:pt>
    <dgm:pt modelId="{8DF93DD3-583B-4054-A366-DEA64F9F2C6D}" type="parTrans" cxnId="{E9BB612A-60A4-493D-85B1-DB8BFA8DBF38}">
      <dgm:prSet/>
      <dgm:spPr/>
      <dgm:t>
        <a:bodyPr/>
        <a:lstStyle/>
        <a:p>
          <a:endParaRPr lang="en-US"/>
        </a:p>
      </dgm:t>
    </dgm:pt>
    <dgm:pt modelId="{C85A554B-F4A5-47E5-94C4-B64E0541F86E}" type="sibTrans" cxnId="{E9BB612A-60A4-493D-85B1-DB8BFA8DBF38}">
      <dgm:prSet/>
      <dgm:spPr/>
      <dgm:t>
        <a:bodyPr/>
        <a:lstStyle/>
        <a:p>
          <a:endParaRPr lang="en-US"/>
        </a:p>
      </dgm:t>
    </dgm:pt>
    <dgm:pt modelId="{7070B11B-53DA-42D9-8E0F-FF905D5D073D}">
      <dgm:prSet/>
      <dgm:spPr>
        <a:solidFill>
          <a:srgbClr val="00B050"/>
        </a:solidFill>
      </dgm:spPr>
      <dgm:t>
        <a:bodyPr/>
        <a:lstStyle/>
        <a:p>
          <a:r>
            <a:rPr lang="en-US" dirty="0" smtClean="0">
              <a:latin typeface="Arial Rounded MT Bold" pitchFamily="34" charset="0"/>
            </a:rPr>
            <a:t>Infrastructure</a:t>
          </a:r>
          <a:endParaRPr lang="en-US" dirty="0">
            <a:latin typeface="Arial Rounded MT Bold" pitchFamily="34" charset="0"/>
          </a:endParaRPr>
        </a:p>
      </dgm:t>
    </dgm:pt>
    <dgm:pt modelId="{55367963-6A5E-4807-95A5-7C08DD6E13D6}" type="parTrans" cxnId="{E964A410-4E02-4A01-8235-791EC2A59AE7}">
      <dgm:prSet/>
      <dgm:spPr/>
      <dgm:t>
        <a:bodyPr/>
        <a:lstStyle/>
        <a:p>
          <a:endParaRPr lang="en-US"/>
        </a:p>
      </dgm:t>
    </dgm:pt>
    <dgm:pt modelId="{3199C414-BA4F-454A-BA07-475489169613}" type="sibTrans" cxnId="{E964A410-4E02-4A01-8235-791EC2A59AE7}">
      <dgm:prSet/>
      <dgm:spPr/>
      <dgm:t>
        <a:bodyPr/>
        <a:lstStyle/>
        <a:p>
          <a:endParaRPr lang="en-US"/>
        </a:p>
      </dgm:t>
    </dgm:pt>
    <dgm:pt modelId="{FF7E14E7-8622-44FE-956E-39D1E6FEB432}">
      <dgm:prSet/>
      <dgm:spPr/>
      <dgm:t>
        <a:bodyPr/>
        <a:lstStyle/>
        <a:p>
          <a:r>
            <a:rPr lang="en-US" dirty="0" smtClean="0">
              <a:latin typeface="Arial Rounded MT Bold" pitchFamily="34" charset="0"/>
            </a:rPr>
            <a:t>Manpower</a:t>
          </a:r>
          <a:endParaRPr lang="en-US" dirty="0">
            <a:latin typeface="Arial Rounded MT Bold" pitchFamily="34" charset="0"/>
          </a:endParaRPr>
        </a:p>
      </dgm:t>
    </dgm:pt>
    <dgm:pt modelId="{A5420714-48A1-4CC4-B3BC-FE291CBA697B}" type="parTrans" cxnId="{B0CC4DC2-A1EC-439D-9105-2ACCD5F475FE}">
      <dgm:prSet/>
      <dgm:spPr/>
      <dgm:t>
        <a:bodyPr/>
        <a:lstStyle/>
        <a:p>
          <a:endParaRPr lang="en-US"/>
        </a:p>
      </dgm:t>
    </dgm:pt>
    <dgm:pt modelId="{38A3145E-43DC-4B16-9F05-D66678B5CB24}" type="sibTrans" cxnId="{B0CC4DC2-A1EC-439D-9105-2ACCD5F475FE}">
      <dgm:prSet/>
      <dgm:spPr/>
      <dgm:t>
        <a:bodyPr/>
        <a:lstStyle/>
        <a:p>
          <a:endParaRPr lang="en-US"/>
        </a:p>
      </dgm:t>
    </dgm:pt>
    <dgm:pt modelId="{E86F391A-7D32-42A1-B208-1B0E946EE064}">
      <dgm:prSet/>
      <dgm:spPr/>
      <dgm:t>
        <a:bodyPr/>
        <a:lstStyle/>
        <a:p>
          <a:r>
            <a:rPr lang="en-US" dirty="0" smtClean="0"/>
            <a:t>Standardization</a:t>
          </a:r>
          <a:endParaRPr lang="en-US" dirty="0"/>
        </a:p>
      </dgm:t>
    </dgm:pt>
    <dgm:pt modelId="{21C2DD71-BC83-445F-9D57-4A147DE0D97D}" type="parTrans" cxnId="{A3FF2AAA-00EF-467F-AB82-9302AF74FC9A}">
      <dgm:prSet/>
      <dgm:spPr/>
      <dgm:t>
        <a:bodyPr/>
        <a:lstStyle/>
        <a:p>
          <a:endParaRPr lang="en-US"/>
        </a:p>
      </dgm:t>
    </dgm:pt>
    <dgm:pt modelId="{45D7B391-3AD2-4C5A-8372-F92D59B85E39}" type="sibTrans" cxnId="{A3FF2AAA-00EF-467F-AB82-9302AF74FC9A}">
      <dgm:prSet/>
      <dgm:spPr/>
      <dgm:t>
        <a:bodyPr/>
        <a:lstStyle/>
        <a:p>
          <a:endParaRPr lang="en-US"/>
        </a:p>
      </dgm:t>
    </dgm:pt>
    <dgm:pt modelId="{14CFB355-B86A-4175-99B7-31E4EF1B74FE}" type="pres">
      <dgm:prSet presAssocID="{6FA63A38-2F04-4423-B2D3-17B0DF460E15}" presName="linear" presStyleCnt="0">
        <dgm:presLayoutVars>
          <dgm:dir/>
          <dgm:animLvl val="lvl"/>
          <dgm:resizeHandles val="exact"/>
        </dgm:presLayoutVars>
      </dgm:prSet>
      <dgm:spPr/>
      <dgm:t>
        <a:bodyPr/>
        <a:lstStyle/>
        <a:p>
          <a:endParaRPr lang="en-IN"/>
        </a:p>
      </dgm:t>
    </dgm:pt>
    <dgm:pt modelId="{FAC847A6-CA2A-4720-91E9-B06EBD7E6744}" type="pres">
      <dgm:prSet presAssocID="{436641ED-8DF6-4C73-B085-934DAB7EAE7E}" presName="parentLin" presStyleCnt="0"/>
      <dgm:spPr/>
    </dgm:pt>
    <dgm:pt modelId="{A1BE6936-8528-4187-92E9-F726F9D9E2A9}" type="pres">
      <dgm:prSet presAssocID="{436641ED-8DF6-4C73-B085-934DAB7EAE7E}" presName="parentLeftMargin" presStyleLbl="node1" presStyleIdx="0" presStyleCnt="7"/>
      <dgm:spPr/>
      <dgm:t>
        <a:bodyPr/>
        <a:lstStyle/>
        <a:p>
          <a:endParaRPr lang="en-IN"/>
        </a:p>
      </dgm:t>
    </dgm:pt>
    <dgm:pt modelId="{2D94F0E2-D5ED-4D00-A4FC-052239058A8C}" type="pres">
      <dgm:prSet presAssocID="{436641ED-8DF6-4C73-B085-934DAB7EAE7E}" presName="parentText" presStyleLbl="node1" presStyleIdx="0" presStyleCnt="7">
        <dgm:presLayoutVars>
          <dgm:chMax val="0"/>
          <dgm:bulletEnabled val="1"/>
        </dgm:presLayoutVars>
      </dgm:prSet>
      <dgm:spPr/>
      <dgm:t>
        <a:bodyPr/>
        <a:lstStyle/>
        <a:p>
          <a:endParaRPr lang="en-US"/>
        </a:p>
      </dgm:t>
    </dgm:pt>
    <dgm:pt modelId="{0E3763C4-4ABE-4C61-9DF1-39D82883F8C6}" type="pres">
      <dgm:prSet presAssocID="{436641ED-8DF6-4C73-B085-934DAB7EAE7E}" presName="negativeSpace" presStyleCnt="0"/>
      <dgm:spPr/>
    </dgm:pt>
    <dgm:pt modelId="{8BFE84A0-C7BD-4CDE-999D-ABF3A9CBFDD3}" type="pres">
      <dgm:prSet presAssocID="{436641ED-8DF6-4C73-B085-934DAB7EAE7E}" presName="childText" presStyleLbl="conFgAcc1" presStyleIdx="0" presStyleCnt="7">
        <dgm:presLayoutVars>
          <dgm:bulletEnabled val="1"/>
        </dgm:presLayoutVars>
      </dgm:prSet>
      <dgm:spPr/>
    </dgm:pt>
    <dgm:pt modelId="{651ACF20-6D78-43BA-A81D-D982E3306329}" type="pres">
      <dgm:prSet presAssocID="{688D8842-CF60-4F87-97F1-8E5CFDC4595E}" presName="spaceBetweenRectangles" presStyleCnt="0"/>
      <dgm:spPr/>
    </dgm:pt>
    <dgm:pt modelId="{96813087-1BBA-4B2B-996B-0DFE26A80CE4}" type="pres">
      <dgm:prSet presAssocID="{284634C8-20AD-4F8E-B78C-689482C907CD}" presName="parentLin" presStyleCnt="0"/>
      <dgm:spPr/>
    </dgm:pt>
    <dgm:pt modelId="{63031D5B-BB82-4DE3-ABAE-0F91791CA307}" type="pres">
      <dgm:prSet presAssocID="{284634C8-20AD-4F8E-B78C-689482C907CD}" presName="parentLeftMargin" presStyleLbl="node1" presStyleIdx="0" presStyleCnt="7"/>
      <dgm:spPr/>
      <dgm:t>
        <a:bodyPr/>
        <a:lstStyle/>
        <a:p>
          <a:endParaRPr lang="en-IN"/>
        </a:p>
      </dgm:t>
    </dgm:pt>
    <dgm:pt modelId="{EC02895E-3FDA-4986-9B0B-077BA9FAF31C}" type="pres">
      <dgm:prSet presAssocID="{284634C8-20AD-4F8E-B78C-689482C907CD}" presName="parentText" presStyleLbl="node1" presStyleIdx="1" presStyleCnt="7">
        <dgm:presLayoutVars>
          <dgm:chMax val="0"/>
          <dgm:bulletEnabled val="1"/>
        </dgm:presLayoutVars>
      </dgm:prSet>
      <dgm:spPr/>
      <dgm:t>
        <a:bodyPr/>
        <a:lstStyle/>
        <a:p>
          <a:endParaRPr lang="en-US"/>
        </a:p>
      </dgm:t>
    </dgm:pt>
    <dgm:pt modelId="{0A28CB3E-F249-4F8C-8084-79A36A70983E}" type="pres">
      <dgm:prSet presAssocID="{284634C8-20AD-4F8E-B78C-689482C907CD}" presName="negativeSpace" presStyleCnt="0"/>
      <dgm:spPr/>
    </dgm:pt>
    <dgm:pt modelId="{B70C7DB6-DA8B-439C-BDBC-C4AE7340FB8B}" type="pres">
      <dgm:prSet presAssocID="{284634C8-20AD-4F8E-B78C-689482C907CD}" presName="childText" presStyleLbl="conFgAcc1" presStyleIdx="1" presStyleCnt="7">
        <dgm:presLayoutVars>
          <dgm:bulletEnabled val="1"/>
        </dgm:presLayoutVars>
      </dgm:prSet>
      <dgm:spPr/>
    </dgm:pt>
    <dgm:pt modelId="{9DD424A8-567D-4139-9468-C83E28BF07B1}" type="pres">
      <dgm:prSet presAssocID="{AF966B99-A038-49D9-8F15-48CF4E63CDC4}" presName="spaceBetweenRectangles" presStyleCnt="0"/>
      <dgm:spPr/>
    </dgm:pt>
    <dgm:pt modelId="{98939AD7-9E9B-4AC0-B142-3AFC54847C0D}" type="pres">
      <dgm:prSet presAssocID="{EB841502-7746-4A3D-A071-17B162BD6941}" presName="parentLin" presStyleCnt="0"/>
      <dgm:spPr/>
    </dgm:pt>
    <dgm:pt modelId="{CFDEE0E5-6C8E-4009-8444-125C84903900}" type="pres">
      <dgm:prSet presAssocID="{EB841502-7746-4A3D-A071-17B162BD6941}" presName="parentLeftMargin" presStyleLbl="node1" presStyleIdx="1" presStyleCnt="7"/>
      <dgm:spPr/>
      <dgm:t>
        <a:bodyPr/>
        <a:lstStyle/>
        <a:p>
          <a:endParaRPr lang="en-IN"/>
        </a:p>
      </dgm:t>
    </dgm:pt>
    <dgm:pt modelId="{153EED0F-4013-4A42-A318-7B96885A2F25}" type="pres">
      <dgm:prSet presAssocID="{EB841502-7746-4A3D-A071-17B162BD6941}" presName="parentText" presStyleLbl="node1" presStyleIdx="2" presStyleCnt="7">
        <dgm:presLayoutVars>
          <dgm:chMax val="0"/>
          <dgm:bulletEnabled val="1"/>
        </dgm:presLayoutVars>
      </dgm:prSet>
      <dgm:spPr/>
      <dgm:t>
        <a:bodyPr/>
        <a:lstStyle/>
        <a:p>
          <a:endParaRPr lang="en-US"/>
        </a:p>
      </dgm:t>
    </dgm:pt>
    <dgm:pt modelId="{A2C89F95-3649-49AF-9A4F-4EC4D609AAE6}" type="pres">
      <dgm:prSet presAssocID="{EB841502-7746-4A3D-A071-17B162BD6941}" presName="negativeSpace" presStyleCnt="0"/>
      <dgm:spPr/>
    </dgm:pt>
    <dgm:pt modelId="{FBDDD4B4-B699-4B25-961D-A45413FB9FF7}" type="pres">
      <dgm:prSet presAssocID="{EB841502-7746-4A3D-A071-17B162BD6941}" presName="childText" presStyleLbl="conFgAcc1" presStyleIdx="2" presStyleCnt="7">
        <dgm:presLayoutVars>
          <dgm:bulletEnabled val="1"/>
        </dgm:presLayoutVars>
      </dgm:prSet>
      <dgm:spPr/>
    </dgm:pt>
    <dgm:pt modelId="{F86B2665-8143-479E-BD01-AB6C17CCBBB2}" type="pres">
      <dgm:prSet presAssocID="{26A286D2-21E0-493E-9D4A-717938E9AB77}" presName="spaceBetweenRectangles" presStyleCnt="0"/>
      <dgm:spPr/>
    </dgm:pt>
    <dgm:pt modelId="{B69CFAAE-F05B-4093-AF48-E90417848215}" type="pres">
      <dgm:prSet presAssocID="{7070B11B-53DA-42D9-8E0F-FF905D5D073D}" presName="parentLin" presStyleCnt="0"/>
      <dgm:spPr/>
    </dgm:pt>
    <dgm:pt modelId="{4447287E-03AB-4423-B50D-F560F40C2601}" type="pres">
      <dgm:prSet presAssocID="{7070B11B-53DA-42D9-8E0F-FF905D5D073D}" presName="parentLeftMargin" presStyleLbl="node1" presStyleIdx="2" presStyleCnt="7"/>
      <dgm:spPr/>
      <dgm:t>
        <a:bodyPr/>
        <a:lstStyle/>
        <a:p>
          <a:endParaRPr lang="en-IN"/>
        </a:p>
      </dgm:t>
    </dgm:pt>
    <dgm:pt modelId="{C5648C5F-A78C-43A8-917B-84A51BEBFD1C}" type="pres">
      <dgm:prSet presAssocID="{7070B11B-53DA-42D9-8E0F-FF905D5D073D}" presName="parentText" presStyleLbl="node1" presStyleIdx="3" presStyleCnt="7">
        <dgm:presLayoutVars>
          <dgm:chMax val="0"/>
          <dgm:bulletEnabled val="1"/>
        </dgm:presLayoutVars>
      </dgm:prSet>
      <dgm:spPr/>
      <dgm:t>
        <a:bodyPr/>
        <a:lstStyle/>
        <a:p>
          <a:endParaRPr lang="en-IN"/>
        </a:p>
      </dgm:t>
    </dgm:pt>
    <dgm:pt modelId="{001532FB-94E8-44A0-8852-679A814D41A0}" type="pres">
      <dgm:prSet presAssocID="{7070B11B-53DA-42D9-8E0F-FF905D5D073D}" presName="negativeSpace" presStyleCnt="0"/>
      <dgm:spPr/>
    </dgm:pt>
    <dgm:pt modelId="{BDB8AFA5-DCA6-4D24-8BAB-97666AE5101E}" type="pres">
      <dgm:prSet presAssocID="{7070B11B-53DA-42D9-8E0F-FF905D5D073D}" presName="childText" presStyleLbl="conFgAcc1" presStyleIdx="3" presStyleCnt="7">
        <dgm:presLayoutVars>
          <dgm:bulletEnabled val="1"/>
        </dgm:presLayoutVars>
      </dgm:prSet>
      <dgm:spPr/>
    </dgm:pt>
    <dgm:pt modelId="{33180DCA-17B6-4B30-868F-8EF385341AE7}" type="pres">
      <dgm:prSet presAssocID="{3199C414-BA4F-454A-BA07-475489169613}" presName="spaceBetweenRectangles" presStyleCnt="0"/>
      <dgm:spPr/>
    </dgm:pt>
    <dgm:pt modelId="{42C08021-D643-4D4C-A593-A4B1DAF7662A}" type="pres">
      <dgm:prSet presAssocID="{FF7E14E7-8622-44FE-956E-39D1E6FEB432}" presName="parentLin" presStyleCnt="0"/>
      <dgm:spPr/>
    </dgm:pt>
    <dgm:pt modelId="{A4E6DF85-9741-4F5C-941B-6A72DEFDCB91}" type="pres">
      <dgm:prSet presAssocID="{FF7E14E7-8622-44FE-956E-39D1E6FEB432}" presName="parentLeftMargin" presStyleLbl="node1" presStyleIdx="3" presStyleCnt="7"/>
      <dgm:spPr/>
      <dgm:t>
        <a:bodyPr/>
        <a:lstStyle/>
        <a:p>
          <a:endParaRPr lang="en-IN"/>
        </a:p>
      </dgm:t>
    </dgm:pt>
    <dgm:pt modelId="{46FF4118-8CE2-4949-A0E8-101B4DFF7489}" type="pres">
      <dgm:prSet presAssocID="{FF7E14E7-8622-44FE-956E-39D1E6FEB432}" presName="parentText" presStyleLbl="node1" presStyleIdx="4" presStyleCnt="7">
        <dgm:presLayoutVars>
          <dgm:chMax val="0"/>
          <dgm:bulletEnabled val="1"/>
        </dgm:presLayoutVars>
      </dgm:prSet>
      <dgm:spPr/>
      <dgm:t>
        <a:bodyPr/>
        <a:lstStyle/>
        <a:p>
          <a:endParaRPr lang="en-IN"/>
        </a:p>
      </dgm:t>
    </dgm:pt>
    <dgm:pt modelId="{A22C04DA-2F9B-456E-B9F4-62966EDE1C38}" type="pres">
      <dgm:prSet presAssocID="{FF7E14E7-8622-44FE-956E-39D1E6FEB432}" presName="negativeSpace" presStyleCnt="0"/>
      <dgm:spPr/>
    </dgm:pt>
    <dgm:pt modelId="{7CC099D7-704D-4F1F-BE1A-45A105D31CB2}" type="pres">
      <dgm:prSet presAssocID="{FF7E14E7-8622-44FE-956E-39D1E6FEB432}" presName="childText" presStyleLbl="conFgAcc1" presStyleIdx="4" presStyleCnt="7">
        <dgm:presLayoutVars>
          <dgm:bulletEnabled val="1"/>
        </dgm:presLayoutVars>
      </dgm:prSet>
      <dgm:spPr/>
    </dgm:pt>
    <dgm:pt modelId="{40FD93B5-0DE6-41A1-A294-2FD89DC1CD94}" type="pres">
      <dgm:prSet presAssocID="{38A3145E-43DC-4B16-9F05-D66678B5CB24}" presName="spaceBetweenRectangles" presStyleCnt="0"/>
      <dgm:spPr/>
    </dgm:pt>
    <dgm:pt modelId="{93BA808B-37A3-46A4-BE2F-4CA59378DF70}" type="pres">
      <dgm:prSet presAssocID="{1684BE32-3E5A-42DE-AD64-8045C664B009}" presName="parentLin" presStyleCnt="0"/>
      <dgm:spPr/>
    </dgm:pt>
    <dgm:pt modelId="{BA8F4187-77CA-40F1-9F7E-134838939D2B}" type="pres">
      <dgm:prSet presAssocID="{1684BE32-3E5A-42DE-AD64-8045C664B009}" presName="parentLeftMargin" presStyleLbl="node1" presStyleIdx="4" presStyleCnt="7"/>
      <dgm:spPr/>
      <dgm:t>
        <a:bodyPr/>
        <a:lstStyle/>
        <a:p>
          <a:endParaRPr lang="en-IN"/>
        </a:p>
      </dgm:t>
    </dgm:pt>
    <dgm:pt modelId="{44D21A1B-DA2D-48CB-8852-0F00137B6513}" type="pres">
      <dgm:prSet presAssocID="{1684BE32-3E5A-42DE-AD64-8045C664B009}" presName="parentText" presStyleLbl="node1" presStyleIdx="5" presStyleCnt="7">
        <dgm:presLayoutVars>
          <dgm:chMax val="0"/>
          <dgm:bulletEnabled val="1"/>
        </dgm:presLayoutVars>
      </dgm:prSet>
      <dgm:spPr/>
      <dgm:t>
        <a:bodyPr/>
        <a:lstStyle/>
        <a:p>
          <a:endParaRPr lang="en-IN"/>
        </a:p>
      </dgm:t>
    </dgm:pt>
    <dgm:pt modelId="{2321C3C6-C332-4993-BBCF-3472332C5D22}" type="pres">
      <dgm:prSet presAssocID="{1684BE32-3E5A-42DE-AD64-8045C664B009}" presName="negativeSpace" presStyleCnt="0"/>
      <dgm:spPr/>
    </dgm:pt>
    <dgm:pt modelId="{A72FA225-6C19-41FC-8863-09EF4DAB3859}" type="pres">
      <dgm:prSet presAssocID="{1684BE32-3E5A-42DE-AD64-8045C664B009}" presName="childText" presStyleLbl="conFgAcc1" presStyleIdx="5" presStyleCnt="7">
        <dgm:presLayoutVars>
          <dgm:bulletEnabled val="1"/>
        </dgm:presLayoutVars>
      </dgm:prSet>
      <dgm:spPr/>
    </dgm:pt>
    <dgm:pt modelId="{EC926F99-5327-4953-81FB-67048BF13323}" type="pres">
      <dgm:prSet presAssocID="{C85A554B-F4A5-47E5-94C4-B64E0541F86E}" presName="spaceBetweenRectangles" presStyleCnt="0"/>
      <dgm:spPr/>
    </dgm:pt>
    <dgm:pt modelId="{C99CAB3E-8866-4313-B1E3-6ACB646D4E4B}" type="pres">
      <dgm:prSet presAssocID="{E86F391A-7D32-42A1-B208-1B0E946EE064}" presName="parentLin" presStyleCnt="0"/>
      <dgm:spPr/>
    </dgm:pt>
    <dgm:pt modelId="{79F01FC5-8374-433A-B26F-393B95AD14EA}" type="pres">
      <dgm:prSet presAssocID="{E86F391A-7D32-42A1-B208-1B0E946EE064}" presName="parentLeftMargin" presStyleLbl="node1" presStyleIdx="5" presStyleCnt="7"/>
      <dgm:spPr/>
      <dgm:t>
        <a:bodyPr/>
        <a:lstStyle/>
        <a:p>
          <a:endParaRPr lang="en-IN"/>
        </a:p>
      </dgm:t>
    </dgm:pt>
    <dgm:pt modelId="{44C5ACDB-7676-4AF9-AFD6-F94B9E387529}" type="pres">
      <dgm:prSet presAssocID="{E86F391A-7D32-42A1-B208-1B0E946EE064}" presName="parentText" presStyleLbl="node1" presStyleIdx="6" presStyleCnt="7">
        <dgm:presLayoutVars>
          <dgm:chMax val="0"/>
          <dgm:bulletEnabled val="1"/>
        </dgm:presLayoutVars>
      </dgm:prSet>
      <dgm:spPr/>
      <dgm:t>
        <a:bodyPr/>
        <a:lstStyle/>
        <a:p>
          <a:endParaRPr lang="en-IN"/>
        </a:p>
      </dgm:t>
    </dgm:pt>
    <dgm:pt modelId="{2BA083C8-AD20-4DAF-A436-E03C86751B57}" type="pres">
      <dgm:prSet presAssocID="{E86F391A-7D32-42A1-B208-1B0E946EE064}" presName="negativeSpace" presStyleCnt="0"/>
      <dgm:spPr/>
    </dgm:pt>
    <dgm:pt modelId="{308E6ABC-2254-4AE8-B1CB-DE401B8D956D}" type="pres">
      <dgm:prSet presAssocID="{E86F391A-7D32-42A1-B208-1B0E946EE064}" presName="childText" presStyleLbl="conFgAcc1" presStyleIdx="6" presStyleCnt="7">
        <dgm:presLayoutVars>
          <dgm:bulletEnabled val="1"/>
        </dgm:presLayoutVars>
      </dgm:prSet>
      <dgm:spPr/>
    </dgm:pt>
  </dgm:ptLst>
  <dgm:cxnLst>
    <dgm:cxn modelId="{A1CA7B88-554D-4FBE-B388-B7FDEB8D4906}" type="presOf" srcId="{284634C8-20AD-4F8E-B78C-689482C907CD}" destId="{63031D5B-BB82-4DE3-ABAE-0F91791CA307}" srcOrd="0" destOrd="0" presId="urn:microsoft.com/office/officeart/2005/8/layout/list1"/>
    <dgm:cxn modelId="{3E8EE10F-8F81-47C8-9295-AADE16B4C1FC}" type="presOf" srcId="{FF7E14E7-8622-44FE-956E-39D1E6FEB432}" destId="{A4E6DF85-9741-4F5C-941B-6A72DEFDCB91}" srcOrd="0" destOrd="0" presId="urn:microsoft.com/office/officeart/2005/8/layout/list1"/>
    <dgm:cxn modelId="{E964A410-4E02-4A01-8235-791EC2A59AE7}" srcId="{6FA63A38-2F04-4423-B2D3-17B0DF460E15}" destId="{7070B11B-53DA-42D9-8E0F-FF905D5D073D}" srcOrd="3" destOrd="0" parTransId="{55367963-6A5E-4807-95A5-7C08DD6E13D6}" sibTransId="{3199C414-BA4F-454A-BA07-475489169613}"/>
    <dgm:cxn modelId="{2BCBCA2F-8C34-4A39-8EEF-7DF8DB11536E}" type="presOf" srcId="{EB841502-7746-4A3D-A071-17B162BD6941}" destId="{153EED0F-4013-4A42-A318-7B96885A2F25}" srcOrd="1" destOrd="0" presId="urn:microsoft.com/office/officeart/2005/8/layout/list1"/>
    <dgm:cxn modelId="{D35D939A-383B-42C5-9F55-0943F0F599BF}" srcId="{6FA63A38-2F04-4423-B2D3-17B0DF460E15}" destId="{EB841502-7746-4A3D-A071-17B162BD6941}" srcOrd="2" destOrd="0" parTransId="{92DEF013-7945-45CA-BE95-4B22DBC92CB5}" sibTransId="{26A286D2-21E0-493E-9D4A-717938E9AB77}"/>
    <dgm:cxn modelId="{D76DA17B-9529-4B48-A241-BFB5FE74B2C8}" type="presOf" srcId="{1684BE32-3E5A-42DE-AD64-8045C664B009}" destId="{BA8F4187-77CA-40F1-9F7E-134838939D2B}" srcOrd="0" destOrd="0" presId="urn:microsoft.com/office/officeart/2005/8/layout/list1"/>
    <dgm:cxn modelId="{D6BF7655-A89B-4485-9DEF-962E7828D4C3}" type="presOf" srcId="{1684BE32-3E5A-42DE-AD64-8045C664B009}" destId="{44D21A1B-DA2D-48CB-8852-0F00137B6513}" srcOrd="1" destOrd="0" presId="urn:microsoft.com/office/officeart/2005/8/layout/list1"/>
    <dgm:cxn modelId="{C9585CC9-8003-4DFD-8E49-5AAC690DC68C}" type="presOf" srcId="{E86F391A-7D32-42A1-B208-1B0E946EE064}" destId="{79F01FC5-8374-433A-B26F-393B95AD14EA}" srcOrd="0" destOrd="0" presId="urn:microsoft.com/office/officeart/2005/8/layout/list1"/>
    <dgm:cxn modelId="{53370F15-0BB5-4C20-93A2-A082B32EA99A}" type="presOf" srcId="{7070B11B-53DA-42D9-8E0F-FF905D5D073D}" destId="{C5648C5F-A78C-43A8-917B-84A51BEBFD1C}" srcOrd="1" destOrd="0" presId="urn:microsoft.com/office/officeart/2005/8/layout/list1"/>
    <dgm:cxn modelId="{E9BB612A-60A4-493D-85B1-DB8BFA8DBF38}" srcId="{6FA63A38-2F04-4423-B2D3-17B0DF460E15}" destId="{1684BE32-3E5A-42DE-AD64-8045C664B009}" srcOrd="5" destOrd="0" parTransId="{8DF93DD3-583B-4054-A366-DEA64F9F2C6D}" sibTransId="{C85A554B-F4A5-47E5-94C4-B64E0541F86E}"/>
    <dgm:cxn modelId="{C904F8F8-9481-482F-9524-AAE952F53B20}" type="presOf" srcId="{436641ED-8DF6-4C73-B085-934DAB7EAE7E}" destId="{2D94F0E2-D5ED-4D00-A4FC-052239058A8C}" srcOrd="1" destOrd="0" presId="urn:microsoft.com/office/officeart/2005/8/layout/list1"/>
    <dgm:cxn modelId="{A3FF2AAA-00EF-467F-AB82-9302AF74FC9A}" srcId="{6FA63A38-2F04-4423-B2D3-17B0DF460E15}" destId="{E86F391A-7D32-42A1-B208-1B0E946EE064}" srcOrd="6" destOrd="0" parTransId="{21C2DD71-BC83-445F-9D57-4A147DE0D97D}" sibTransId="{45D7B391-3AD2-4C5A-8372-F92D59B85E39}"/>
    <dgm:cxn modelId="{29B9E044-5EAF-4B23-9DE2-4C309C3A0B36}" type="presOf" srcId="{7070B11B-53DA-42D9-8E0F-FF905D5D073D}" destId="{4447287E-03AB-4423-B50D-F560F40C2601}" srcOrd="0" destOrd="0" presId="urn:microsoft.com/office/officeart/2005/8/layout/list1"/>
    <dgm:cxn modelId="{DAECB063-323F-4CF6-9426-F5F2D2D9C90E}" type="presOf" srcId="{284634C8-20AD-4F8E-B78C-689482C907CD}" destId="{EC02895E-3FDA-4986-9B0B-077BA9FAF31C}" srcOrd="1" destOrd="0" presId="urn:microsoft.com/office/officeart/2005/8/layout/list1"/>
    <dgm:cxn modelId="{6082E407-0125-4CD8-9753-C4A3E570A280}" type="presOf" srcId="{6FA63A38-2F04-4423-B2D3-17B0DF460E15}" destId="{14CFB355-B86A-4175-99B7-31E4EF1B74FE}" srcOrd="0" destOrd="0" presId="urn:microsoft.com/office/officeart/2005/8/layout/list1"/>
    <dgm:cxn modelId="{B7CAED4F-75DA-4D3B-BD64-5699D576F253}" type="presOf" srcId="{EB841502-7746-4A3D-A071-17B162BD6941}" destId="{CFDEE0E5-6C8E-4009-8444-125C84903900}" srcOrd="0" destOrd="0" presId="urn:microsoft.com/office/officeart/2005/8/layout/list1"/>
    <dgm:cxn modelId="{6421B49E-81CB-4F6D-89A2-2B74000149A2}" type="presOf" srcId="{E86F391A-7D32-42A1-B208-1B0E946EE064}" destId="{44C5ACDB-7676-4AF9-AFD6-F94B9E387529}" srcOrd="1" destOrd="0" presId="urn:microsoft.com/office/officeart/2005/8/layout/list1"/>
    <dgm:cxn modelId="{72842177-22A4-44A6-BC72-9D8F60442653}" srcId="{6FA63A38-2F04-4423-B2D3-17B0DF460E15}" destId="{436641ED-8DF6-4C73-B085-934DAB7EAE7E}" srcOrd="0" destOrd="0" parTransId="{5A51E2D0-06F0-4196-987D-9CF5897555F3}" sibTransId="{688D8842-CF60-4F87-97F1-8E5CFDC4595E}"/>
    <dgm:cxn modelId="{AC7F5026-6859-4A68-B0CD-AFF0F8ECD667}" srcId="{6FA63A38-2F04-4423-B2D3-17B0DF460E15}" destId="{284634C8-20AD-4F8E-B78C-689482C907CD}" srcOrd="1" destOrd="0" parTransId="{DB4BE53D-2B52-47AE-9C42-719B22E85ED3}" sibTransId="{AF966B99-A038-49D9-8F15-48CF4E63CDC4}"/>
    <dgm:cxn modelId="{B0CC4DC2-A1EC-439D-9105-2ACCD5F475FE}" srcId="{6FA63A38-2F04-4423-B2D3-17B0DF460E15}" destId="{FF7E14E7-8622-44FE-956E-39D1E6FEB432}" srcOrd="4" destOrd="0" parTransId="{A5420714-48A1-4CC4-B3BC-FE291CBA697B}" sibTransId="{38A3145E-43DC-4B16-9F05-D66678B5CB24}"/>
    <dgm:cxn modelId="{98D5E364-7908-4539-BE10-FB583B9FC75B}" type="presOf" srcId="{FF7E14E7-8622-44FE-956E-39D1E6FEB432}" destId="{46FF4118-8CE2-4949-A0E8-101B4DFF7489}" srcOrd="1" destOrd="0" presId="urn:microsoft.com/office/officeart/2005/8/layout/list1"/>
    <dgm:cxn modelId="{9894029D-D734-43CB-B2B3-6094825BBF1D}" type="presOf" srcId="{436641ED-8DF6-4C73-B085-934DAB7EAE7E}" destId="{A1BE6936-8528-4187-92E9-F726F9D9E2A9}" srcOrd="0" destOrd="0" presId="urn:microsoft.com/office/officeart/2005/8/layout/list1"/>
    <dgm:cxn modelId="{9EA21FAE-212E-4CB1-91D3-BEB176D48AEB}" type="presParOf" srcId="{14CFB355-B86A-4175-99B7-31E4EF1B74FE}" destId="{FAC847A6-CA2A-4720-91E9-B06EBD7E6744}" srcOrd="0" destOrd="0" presId="urn:microsoft.com/office/officeart/2005/8/layout/list1"/>
    <dgm:cxn modelId="{AA6E6264-D283-45D1-A28E-D83A1E240174}" type="presParOf" srcId="{FAC847A6-CA2A-4720-91E9-B06EBD7E6744}" destId="{A1BE6936-8528-4187-92E9-F726F9D9E2A9}" srcOrd="0" destOrd="0" presId="urn:microsoft.com/office/officeart/2005/8/layout/list1"/>
    <dgm:cxn modelId="{E489E815-3462-48A1-A41C-C57243F898B9}" type="presParOf" srcId="{FAC847A6-CA2A-4720-91E9-B06EBD7E6744}" destId="{2D94F0E2-D5ED-4D00-A4FC-052239058A8C}" srcOrd="1" destOrd="0" presId="urn:microsoft.com/office/officeart/2005/8/layout/list1"/>
    <dgm:cxn modelId="{1166EAF0-21EC-4C48-84E5-89D1BAEE98D2}" type="presParOf" srcId="{14CFB355-B86A-4175-99B7-31E4EF1B74FE}" destId="{0E3763C4-4ABE-4C61-9DF1-39D82883F8C6}" srcOrd="1" destOrd="0" presId="urn:microsoft.com/office/officeart/2005/8/layout/list1"/>
    <dgm:cxn modelId="{B12673F5-4907-4111-97E3-D0253A810A18}" type="presParOf" srcId="{14CFB355-B86A-4175-99B7-31E4EF1B74FE}" destId="{8BFE84A0-C7BD-4CDE-999D-ABF3A9CBFDD3}" srcOrd="2" destOrd="0" presId="urn:microsoft.com/office/officeart/2005/8/layout/list1"/>
    <dgm:cxn modelId="{7AEF8F20-4508-4B2B-93C6-AF47021D50CD}" type="presParOf" srcId="{14CFB355-B86A-4175-99B7-31E4EF1B74FE}" destId="{651ACF20-6D78-43BA-A81D-D982E3306329}" srcOrd="3" destOrd="0" presId="urn:microsoft.com/office/officeart/2005/8/layout/list1"/>
    <dgm:cxn modelId="{C1D40F89-0EE5-4FB2-B71F-DF7E9D0E02B2}" type="presParOf" srcId="{14CFB355-B86A-4175-99B7-31E4EF1B74FE}" destId="{96813087-1BBA-4B2B-996B-0DFE26A80CE4}" srcOrd="4" destOrd="0" presId="urn:microsoft.com/office/officeart/2005/8/layout/list1"/>
    <dgm:cxn modelId="{2A2BCE55-9AB7-4C54-895E-36BCB6D4931D}" type="presParOf" srcId="{96813087-1BBA-4B2B-996B-0DFE26A80CE4}" destId="{63031D5B-BB82-4DE3-ABAE-0F91791CA307}" srcOrd="0" destOrd="0" presId="urn:microsoft.com/office/officeart/2005/8/layout/list1"/>
    <dgm:cxn modelId="{AAB80B6F-A6E4-4B88-B223-C306118772F5}" type="presParOf" srcId="{96813087-1BBA-4B2B-996B-0DFE26A80CE4}" destId="{EC02895E-3FDA-4986-9B0B-077BA9FAF31C}" srcOrd="1" destOrd="0" presId="urn:microsoft.com/office/officeart/2005/8/layout/list1"/>
    <dgm:cxn modelId="{36EF01E9-E053-454C-B31C-D1A2DE6517D6}" type="presParOf" srcId="{14CFB355-B86A-4175-99B7-31E4EF1B74FE}" destId="{0A28CB3E-F249-4F8C-8084-79A36A70983E}" srcOrd="5" destOrd="0" presId="urn:microsoft.com/office/officeart/2005/8/layout/list1"/>
    <dgm:cxn modelId="{62193299-396C-4F44-BD84-F6E2971E9BDE}" type="presParOf" srcId="{14CFB355-B86A-4175-99B7-31E4EF1B74FE}" destId="{B70C7DB6-DA8B-439C-BDBC-C4AE7340FB8B}" srcOrd="6" destOrd="0" presId="urn:microsoft.com/office/officeart/2005/8/layout/list1"/>
    <dgm:cxn modelId="{1D862C0A-EA59-4CE6-9986-555EBF8A6FAD}" type="presParOf" srcId="{14CFB355-B86A-4175-99B7-31E4EF1B74FE}" destId="{9DD424A8-567D-4139-9468-C83E28BF07B1}" srcOrd="7" destOrd="0" presId="urn:microsoft.com/office/officeart/2005/8/layout/list1"/>
    <dgm:cxn modelId="{9AE8B05D-BC98-4454-99FB-245288B5A083}" type="presParOf" srcId="{14CFB355-B86A-4175-99B7-31E4EF1B74FE}" destId="{98939AD7-9E9B-4AC0-B142-3AFC54847C0D}" srcOrd="8" destOrd="0" presId="urn:microsoft.com/office/officeart/2005/8/layout/list1"/>
    <dgm:cxn modelId="{04471AC2-0D4B-4A3E-A63F-0DDF62741F35}" type="presParOf" srcId="{98939AD7-9E9B-4AC0-B142-3AFC54847C0D}" destId="{CFDEE0E5-6C8E-4009-8444-125C84903900}" srcOrd="0" destOrd="0" presId="urn:microsoft.com/office/officeart/2005/8/layout/list1"/>
    <dgm:cxn modelId="{FEC6C2F9-B212-493F-A9B5-5951937F5876}" type="presParOf" srcId="{98939AD7-9E9B-4AC0-B142-3AFC54847C0D}" destId="{153EED0F-4013-4A42-A318-7B96885A2F25}" srcOrd="1" destOrd="0" presId="urn:microsoft.com/office/officeart/2005/8/layout/list1"/>
    <dgm:cxn modelId="{F4728E6B-727E-4368-9A8A-1F0C7AFE345B}" type="presParOf" srcId="{14CFB355-B86A-4175-99B7-31E4EF1B74FE}" destId="{A2C89F95-3649-49AF-9A4F-4EC4D609AAE6}" srcOrd="9" destOrd="0" presId="urn:microsoft.com/office/officeart/2005/8/layout/list1"/>
    <dgm:cxn modelId="{854227D8-58CF-4555-9162-DDBC6409EE16}" type="presParOf" srcId="{14CFB355-B86A-4175-99B7-31E4EF1B74FE}" destId="{FBDDD4B4-B699-4B25-961D-A45413FB9FF7}" srcOrd="10" destOrd="0" presId="urn:microsoft.com/office/officeart/2005/8/layout/list1"/>
    <dgm:cxn modelId="{D010B798-E2B3-43AF-8F92-98955D91D9AF}" type="presParOf" srcId="{14CFB355-B86A-4175-99B7-31E4EF1B74FE}" destId="{F86B2665-8143-479E-BD01-AB6C17CCBBB2}" srcOrd="11" destOrd="0" presId="urn:microsoft.com/office/officeart/2005/8/layout/list1"/>
    <dgm:cxn modelId="{39C3F823-1969-4CB6-B9D9-360B314110F9}" type="presParOf" srcId="{14CFB355-B86A-4175-99B7-31E4EF1B74FE}" destId="{B69CFAAE-F05B-4093-AF48-E90417848215}" srcOrd="12" destOrd="0" presId="urn:microsoft.com/office/officeart/2005/8/layout/list1"/>
    <dgm:cxn modelId="{C2E26450-9F23-4DE8-B69A-67BDF2F3D5CE}" type="presParOf" srcId="{B69CFAAE-F05B-4093-AF48-E90417848215}" destId="{4447287E-03AB-4423-B50D-F560F40C2601}" srcOrd="0" destOrd="0" presId="urn:microsoft.com/office/officeart/2005/8/layout/list1"/>
    <dgm:cxn modelId="{C371A8B9-22D2-4D2A-940E-FF429F59B030}" type="presParOf" srcId="{B69CFAAE-F05B-4093-AF48-E90417848215}" destId="{C5648C5F-A78C-43A8-917B-84A51BEBFD1C}" srcOrd="1" destOrd="0" presId="urn:microsoft.com/office/officeart/2005/8/layout/list1"/>
    <dgm:cxn modelId="{AF8C0FC6-8347-465F-9BFE-1C52BE5A9D33}" type="presParOf" srcId="{14CFB355-B86A-4175-99B7-31E4EF1B74FE}" destId="{001532FB-94E8-44A0-8852-679A814D41A0}" srcOrd="13" destOrd="0" presId="urn:microsoft.com/office/officeart/2005/8/layout/list1"/>
    <dgm:cxn modelId="{3ED0C241-377D-4381-BA63-42D4A91EA3F6}" type="presParOf" srcId="{14CFB355-B86A-4175-99B7-31E4EF1B74FE}" destId="{BDB8AFA5-DCA6-4D24-8BAB-97666AE5101E}" srcOrd="14" destOrd="0" presId="urn:microsoft.com/office/officeart/2005/8/layout/list1"/>
    <dgm:cxn modelId="{DDDC2BD9-608D-42DF-8EF7-1ACF9A4DF3FA}" type="presParOf" srcId="{14CFB355-B86A-4175-99B7-31E4EF1B74FE}" destId="{33180DCA-17B6-4B30-868F-8EF385341AE7}" srcOrd="15" destOrd="0" presId="urn:microsoft.com/office/officeart/2005/8/layout/list1"/>
    <dgm:cxn modelId="{F9BFFD1D-261D-4A5C-8F30-41753F740994}" type="presParOf" srcId="{14CFB355-B86A-4175-99B7-31E4EF1B74FE}" destId="{42C08021-D643-4D4C-A593-A4B1DAF7662A}" srcOrd="16" destOrd="0" presId="urn:microsoft.com/office/officeart/2005/8/layout/list1"/>
    <dgm:cxn modelId="{BC5577DE-E847-48EE-9215-11095C335250}" type="presParOf" srcId="{42C08021-D643-4D4C-A593-A4B1DAF7662A}" destId="{A4E6DF85-9741-4F5C-941B-6A72DEFDCB91}" srcOrd="0" destOrd="0" presId="urn:microsoft.com/office/officeart/2005/8/layout/list1"/>
    <dgm:cxn modelId="{D5940AA6-A167-4954-82A1-4912C9B9D5D8}" type="presParOf" srcId="{42C08021-D643-4D4C-A593-A4B1DAF7662A}" destId="{46FF4118-8CE2-4949-A0E8-101B4DFF7489}" srcOrd="1" destOrd="0" presId="urn:microsoft.com/office/officeart/2005/8/layout/list1"/>
    <dgm:cxn modelId="{1061692D-0821-4A58-ACC3-7A3BF2549D0A}" type="presParOf" srcId="{14CFB355-B86A-4175-99B7-31E4EF1B74FE}" destId="{A22C04DA-2F9B-456E-B9F4-62966EDE1C38}" srcOrd="17" destOrd="0" presId="urn:microsoft.com/office/officeart/2005/8/layout/list1"/>
    <dgm:cxn modelId="{14743540-DCD3-47BB-BE39-A9BA76F855E8}" type="presParOf" srcId="{14CFB355-B86A-4175-99B7-31E4EF1B74FE}" destId="{7CC099D7-704D-4F1F-BE1A-45A105D31CB2}" srcOrd="18" destOrd="0" presId="urn:microsoft.com/office/officeart/2005/8/layout/list1"/>
    <dgm:cxn modelId="{A2F8CF18-1643-468D-8822-589959009A49}" type="presParOf" srcId="{14CFB355-B86A-4175-99B7-31E4EF1B74FE}" destId="{40FD93B5-0DE6-41A1-A294-2FD89DC1CD94}" srcOrd="19" destOrd="0" presId="urn:microsoft.com/office/officeart/2005/8/layout/list1"/>
    <dgm:cxn modelId="{ECE23EA4-7BC6-4100-935E-F6F7BCDCDCDC}" type="presParOf" srcId="{14CFB355-B86A-4175-99B7-31E4EF1B74FE}" destId="{93BA808B-37A3-46A4-BE2F-4CA59378DF70}" srcOrd="20" destOrd="0" presId="urn:microsoft.com/office/officeart/2005/8/layout/list1"/>
    <dgm:cxn modelId="{08C0487E-2C73-48EF-A7A1-495F13D832F9}" type="presParOf" srcId="{93BA808B-37A3-46A4-BE2F-4CA59378DF70}" destId="{BA8F4187-77CA-40F1-9F7E-134838939D2B}" srcOrd="0" destOrd="0" presId="urn:microsoft.com/office/officeart/2005/8/layout/list1"/>
    <dgm:cxn modelId="{0FB57018-6CB8-43B3-95E8-8642805CAEE9}" type="presParOf" srcId="{93BA808B-37A3-46A4-BE2F-4CA59378DF70}" destId="{44D21A1B-DA2D-48CB-8852-0F00137B6513}" srcOrd="1" destOrd="0" presId="urn:microsoft.com/office/officeart/2005/8/layout/list1"/>
    <dgm:cxn modelId="{50E221A1-4D7F-47EA-899D-0DF2C2DCB9A0}" type="presParOf" srcId="{14CFB355-B86A-4175-99B7-31E4EF1B74FE}" destId="{2321C3C6-C332-4993-BBCF-3472332C5D22}" srcOrd="21" destOrd="0" presId="urn:microsoft.com/office/officeart/2005/8/layout/list1"/>
    <dgm:cxn modelId="{F10F8CE7-EE6F-4CC0-8240-42897E9DB737}" type="presParOf" srcId="{14CFB355-B86A-4175-99B7-31E4EF1B74FE}" destId="{A72FA225-6C19-41FC-8863-09EF4DAB3859}" srcOrd="22" destOrd="0" presId="urn:microsoft.com/office/officeart/2005/8/layout/list1"/>
    <dgm:cxn modelId="{B7D7085B-7AED-472A-AEB8-6B96F766A5AD}" type="presParOf" srcId="{14CFB355-B86A-4175-99B7-31E4EF1B74FE}" destId="{EC926F99-5327-4953-81FB-67048BF13323}" srcOrd="23" destOrd="0" presId="urn:microsoft.com/office/officeart/2005/8/layout/list1"/>
    <dgm:cxn modelId="{268A46D7-BC35-424A-BD13-3DCB48EF190D}" type="presParOf" srcId="{14CFB355-B86A-4175-99B7-31E4EF1B74FE}" destId="{C99CAB3E-8866-4313-B1E3-6ACB646D4E4B}" srcOrd="24" destOrd="0" presId="urn:microsoft.com/office/officeart/2005/8/layout/list1"/>
    <dgm:cxn modelId="{D8C10E8A-3069-4BC2-A53A-51286DC42FA3}" type="presParOf" srcId="{C99CAB3E-8866-4313-B1E3-6ACB646D4E4B}" destId="{79F01FC5-8374-433A-B26F-393B95AD14EA}" srcOrd="0" destOrd="0" presId="urn:microsoft.com/office/officeart/2005/8/layout/list1"/>
    <dgm:cxn modelId="{AF42D1E0-2C23-4D47-8690-0D6619109E94}" type="presParOf" srcId="{C99CAB3E-8866-4313-B1E3-6ACB646D4E4B}" destId="{44C5ACDB-7676-4AF9-AFD6-F94B9E387529}" srcOrd="1" destOrd="0" presId="urn:microsoft.com/office/officeart/2005/8/layout/list1"/>
    <dgm:cxn modelId="{15F2B1E1-B1F4-4DA0-88D7-B1B24FC5DF63}" type="presParOf" srcId="{14CFB355-B86A-4175-99B7-31E4EF1B74FE}" destId="{2BA083C8-AD20-4DAF-A436-E03C86751B57}" srcOrd="25" destOrd="0" presId="urn:microsoft.com/office/officeart/2005/8/layout/list1"/>
    <dgm:cxn modelId="{26CDE5D8-5A1E-4725-A108-09DEDD5CC2BD}" type="presParOf" srcId="{14CFB355-B86A-4175-99B7-31E4EF1B74FE}" destId="{308E6ABC-2254-4AE8-B1CB-DE401B8D956D}" srcOrd="26" destOrd="0" presId="urn:microsoft.com/office/officeart/2005/8/layout/list1"/>
  </dgm:cxnLst>
  <dgm:bg/>
  <dgm:whole/>
</dgm:dataModel>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331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B3ACD43-619D-4142-95F2-42C9FFBB05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3222920-8C76-4F6F-808B-CD4AE4AA3B87}" type="slidenum">
              <a:rPr lang="en-US" smtClean="0">
                <a:latin typeface="Arial" pitchFamily="34" charset="0"/>
              </a:rPr>
              <a:pPr/>
              <a:t>38</a:t>
            </a:fld>
            <a:endParaRPr lang="en-US" smtClean="0">
              <a:latin typeface="Arial" pitchFamily="34" charset="0"/>
            </a:endParaRPr>
          </a:p>
        </p:txBody>
      </p:sp>
      <p:sp>
        <p:nvSpPr>
          <p:cNvPr id="1433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075" tIns="46038" rIns="92075" bIns="46038" anchor="b"/>
          <a:lstStyle/>
          <a:p>
            <a:pPr algn="r"/>
            <a:fld id="{384D44AC-8F7F-46B6-9A59-BFD52D2D3268}" type="slidenum">
              <a:rPr lang="en-US" sz="1200"/>
              <a:pPr algn="r"/>
              <a:t>38</a:t>
            </a:fld>
            <a:endParaRPr lang="en-US" sz="1200"/>
          </a:p>
        </p:txBody>
      </p:sp>
      <p:sp>
        <p:nvSpPr>
          <p:cNvPr id="143364" name="Rectangle 2"/>
          <p:cNvSpPr>
            <a:spLocks noChangeArrowheads="1" noTextEdit="1"/>
          </p:cNvSpPr>
          <p:nvPr>
            <p:ph type="sldImg"/>
          </p:nvPr>
        </p:nvSpPr>
        <p:spPr>
          <a:xfrm>
            <a:off x="1144588" y="687388"/>
            <a:ext cx="4568825" cy="3425825"/>
          </a:xfrm>
          <a:ln/>
        </p:spPr>
      </p:sp>
      <p:sp>
        <p:nvSpPr>
          <p:cNvPr id="143365" name="Rectangle 3"/>
          <p:cNvSpPr>
            <a:spLocks noGrp="1" noChangeArrowheads="1"/>
          </p:cNvSpPr>
          <p:nvPr>
            <p:ph type="body" idx="1"/>
          </p:nvPr>
        </p:nvSpPr>
        <p:spPr>
          <a:noFill/>
          <a:ln/>
        </p:spPr>
        <p:txBody>
          <a:bodyPr lIns="92075" tIns="46038" rIns="92075" bIns="46038"/>
          <a:lstStyle/>
          <a:p>
            <a:r>
              <a:rPr lang="en-US" smtClean="0">
                <a:latin typeface="Arial" pitchFamily="34" charset="0"/>
              </a:rPr>
              <a:t>Size no change in CT scan, but PET scan showed………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endParaRPr lang="en-IN" smtClean="0">
              <a:latin typeface="Arial" pitchFamily="34" charset="0"/>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6F533289-4A6E-4035-A5BF-7C8575747CE8}" type="slidenum">
              <a:rPr lang="en-US" sz="1200">
                <a:latin typeface="+mn-lt"/>
              </a:rPr>
              <a:pPr algn="r" fontAlgn="auto">
                <a:spcBef>
                  <a:spcPts val="0"/>
                </a:spcBef>
                <a:spcAft>
                  <a:spcPts val="0"/>
                </a:spcAft>
                <a:defRPr/>
              </a:pPr>
              <a:t>44</a:t>
            </a:fld>
            <a:endParaRPr lang="en-US" sz="120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04DE9C-3AD6-49DF-804A-ED5A493E061A}" type="slidenum">
              <a:rPr lang="en-US" altLang="ja-JP" sz="1200"/>
              <a:pPr algn="r"/>
              <a:t>50</a:t>
            </a:fld>
            <a:endParaRPr lang="en-US" altLang="ja-JP" sz="120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smtClean="0">
              <a:latin typeface="Arial" pitchFamily="34" charset="0"/>
              <a:ea typeface="MS PGothic" pitchFamily="34" charset="-128"/>
            </a:endParaRPr>
          </a:p>
        </p:txBody>
      </p:sp>
      <p:sp>
        <p:nvSpPr>
          <p:cNvPr id="146436" name="Slide Number Placeholder 3"/>
          <p:cNvSpPr>
            <a:spLocks noGrp="1"/>
          </p:cNvSpPr>
          <p:nvPr>
            <p:ph type="sldNum" sz="quarter" idx="5"/>
          </p:nvPr>
        </p:nvSpPr>
        <p:spPr>
          <a:noFill/>
        </p:spPr>
        <p:txBody>
          <a:bodyPr/>
          <a:lstStyle/>
          <a:p>
            <a:fld id="{29311200-F33F-4759-B02F-40DD0E1C6C6B}" type="slidenum">
              <a:rPr lang="en-US" smtClean="0">
                <a:latin typeface="Arial" pitchFamily="34" charset="0"/>
              </a:rPr>
              <a:pPr/>
              <a:t>63</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IN" smtClean="0">
                <a:latin typeface="Arial" pitchFamily="34" charset="0"/>
              </a:rPr>
              <a:t>Various schedules recommended by Stockholm Group. Most of these are palliative situations and not in a radical setting</a:t>
            </a:r>
          </a:p>
        </p:txBody>
      </p:sp>
      <p:sp>
        <p:nvSpPr>
          <p:cNvPr id="147460" name="Slide Number Placeholder 3"/>
          <p:cNvSpPr>
            <a:spLocks noGrp="1"/>
          </p:cNvSpPr>
          <p:nvPr>
            <p:ph type="sldNum" sz="quarter" idx="5"/>
          </p:nvPr>
        </p:nvSpPr>
        <p:spPr>
          <a:noFill/>
        </p:spPr>
        <p:txBody>
          <a:bodyPr/>
          <a:lstStyle/>
          <a:p>
            <a:fld id="{49A3A58A-17BB-4171-99E1-8C3F46E9E4F8}" type="slidenum">
              <a:rPr lang="en-US" smtClean="0">
                <a:latin typeface="Arial" pitchFamily="34" charset="0"/>
              </a:rPr>
              <a:pPr/>
              <a:t>64</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smtClean="0">
              <a:latin typeface="Arial" pitchFamily="34" charset="0"/>
              <a:ea typeface="MS PGothic" pitchFamily="34" charset="-128"/>
            </a:endParaRPr>
          </a:p>
        </p:txBody>
      </p:sp>
      <p:sp>
        <p:nvSpPr>
          <p:cNvPr id="148484" name="Slide Number Placeholder 3"/>
          <p:cNvSpPr>
            <a:spLocks noGrp="1"/>
          </p:cNvSpPr>
          <p:nvPr>
            <p:ph type="sldNum" sz="quarter" idx="5"/>
          </p:nvPr>
        </p:nvSpPr>
        <p:spPr>
          <a:noFill/>
        </p:spPr>
        <p:txBody>
          <a:bodyPr/>
          <a:lstStyle/>
          <a:p>
            <a:fld id="{91525788-6478-44B6-AD42-E416E6DB37FA}" type="slidenum">
              <a:rPr lang="en-US" smtClean="0">
                <a:latin typeface="Arial" pitchFamily="34" charset="0"/>
              </a:rPr>
              <a:pPr/>
              <a:t>67</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smtClean="0">
              <a:latin typeface="Arial" pitchFamily="34" charset="0"/>
              <a:ea typeface="MS PGothic" pitchFamily="34" charset="-128"/>
            </a:endParaRPr>
          </a:p>
        </p:txBody>
      </p:sp>
      <p:sp>
        <p:nvSpPr>
          <p:cNvPr id="149508" name="Slide Number Placeholder 3"/>
          <p:cNvSpPr>
            <a:spLocks noGrp="1"/>
          </p:cNvSpPr>
          <p:nvPr>
            <p:ph type="sldNum" sz="quarter" idx="5"/>
          </p:nvPr>
        </p:nvSpPr>
        <p:spPr>
          <a:noFill/>
        </p:spPr>
        <p:txBody>
          <a:bodyPr/>
          <a:lstStyle/>
          <a:p>
            <a:fld id="{7D372AF8-E3F6-4456-BEB6-96CF6172D6D6}" type="slidenum">
              <a:rPr lang="en-US" smtClean="0">
                <a:latin typeface="Arial" pitchFamily="34" charset="0"/>
              </a:rPr>
              <a:pPr/>
              <a:t>68</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331FDF24-B499-44CC-912D-1D3B1A546365}" type="slidenum">
              <a:rPr lang="en-US" smtClean="0">
                <a:latin typeface="Arial" pitchFamily="34" charset="0"/>
              </a:rPr>
              <a:pPr/>
              <a:t>69</a:t>
            </a:fld>
            <a:endParaRPr lang="en-US" smtClean="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endParaRPr lang="en-US" smtClean="0">
              <a:latin typeface="Arial" pitchFamily="34" charset="0"/>
              <a:ea typeface="MS PGothic"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4EC5F1F-F2C5-49F7-A85E-59AB02C59BEA}" type="slidenum">
              <a:rPr lang="en-US" smtClean="0">
                <a:latin typeface="Arial" pitchFamily="34" charset="0"/>
              </a:rPr>
              <a:pPr/>
              <a:t>71</a:t>
            </a:fld>
            <a:endParaRPr lang="en-US" smtClean="0">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en-US" smtClean="0">
              <a:latin typeface="Arial" pitchFamily="34" charset="0"/>
              <a:ea typeface="MS PGothic"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15C3B80-5EDB-4F75-91D1-3B6D55B9F7C9}" type="slidenum">
              <a:rPr lang="en-US" smtClean="0">
                <a:latin typeface="Arial" pitchFamily="34" charset="0"/>
              </a:rPr>
              <a:pPr/>
              <a:t>77</a:t>
            </a:fld>
            <a:endParaRPr lang="en-US" smtClean="0">
              <a:latin typeface="Arial" pitchFamily="34" charset="0"/>
            </a:endParaRPr>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l-GR" smtClean="0">
              <a:latin typeface="Arial" pitchFamily="34" charset="0"/>
            </a:endParaRPr>
          </a:p>
        </p:txBody>
      </p:sp>
      <p:sp>
        <p:nvSpPr>
          <p:cNvPr id="7270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auto">
              <a:spcBef>
                <a:spcPts val="0"/>
              </a:spcBef>
              <a:spcAft>
                <a:spcPts val="0"/>
              </a:spcAft>
              <a:defRPr/>
            </a:pPr>
            <a:fld id="{5C6483A5-EB70-40F7-B61E-69A8103E8237}" type="slidenum">
              <a:rPr lang="en-US" sz="1200">
                <a:latin typeface="+mn-lt"/>
              </a:rPr>
              <a:pPr algn="r" fontAlgn="auto">
                <a:spcBef>
                  <a:spcPts val="0"/>
                </a:spcBef>
                <a:spcAft>
                  <a:spcPts val="0"/>
                </a:spcAft>
                <a:defRPr/>
              </a:pPr>
              <a:t>78</a:t>
            </a:fld>
            <a:endParaRPr lang="en-US" sz="120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A5EFDEB-4340-4BEC-A28E-4B76F42F8A4F}" type="slidenum">
              <a:rPr lang="en-US" altLang="ja-JP" sz="1200"/>
              <a:pPr algn="r"/>
              <a:t>83</a:t>
            </a:fld>
            <a:endParaRPr lang="en-US" altLang="ja-JP" sz="1200"/>
          </a:p>
        </p:txBody>
      </p:sp>
      <p:sp>
        <p:nvSpPr>
          <p:cNvPr id="154627" name="Rectangle 2"/>
          <p:cNvSpPr>
            <a:spLocks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ja-JP" altLang="ja-JP"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E111385F-6BC1-41F3-9814-28CDFFBD9FC9}" type="slidenum">
              <a:rPr lang="en-US" smtClean="0">
                <a:latin typeface="Arial" pitchFamily="34" charset="0"/>
              </a:rPr>
              <a:pPr/>
              <a:t>101</a:t>
            </a:fld>
            <a:endParaRPr lang="en-US" smtClean="0">
              <a:latin typeface="Arial" pitchFamily="34" charset="0"/>
            </a:endParaRPr>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8C84D3D-61AE-4448-B0ED-151497556491}" type="slidenum">
              <a:rPr lang="en-US" smtClean="0">
                <a:latin typeface="Arial" pitchFamily="34" charset="0"/>
              </a:rPr>
              <a:pPr/>
              <a:t>102</a:t>
            </a:fld>
            <a:endParaRPr lang="en-US" smtClean="0">
              <a:latin typeface="Arial" pitchFamily="34" charset="0"/>
            </a:endParaRPr>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pPr eaLnBrk="1" hangingPunct="1"/>
            <a:endParaRPr lang="en-IN" smtClean="0">
              <a:latin typeface="Arial" pitchFamily="34" charset="0"/>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76538F74-224B-4F12-B444-10408787E32B}" type="slidenum">
              <a:rPr lang="en-US" sz="1200">
                <a:latin typeface="+mn-lt"/>
              </a:rPr>
              <a:pPr algn="r" fontAlgn="auto">
                <a:spcBef>
                  <a:spcPts val="0"/>
                </a:spcBef>
                <a:spcAft>
                  <a:spcPts val="0"/>
                </a:spcAft>
                <a:defRPr/>
              </a:pPr>
              <a:t>106</a:t>
            </a:fld>
            <a:endParaRPr lang="en-US" sz="1200">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370C2959-24B2-44FC-9A9D-5CADAA5FE62F}" type="slidenum">
              <a:rPr lang="en-US" smtClean="0">
                <a:latin typeface="Arial" pitchFamily="34" charset="0"/>
              </a:rPr>
              <a:pPr/>
              <a:t>114</a:t>
            </a:fld>
            <a:endParaRPr lang="en-US" smtClean="0">
              <a:latin typeface="Arial" pitchFamily="34" charset="0"/>
            </a:endParaRPr>
          </a:p>
        </p:txBody>
      </p:sp>
      <p:sp>
        <p:nvSpPr>
          <p:cNvPr id="1587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61CCB3E-EA86-400C-9183-D71CDDB51F5A}" type="slidenum">
              <a:rPr lang="en-US" sz="1200">
                <a:latin typeface="Times New Roman" pitchFamily="18" charset="0"/>
                <a:cs typeface="Arial" pitchFamily="34" charset="0"/>
              </a:rPr>
              <a:pPr algn="r"/>
              <a:t>114</a:t>
            </a:fld>
            <a:endParaRPr lang="en-US" sz="1200">
              <a:latin typeface="Times New Roman" pitchFamily="18" charset="0"/>
              <a:cs typeface="Arial" pitchFamily="34" charset="0"/>
            </a:endParaRPr>
          </a:p>
        </p:txBody>
      </p:sp>
      <p:sp>
        <p:nvSpPr>
          <p:cNvPr id="158724" name="Rectangle 2"/>
          <p:cNvSpPr>
            <a:spLocks noRot="1" noChangeArrowheads="1" noTextEdit="1"/>
          </p:cNvSpPr>
          <p:nvPr>
            <p:ph type="sldImg"/>
          </p:nvPr>
        </p:nvSpPr>
        <p:spPr>
          <a:ln/>
        </p:spPr>
      </p:sp>
      <p:sp>
        <p:nvSpPr>
          <p:cNvPr id="158725"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B29EC52-0321-4ABB-9B1B-5A136A817064}" type="slidenum">
              <a:rPr lang="en-US" smtClean="0">
                <a:latin typeface="Arial" pitchFamily="34" charset="0"/>
              </a:rPr>
              <a:pPr/>
              <a:t>115</a:t>
            </a:fld>
            <a:endParaRPr lang="en-US" smtClean="0">
              <a:latin typeface="Arial" pitchFamily="34" charset="0"/>
            </a:endParaRPr>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F04E3411-7364-478C-B3F8-F14DF976D917}" type="slidenum">
              <a:rPr lang="en-US" smtClean="0">
                <a:latin typeface="Arial" pitchFamily="34" charset="0"/>
              </a:rPr>
              <a:pPr/>
              <a:t>120</a:t>
            </a:fld>
            <a:endParaRPr lang="en-US" smtClean="0">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9826DF72-2A90-4254-93D8-7C18FF616FE4}" type="slidenum">
              <a:rPr lang="en-US" smtClean="0">
                <a:latin typeface="Times" pitchFamily="18" charset="0"/>
              </a:rPr>
              <a:pPr/>
              <a:t>123</a:t>
            </a:fld>
            <a:endParaRPr lang="en-US" smtClean="0">
              <a:latin typeface="Times" pitchFamily="18"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Genev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3FD11BDF-2274-4D2D-8737-22857E2F775C}" type="slidenum">
              <a:rPr lang="en-US" smtClean="0">
                <a:latin typeface="Arial" pitchFamily="34" charset="0"/>
              </a:rPr>
              <a:pPr/>
              <a:t>124</a:t>
            </a:fld>
            <a:endParaRPr lang="en-US" smtClean="0">
              <a:latin typeface="Arial" pitchFamily="34" charset="0"/>
            </a:endParaRPr>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BC38536F-C14C-45F3-82B2-6D7F1D13C73C}" type="slidenum">
              <a:rPr lang="en-US" smtClean="0">
                <a:latin typeface="Arial" pitchFamily="34" charset="0"/>
              </a:rPr>
              <a:pPr/>
              <a:t>16</a:t>
            </a:fld>
            <a:endParaRPr lang="en-US" smtClean="0">
              <a:latin typeface="Arial" pitchFamily="34" charset="0"/>
            </a:endParaRPr>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7C2F6B1-EE18-4B4E-867E-CA30AEF33B03}" type="slidenum">
              <a:rPr lang="en-US" smtClean="0">
                <a:latin typeface="Arial" pitchFamily="34" charset="0"/>
              </a:rPr>
              <a:pPr/>
              <a:t>17</a:t>
            </a:fld>
            <a:endParaRPr lang="en-US" smtClean="0">
              <a:latin typeface="Arial" pitchFamily="34" charset="0"/>
            </a:endParaRPr>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38153F54-AA19-48BE-B9D1-0C0F2CD058AA}" type="slidenum">
              <a:rPr lang="en-US" smtClean="0">
                <a:latin typeface="Arial" pitchFamily="34" charset="0"/>
              </a:rPr>
              <a:pPr/>
              <a:t>18</a:t>
            </a:fld>
            <a:endParaRPr lang="en-US" smtClean="0">
              <a:latin typeface="Arial" pitchFamily="34" charset="0"/>
            </a:endParaRPr>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15DF435B-0FBE-4202-AC7E-B1A351945FA5}" type="slidenum">
              <a:rPr lang="en-US" smtClean="0">
                <a:latin typeface="Arial" pitchFamily="34" charset="0"/>
              </a:rPr>
              <a:pPr/>
              <a:t>24</a:t>
            </a:fld>
            <a:endParaRPr lang="en-US" smtClean="0">
              <a:latin typeface="Arial" pitchFamily="34" charset="0"/>
            </a:endParaRPr>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0292" name="Slide Number Placeholder 3"/>
          <p:cNvSpPr>
            <a:spLocks noGrp="1"/>
          </p:cNvSpPr>
          <p:nvPr>
            <p:ph type="sldNum" sz="quarter" idx="5"/>
          </p:nvPr>
        </p:nvSpPr>
        <p:spPr>
          <a:noFill/>
        </p:spPr>
        <p:txBody>
          <a:bodyPr/>
          <a:lstStyle/>
          <a:p>
            <a:fld id="{36E50058-5B60-4DE9-890B-1091A96FAF31}" type="slidenum">
              <a:rPr lang="en-US" smtClean="0">
                <a:latin typeface="Arial" pitchFamily="34" charset="0"/>
              </a:rPr>
              <a:pPr/>
              <a:t>34</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A8F22D2-3A33-42A4-A5A1-2DA8EEB4FAB0}" type="slidenum">
              <a:rPr lang="en-US" smtClean="0">
                <a:latin typeface="Arial" pitchFamily="34" charset="0"/>
              </a:rPr>
              <a:pPr/>
              <a:t>36</a:t>
            </a:fld>
            <a:endParaRPr lang="en-US" smtClean="0">
              <a:latin typeface="Arial" pitchFamily="34" charset="0"/>
            </a:endParaRPr>
          </a:p>
        </p:txBody>
      </p:sp>
      <p:sp>
        <p:nvSpPr>
          <p:cNvPr id="1413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075" tIns="46038" rIns="92075" bIns="46038" anchor="b"/>
          <a:lstStyle/>
          <a:p>
            <a:pPr algn="r"/>
            <a:fld id="{B2E965F8-7747-40B9-98C9-E94BF5DA8424}" type="slidenum">
              <a:rPr lang="en-GB" sz="1200"/>
              <a:pPr algn="r"/>
              <a:t>36</a:t>
            </a:fld>
            <a:endParaRPr lang="en-GB" sz="1200"/>
          </a:p>
        </p:txBody>
      </p:sp>
      <p:sp>
        <p:nvSpPr>
          <p:cNvPr id="141316" name="Rectangle 2"/>
          <p:cNvSpPr>
            <a:spLocks noChangeArrowheads="1" noTextEdit="1"/>
          </p:cNvSpPr>
          <p:nvPr>
            <p:ph type="sldImg"/>
          </p:nvPr>
        </p:nvSpPr>
        <p:spPr>
          <a:xfrm>
            <a:off x="1144588" y="687388"/>
            <a:ext cx="4568825" cy="3425825"/>
          </a:xfrm>
          <a:ln/>
        </p:spPr>
      </p:sp>
      <p:sp>
        <p:nvSpPr>
          <p:cNvPr id="141317" name="Rectangle 3"/>
          <p:cNvSpPr>
            <a:spLocks noChangeArrowheads="1"/>
          </p:cNvSpPr>
          <p:nvPr>
            <p:ph type="body" idx="1"/>
          </p:nvPr>
        </p:nvSpPr>
        <p:spPr>
          <a:solidFill>
            <a:srgbClr val="FFFFFF"/>
          </a:solidFill>
          <a:ln>
            <a:solidFill>
              <a:srgbClr val="000000"/>
            </a:solidFill>
          </a:ln>
        </p:spPr>
        <p:txBody>
          <a:bodyPr lIns="92075" tIns="46038" rIns="92075" bIns="46038"/>
          <a:lstStyle/>
          <a:p>
            <a:endParaRPr lang="en-GB"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3934C446-9DD8-4504-8693-E14A31B1FF62}" type="slidenum">
              <a:rPr lang="en-US" smtClean="0">
                <a:latin typeface="Arial" pitchFamily="34" charset="0"/>
              </a:rPr>
              <a:pPr/>
              <a:t>37</a:t>
            </a:fld>
            <a:endParaRPr lang="en-US" smtClean="0">
              <a:latin typeface="Arial" pitchFamily="34" charset="0"/>
            </a:endParaRPr>
          </a:p>
        </p:txBody>
      </p:sp>
      <p:sp>
        <p:nvSpPr>
          <p:cNvPr id="142339" name="Slide Image Placeholder 1"/>
          <p:cNvSpPr>
            <a:spLocks noGrp="1" noRot="1" noChangeAspect="1" noTextEdit="1"/>
          </p:cNvSpPr>
          <p:nvPr>
            <p:ph type="sldImg"/>
          </p:nvPr>
        </p:nvSpPr>
        <p:spPr>
          <a:ln/>
        </p:spPr>
      </p:sp>
      <p:sp>
        <p:nvSpPr>
          <p:cNvPr id="142340" name="Notes Placeholder 2"/>
          <p:cNvSpPr>
            <a:spLocks noGrp="1"/>
          </p:cNvSpPr>
          <p:nvPr>
            <p:ph type="body" idx="1"/>
          </p:nvPr>
        </p:nvSpPr>
        <p:spPr>
          <a:noFill/>
          <a:ln/>
        </p:spPr>
        <p:txBody>
          <a:bodyPr/>
          <a:lstStyle/>
          <a:p>
            <a:endParaRPr lang="en-US" smtClean="0">
              <a:latin typeface="Arial" pitchFamily="34" charset="0"/>
            </a:endParaRPr>
          </a:p>
        </p:txBody>
      </p:sp>
      <p:sp>
        <p:nvSpPr>
          <p:cNvPr id="1423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C46788F-82E5-41E8-B713-47B545FEEF5F}" type="slidenum">
              <a:rPr lang="en-US" sz="1200"/>
              <a:pPr algn="r"/>
              <a:t>37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7F611F-32F7-4318-8262-113624CFE0C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7603FA-5F05-426F-9939-C8140D41746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2E6DC7-B9FC-4716-8377-24D7AC77978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SG"/>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81D6FB-2E3E-47BC-BE2F-312290CCFDF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SG"/>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CEB1D9-C1B6-4DE9-A612-3F30C00E196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994174-4EF0-48A4-A9FE-DCC9EA75FA1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SG"/>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lipArt Placeholder 3"/>
          <p:cNvSpPr>
            <a:spLocks noGrp="1"/>
          </p:cNvSpPr>
          <p:nvPr>
            <p:ph type="clipArt" sz="half" idx="2"/>
          </p:nvPr>
        </p:nvSpPr>
        <p:spPr>
          <a:xfrm>
            <a:off x="4648200" y="1600200"/>
            <a:ext cx="4038600" cy="4525963"/>
          </a:xfrm>
        </p:spPr>
        <p:txBody>
          <a:bodyPr/>
          <a:lstStyle/>
          <a:p>
            <a:pPr lvl="0"/>
            <a:endParaRPr lang="en-SG"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A349E-0EC8-4E93-B967-10398CAF70D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C0D757-35E2-4B45-875D-0E77F4CA60E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5553F8-9D34-4C53-8E52-E510F67DA9A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5E01DB-7DAD-41E2-A2EA-5DFB9DE5BA4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90F4AE-FB51-4558-94C3-C48529A4E6B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11EEBD3-9F6F-4873-A248-251CFADD520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D1C66B-7A7F-43D2-A671-3BEDD0247D6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C4C3EA-7904-440F-9C20-5712B76B963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A0CF5A-B114-41F7-8BE8-86BFEAB53D1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9586D3-EC21-4E77-B076-11C65729E37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59098EA-3D0C-4984-8313-7E7C7770AF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wmf"/><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148.png"/></Relationships>
</file>

<file path=ppt/slides/_rels/slide12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12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ideo" Target="file:///C:\Documents%20and%20Settings\Admin\Desktop\mri%20extension.wm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66.jpe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Microsoft_Office_Excel_97-2003_Worksheet1.xls"/></Relationships>
</file>

<file path=ppt/slides/_rels/slide6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1.xml"/><Relationship Id="rId7"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xml"/><Relationship Id="rId7"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4.xml"/><Relationship Id="rId1" Type="http://schemas.openxmlformats.org/officeDocument/2006/relationships/vmlDrawing" Target="../drawings/vmlDrawing10.v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gif"/><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oleObject" Target="../embeddings/oleObject3.bin"/><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152400" y="0"/>
            <a:ext cx="8991600" cy="1143000"/>
          </a:xfrm>
        </p:spPr>
        <p:txBody>
          <a:bodyPr/>
          <a:lstStyle/>
          <a:p>
            <a:r>
              <a:rPr lang="en-US" smtClean="0"/>
              <a:t>Radiation in GI Cancer-Improving outcomes &amp; Reducing Toxicity</a:t>
            </a:r>
          </a:p>
        </p:txBody>
      </p:sp>
      <p:pic>
        <p:nvPicPr>
          <p:cNvPr id="12291" name="Picture 4" descr="Cover"/>
          <p:cNvPicPr>
            <a:picLocks noChangeAspect="1" noChangeArrowheads="1"/>
          </p:cNvPicPr>
          <p:nvPr/>
        </p:nvPicPr>
        <p:blipFill>
          <a:blip r:embed="rId2"/>
          <a:srcRect/>
          <a:stretch>
            <a:fillRect/>
          </a:stretch>
        </p:blipFill>
        <p:spPr bwMode="auto">
          <a:xfrm>
            <a:off x="403225" y="1492250"/>
            <a:ext cx="3938588" cy="2279650"/>
          </a:xfrm>
          <a:prstGeom prst="rect">
            <a:avLst/>
          </a:prstGeom>
          <a:noFill/>
          <a:ln w="9525">
            <a:noFill/>
            <a:miter lim="800000"/>
            <a:headEnd/>
            <a:tailEnd/>
          </a:ln>
        </p:spPr>
      </p:pic>
      <p:pic>
        <p:nvPicPr>
          <p:cNvPr id="12292" name="Picture 6" descr="Cover"/>
          <p:cNvPicPr>
            <a:picLocks noChangeAspect="1" noChangeArrowheads="1"/>
          </p:cNvPicPr>
          <p:nvPr/>
        </p:nvPicPr>
        <p:blipFill>
          <a:blip r:embed="rId3"/>
          <a:srcRect/>
          <a:stretch>
            <a:fillRect/>
          </a:stretch>
        </p:blipFill>
        <p:spPr bwMode="auto">
          <a:xfrm>
            <a:off x="4343400" y="1474788"/>
            <a:ext cx="4545013" cy="2090737"/>
          </a:xfrm>
          <a:prstGeom prst="rect">
            <a:avLst/>
          </a:prstGeom>
          <a:noFill/>
          <a:ln w="9525">
            <a:noFill/>
            <a:miter lim="800000"/>
            <a:headEnd/>
            <a:tailEnd/>
          </a:ln>
        </p:spPr>
      </p:pic>
      <p:pic>
        <p:nvPicPr>
          <p:cNvPr id="12293" name="Picture 7" descr="Cover"/>
          <p:cNvPicPr>
            <a:picLocks noChangeAspect="1" noChangeArrowheads="1"/>
          </p:cNvPicPr>
          <p:nvPr/>
        </p:nvPicPr>
        <p:blipFill>
          <a:blip r:embed="rId4"/>
          <a:srcRect/>
          <a:stretch>
            <a:fillRect/>
          </a:stretch>
        </p:blipFill>
        <p:spPr bwMode="auto">
          <a:xfrm>
            <a:off x="196850" y="3773488"/>
            <a:ext cx="4146550" cy="2709862"/>
          </a:xfrm>
          <a:prstGeom prst="rect">
            <a:avLst/>
          </a:prstGeom>
          <a:noFill/>
          <a:ln w="9525">
            <a:noFill/>
            <a:miter lim="800000"/>
            <a:headEnd/>
            <a:tailEnd/>
          </a:ln>
        </p:spPr>
      </p:pic>
      <p:pic>
        <p:nvPicPr>
          <p:cNvPr id="12294" name="Picture 8" descr="Cover"/>
          <p:cNvPicPr>
            <a:picLocks noGrp="1" noChangeAspect="1" noChangeArrowheads="1"/>
          </p:cNvPicPr>
          <p:nvPr>
            <p:ph idx="1"/>
          </p:nvPr>
        </p:nvPicPr>
        <p:blipFill>
          <a:blip r:embed="rId5"/>
          <a:srcRect/>
          <a:stretch>
            <a:fillRect/>
          </a:stretch>
        </p:blipFill>
        <p:spPr>
          <a:xfrm>
            <a:off x="2362200" y="3748088"/>
            <a:ext cx="2286000" cy="2195512"/>
          </a:xfrm>
        </p:spPr>
      </p:pic>
      <p:sp>
        <p:nvSpPr>
          <p:cNvPr id="12295" name="TextBox 7"/>
          <p:cNvSpPr txBox="1">
            <a:spLocks noChangeArrowheads="1"/>
          </p:cNvSpPr>
          <p:nvPr/>
        </p:nvSpPr>
        <p:spPr bwMode="auto">
          <a:xfrm>
            <a:off x="4953000" y="4038600"/>
            <a:ext cx="4073525" cy="1631950"/>
          </a:xfrm>
          <a:prstGeom prst="rect">
            <a:avLst/>
          </a:prstGeom>
          <a:noFill/>
          <a:ln w="9525">
            <a:noFill/>
            <a:miter lim="800000"/>
            <a:headEnd/>
            <a:tailEnd/>
          </a:ln>
        </p:spPr>
        <p:txBody>
          <a:bodyPr wrap="none">
            <a:spAutoFit/>
          </a:bodyPr>
          <a:lstStyle/>
          <a:p>
            <a:r>
              <a:rPr lang="en-US" sz="2800"/>
              <a:t>Dr Vivek Bansal</a:t>
            </a:r>
          </a:p>
          <a:p>
            <a:r>
              <a:rPr lang="en-US" sz="2400"/>
              <a:t>Director- Radiation oncology</a:t>
            </a:r>
          </a:p>
          <a:p>
            <a:r>
              <a:rPr lang="en-US" sz="2400"/>
              <a:t>HCG-Medisurge Hospital</a:t>
            </a:r>
          </a:p>
          <a:p>
            <a:r>
              <a:rPr lang="en-US" sz="2400"/>
              <a:t>SOLA-ROAD,Ahmedabad</a:t>
            </a:r>
            <a:r>
              <a:rPr lang="en-US"/>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sz="quarter" idx="1"/>
          </p:nvPr>
        </p:nvSpPr>
        <p:spPr/>
        <p:txBody>
          <a:bodyPr/>
          <a:lstStyle/>
          <a:p>
            <a:r>
              <a:rPr lang="en-US" smtClean="0"/>
              <a:t>Tumor imaging is an essential component to develop an optimal treatment plan</a:t>
            </a:r>
          </a:p>
          <a:p>
            <a:pPr lvl="1"/>
            <a:r>
              <a:rPr lang="en-US" smtClean="0"/>
              <a:t>Multimodality imaging has improved the accuracy and efficacy of planning, delivery and verification of radiotherapy</a:t>
            </a:r>
          </a:p>
          <a:p>
            <a:r>
              <a:rPr lang="en-US" smtClean="0"/>
              <a:t>Imaging is also required to assess response to the treatment and to monitor complications</a:t>
            </a:r>
          </a:p>
        </p:txBody>
      </p:sp>
      <p:sp>
        <p:nvSpPr>
          <p:cNvPr id="19459" name="Title 3"/>
          <p:cNvSpPr>
            <a:spLocks noGrp="1"/>
          </p:cNvSpPr>
          <p:nvPr>
            <p:ph type="title"/>
          </p:nvPr>
        </p:nvSpPr>
        <p:spPr/>
        <p:txBody>
          <a:bodyPr/>
          <a:lstStyle/>
          <a:p>
            <a:r>
              <a:rPr lang="en-US" smtClean="0"/>
              <a:t>Imaging-role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ChangeArrowheads="1"/>
          </p:cNvSpPr>
          <p:nvPr/>
        </p:nvSpPr>
        <p:spPr bwMode="auto">
          <a:xfrm>
            <a:off x="0" y="381000"/>
            <a:ext cx="9144000" cy="5754688"/>
          </a:xfrm>
          <a:prstGeom prst="rect">
            <a:avLst/>
          </a:prstGeom>
          <a:noFill/>
          <a:ln w="9525">
            <a:noFill/>
            <a:miter lim="800000"/>
            <a:headEnd/>
            <a:tailEnd/>
          </a:ln>
        </p:spPr>
        <p:txBody>
          <a:bodyPr>
            <a:spAutoFit/>
          </a:bodyPr>
          <a:lstStyle/>
          <a:p>
            <a:r>
              <a:rPr lang="en-SG" sz="2400" b="1">
                <a:latin typeface="Times New Roman" pitchFamily="18" charset="0"/>
                <a:cs typeface="Times New Roman" pitchFamily="18" charset="0"/>
              </a:rPr>
              <a:t>Treatment regimen</a:t>
            </a:r>
          </a:p>
          <a:p>
            <a:r>
              <a:rPr lang="en-SG" sz="2400">
                <a:latin typeface="Times New Roman" pitchFamily="18" charset="0"/>
                <a:cs typeface="Times New Roman" pitchFamily="18" charset="0"/>
              </a:rPr>
              <a:t>All patients received 5-fluorouracil (5-FU)–based concurrent CRT therapy with either capecitabine (750–825 mg/m2, divided in twice-daily doses and given Monday through Friday with radiation treatment) or infusional 5-FU (250 mg/m2 daily throughout radiation</a:t>
            </a:r>
          </a:p>
          <a:p>
            <a:r>
              <a:rPr lang="en-SG" sz="2400">
                <a:latin typeface="Times New Roman" pitchFamily="18" charset="0"/>
                <a:cs typeface="Times New Roman" pitchFamily="18" charset="0"/>
              </a:rPr>
              <a:t>treatments). </a:t>
            </a:r>
          </a:p>
          <a:p>
            <a:endParaRPr lang="en-SG" sz="2400">
              <a:latin typeface="Times New Roman" pitchFamily="18" charset="0"/>
              <a:cs typeface="Times New Roman" pitchFamily="18" charset="0"/>
            </a:endParaRPr>
          </a:p>
          <a:p>
            <a:r>
              <a:rPr lang="en-SG" sz="2000">
                <a:latin typeface="Times New Roman" pitchFamily="18" charset="0"/>
                <a:cs typeface="Times New Roman" pitchFamily="18" charset="0"/>
              </a:rPr>
              <a:t>The majority of patients received one to two cycles of gemcitabine (1000 mg/m2 weekly for 3 to 7 weeks) before beginning concurrent CRT in a schema similar to the recently reported adjuvant pancreas trial, RTOG 97-04.  Patients received further treatment with gemcitabine after completing concurrent CRT at the discretion of the treating medical oncologist</a:t>
            </a:r>
            <a:r>
              <a:rPr lang="en-SG" sz="2400">
                <a:latin typeface="Times New Roman" pitchFamily="18" charset="0"/>
                <a:cs typeface="Times New Roman" pitchFamily="18" charset="0"/>
              </a:rPr>
              <a:t>. </a:t>
            </a:r>
          </a:p>
          <a:p>
            <a:endParaRPr lang="en-SG" sz="2400">
              <a:latin typeface="Times New Roman" pitchFamily="18" charset="0"/>
              <a:cs typeface="Times New Roman" pitchFamily="18" charset="0"/>
            </a:endParaRPr>
          </a:p>
          <a:p>
            <a:r>
              <a:rPr lang="en-SG" sz="2400">
                <a:latin typeface="Times New Roman" pitchFamily="18" charset="0"/>
                <a:cs typeface="Times New Roman" pitchFamily="18" charset="0"/>
              </a:rPr>
              <a:t>Median radiation dose was 50.4 Gy given in 28 1.8-Gy fractions; patients with unresectable disease (n = 15) or positive margins (n = 8) received higher doses (54–59.4 Gy).</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gkr3"/>
          <p:cNvPicPr>
            <a:picLocks noChangeAspect="1" noChangeArrowheads="1"/>
          </p:cNvPicPr>
          <p:nvPr/>
        </p:nvPicPr>
        <p:blipFill>
          <a:blip r:embed="rId3"/>
          <a:srcRect/>
          <a:stretch>
            <a:fillRect/>
          </a:stretch>
        </p:blipFill>
        <p:spPr bwMode="auto">
          <a:xfrm>
            <a:off x="2362200" y="990600"/>
            <a:ext cx="4324350" cy="5545138"/>
          </a:xfrm>
          <a:prstGeom prst="rect">
            <a:avLst/>
          </a:prstGeom>
          <a:noFill/>
          <a:ln w="9525">
            <a:noFill/>
            <a:miter lim="800000"/>
            <a:headEnd/>
            <a:tailEnd/>
          </a:ln>
        </p:spPr>
      </p:pic>
      <p:sp>
        <p:nvSpPr>
          <p:cNvPr id="104451" name="TextBox 2"/>
          <p:cNvSpPr txBox="1">
            <a:spLocks noChangeArrowheads="1"/>
          </p:cNvSpPr>
          <p:nvPr/>
        </p:nvSpPr>
        <p:spPr bwMode="auto">
          <a:xfrm>
            <a:off x="2286000" y="381000"/>
            <a:ext cx="4287838" cy="646113"/>
          </a:xfrm>
          <a:prstGeom prst="rect">
            <a:avLst/>
          </a:prstGeom>
          <a:noFill/>
          <a:ln w="9525">
            <a:noFill/>
            <a:miter lim="800000"/>
            <a:headEnd/>
            <a:tailEnd/>
          </a:ln>
        </p:spPr>
        <p:txBody>
          <a:bodyPr wrap="none">
            <a:spAutoFit/>
          </a:bodyPr>
          <a:lstStyle/>
          <a:p>
            <a:r>
              <a:rPr lang="en-US" sz="3600"/>
              <a:t>BRACHYTHERAPY</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gkr6"/>
          <p:cNvPicPr>
            <a:picLocks noChangeAspect="1" noChangeArrowheads="1"/>
          </p:cNvPicPr>
          <p:nvPr/>
        </p:nvPicPr>
        <p:blipFill>
          <a:blip r:embed="rId3"/>
          <a:srcRect/>
          <a:stretch>
            <a:fillRect/>
          </a:stretch>
        </p:blipFill>
        <p:spPr bwMode="auto">
          <a:xfrm>
            <a:off x="-39688" y="1122363"/>
            <a:ext cx="9259888" cy="5735637"/>
          </a:xfrm>
          <a:prstGeom prst="rect">
            <a:avLst/>
          </a:prstGeom>
          <a:noFill/>
          <a:ln w="9525">
            <a:noFill/>
            <a:miter lim="800000"/>
            <a:headEnd/>
            <a:tailEnd/>
          </a:ln>
        </p:spPr>
      </p:pic>
      <p:sp>
        <p:nvSpPr>
          <p:cNvPr id="105475" name="TextBox 2"/>
          <p:cNvSpPr txBox="1">
            <a:spLocks noChangeArrowheads="1"/>
          </p:cNvSpPr>
          <p:nvPr/>
        </p:nvSpPr>
        <p:spPr bwMode="auto">
          <a:xfrm>
            <a:off x="2481263" y="239713"/>
            <a:ext cx="5064125" cy="585787"/>
          </a:xfrm>
          <a:prstGeom prst="rect">
            <a:avLst/>
          </a:prstGeom>
          <a:noFill/>
          <a:ln w="9525">
            <a:noFill/>
            <a:miter lim="800000"/>
            <a:headEnd/>
            <a:tailEnd/>
          </a:ln>
        </p:spPr>
        <p:txBody>
          <a:bodyPr wrap="none">
            <a:spAutoFit/>
          </a:bodyPr>
          <a:lstStyle/>
          <a:p>
            <a:r>
              <a:rPr lang="en-US" sz="3200"/>
              <a:t>ISODOSE DISTRIBUTION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4294967295"/>
          </p:nvPr>
        </p:nvSpPr>
        <p:spPr>
          <a:xfrm>
            <a:off x="152400" y="1066800"/>
            <a:ext cx="8991600" cy="5059363"/>
          </a:xfrm>
        </p:spPr>
        <p:txBody>
          <a:bodyPr/>
          <a:lstStyle/>
          <a:p>
            <a:pPr>
              <a:lnSpc>
                <a:spcPct val="90000"/>
              </a:lnSpc>
              <a:buFont typeface="Wingdings" pitchFamily="2" charset="2"/>
              <a:buNone/>
            </a:pPr>
            <a:r>
              <a:rPr lang="en-US" sz="3000" smtClean="0">
                <a:latin typeface="Bookman Old Style" pitchFamily="18" charset="0"/>
              </a:rPr>
              <a:t>Limitation of 2 dimensional conventional RT: -</a:t>
            </a:r>
          </a:p>
          <a:p>
            <a:pPr>
              <a:lnSpc>
                <a:spcPct val="90000"/>
              </a:lnSpc>
              <a:buFont typeface="Wingdings" pitchFamily="2" charset="2"/>
              <a:buNone/>
            </a:pPr>
            <a:r>
              <a:rPr lang="en-US" sz="3000" smtClean="0">
                <a:latin typeface="Bookman Old Style" pitchFamily="18" charset="0"/>
              </a:rPr>
              <a:t> </a:t>
            </a:r>
          </a:p>
          <a:p>
            <a:pPr>
              <a:lnSpc>
                <a:spcPct val="90000"/>
              </a:lnSpc>
              <a:buFontTx/>
              <a:buChar char="-"/>
            </a:pPr>
            <a:r>
              <a:rPr lang="en-US" sz="3000" smtClean="0">
                <a:latin typeface="Bookman Old Style" pitchFamily="18" charset="0"/>
              </a:rPr>
              <a:t>Further dose escalation  not feasible . </a:t>
            </a:r>
          </a:p>
          <a:p>
            <a:pPr>
              <a:lnSpc>
                <a:spcPct val="90000"/>
              </a:lnSpc>
              <a:buFontTx/>
              <a:buChar char="-"/>
            </a:pPr>
            <a:endParaRPr lang="en-US" sz="3000" smtClean="0">
              <a:latin typeface="Bookman Old Style" pitchFamily="18" charset="0"/>
            </a:endParaRPr>
          </a:p>
          <a:p>
            <a:pPr>
              <a:lnSpc>
                <a:spcPct val="90000"/>
              </a:lnSpc>
              <a:buFontTx/>
              <a:buChar char="-"/>
            </a:pPr>
            <a:r>
              <a:rPr lang="en-US" sz="3000" smtClean="0">
                <a:latin typeface="Bookman Old Style" pitchFamily="18" charset="0"/>
              </a:rPr>
              <a:t>Large amount of normal tissue irradiated leading to high late radiation morbidity &amp;QOL </a:t>
            </a:r>
          </a:p>
          <a:p>
            <a:pPr>
              <a:lnSpc>
                <a:spcPct val="90000"/>
              </a:lnSpc>
              <a:buFontTx/>
              <a:buChar char="-"/>
            </a:pPr>
            <a:endParaRPr lang="en-US" sz="3000" smtClean="0">
              <a:latin typeface="Bookman Old Style" pitchFamily="18" charset="0"/>
            </a:endParaRPr>
          </a:p>
          <a:p>
            <a:pPr>
              <a:lnSpc>
                <a:spcPct val="90000"/>
              </a:lnSpc>
              <a:buFontTx/>
              <a:buChar char="-"/>
            </a:pPr>
            <a:r>
              <a:rPr lang="en-US" sz="3000" smtClean="0">
                <a:latin typeface="Bookman Old Style" pitchFamily="18" charset="0"/>
              </a:rPr>
              <a:t>Tumour control and survival static for many years. </a:t>
            </a:r>
          </a:p>
        </p:txBody>
      </p:sp>
      <p:sp>
        <p:nvSpPr>
          <p:cNvPr id="106499" name="Title 1"/>
          <p:cNvSpPr>
            <a:spLocks noGrp="1"/>
          </p:cNvSpPr>
          <p:nvPr>
            <p:ph type="title" idx="4294967295"/>
          </p:nvPr>
        </p:nvSpPr>
        <p:spPr>
          <a:xfrm>
            <a:off x="457200" y="325438"/>
            <a:ext cx="8077200" cy="909637"/>
          </a:xfrm>
        </p:spPr>
        <p:txBody>
          <a:bodyPr/>
          <a:lstStyle/>
          <a:p>
            <a:r>
              <a:rPr lang="en-US" sz="3800" smtClean="0"/>
              <a:t> </a:t>
            </a:r>
            <a:endParaRPr lang="en-US" sz="3800" smtClean="0">
              <a:latin typeface="Bookman Old Style"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txBox="1">
            <a:spLocks noGrp="1" noChangeArrowheads="1"/>
          </p:cNvSpPr>
          <p:nvPr/>
        </p:nvSpPr>
        <p:spPr bwMode="auto">
          <a:xfrm>
            <a:off x="6553200" y="6242050"/>
            <a:ext cx="2130425" cy="474663"/>
          </a:xfrm>
          <a:prstGeom prst="rect">
            <a:avLst/>
          </a:prstGeom>
          <a:noFill/>
          <a:ln>
            <a:miter lim="800000"/>
            <a:headEnd/>
            <a:tailEnd/>
          </a:ln>
        </p:spPr>
        <p:txBody>
          <a:bodyPr/>
          <a:lstStyle/>
          <a:p>
            <a:pPr algn="r">
              <a:defRPr/>
            </a:pPr>
            <a:fld id="{3A94EDAE-8FAC-486F-BCF5-178A005D2415}" type="slidenum">
              <a:rPr lang="en-US" sz="1000">
                <a:effectLst>
                  <a:outerShdw blurRad="38100" dist="38100" dir="2700000" algn="tl">
                    <a:srgbClr val="000000"/>
                  </a:outerShdw>
                </a:effectLst>
                <a:latin typeface="Arial" charset="0"/>
              </a:rPr>
              <a:pPr algn="r">
                <a:defRPr/>
              </a:pPr>
              <a:t>104</a:t>
            </a:fld>
            <a:endParaRPr lang="en-US" sz="1000">
              <a:effectLst>
                <a:outerShdw blurRad="38100" dist="38100" dir="2700000" algn="tl">
                  <a:srgbClr val="000000"/>
                </a:outerShdw>
              </a:effectLst>
              <a:latin typeface="Arial" charset="0"/>
            </a:endParaRPr>
          </a:p>
        </p:txBody>
      </p:sp>
      <p:sp>
        <p:nvSpPr>
          <p:cNvPr id="113667" name="Rectangle 2"/>
          <p:cNvSpPr>
            <a:spLocks noGrp="1" noChangeArrowheads="1"/>
          </p:cNvSpPr>
          <p:nvPr>
            <p:ph type="title" idx="4294967295"/>
          </p:nvPr>
        </p:nvSpPr>
        <p:spPr>
          <a:xfrm>
            <a:off x="457200" y="274638"/>
            <a:ext cx="8229600" cy="944562"/>
          </a:xfrm>
        </p:spPr>
        <p:txBody>
          <a:bodyPr/>
          <a:lstStyle/>
          <a:p>
            <a:pPr>
              <a:defRPr/>
            </a:pPr>
            <a:r>
              <a:rPr lang="en-US" sz="3600" b="1" dirty="0" smtClean="0">
                <a:solidFill>
                  <a:schemeClr val="accent1">
                    <a:lumMod val="75000"/>
                  </a:schemeClr>
                </a:solidFill>
              </a:rPr>
              <a:t>Biologically Guided Radiotherapy:</a:t>
            </a:r>
            <a:br>
              <a:rPr lang="en-US" sz="3600" b="1" dirty="0" smtClean="0">
                <a:solidFill>
                  <a:schemeClr val="accent1">
                    <a:lumMod val="75000"/>
                  </a:schemeClr>
                </a:solidFill>
              </a:rPr>
            </a:br>
            <a:r>
              <a:rPr lang="en-US" sz="3600" b="1" dirty="0" err="1" smtClean="0">
                <a:solidFill>
                  <a:schemeClr val="accent1">
                    <a:lumMod val="75000"/>
                  </a:schemeClr>
                </a:solidFill>
              </a:rPr>
              <a:t>Theragnostics</a:t>
            </a:r>
            <a:endParaRPr lang="en-US" sz="3600" b="1" dirty="0" smtClean="0">
              <a:solidFill>
                <a:schemeClr val="accent1">
                  <a:lumMod val="75000"/>
                </a:schemeClr>
              </a:solidFill>
            </a:endParaRPr>
          </a:p>
        </p:txBody>
      </p:sp>
      <p:sp>
        <p:nvSpPr>
          <p:cNvPr id="107524" name="Rectangle 3"/>
          <p:cNvSpPr>
            <a:spLocks noGrp="1" noChangeArrowheads="1"/>
          </p:cNvSpPr>
          <p:nvPr>
            <p:ph type="body" idx="4294967295"/>
          </p:nvPr>
        </p:nvSpPr>
        <p:spPr>
          <a:xfrm>
            <a:off x="457200" y="1447800"/>
            <a:ext cx="8458200" cy="4953000"/>
          </a:xfrm>
        </p:spPr>
        <p:txBody>
          <a:bodyPr/>
          <a:lstStyle/>
          <a:p>
            <a:pPr>
              <a:lnSpc>
                <a:spcPct val="80000"/>
              </a:lnSpc>
            </a:pPr>
            <a:r>
              <a:rPr lang="en-US" sz="2400" i="1" smtClean="0"/>
              <a:t>Bentzen</a:t>
            </a:r>
            <a:r>
              <a:rPr lang="en-US" sz="2400" smtClean="0"/>
              <a:t> proposed</a:t>
            </a:r>
          </a:p>
          <a:p>
            <a:pPr>
              <a:lnSpc>
                <a:spcPct val="80000"/>
              </a:lnSpc>
            </a:pPr>
            <a:r>
              <a:rPr lang="en-US" sz="2400" smtClean="0">
                <a:solidFill>
                  <a:srgbClr val="FF7C80"/>
                </a:solidFill>
              </a:rPr>
              <a:t>‘‘Theragnostic’’:</a:t>
            </a:r>
            <a:r>
              <a:rPr lang="en-US" sz="2400" smtClean="0"/>
              <a:t>  use of molecular imaging to prescribe the distribution of radiation doses in 4 dimensions</a:t>
            </a:r>
          </a:p>
          <a:p>
            <a:pPr>
              <a:lnSpc>
                <a:spcPct val="80000"/>
              </a:lnSpc>
            </a:pPr>
            <a:endParaRPr lang="en-US" sz="2400" smtClean="0"/>
          </a:p>
          <a:p>
            <a:pPr lvl="1">
              <a:lnSpc>
                <a:spcPct val="80000"/>
              </a:lnSpc>
            </a:pPr>
            <a:r>
              <a:rPr lang="en-US" sz="2000" smtClean="0"/>
              <a:t>Tumor burden / clonogenic density</a:t>
            </a:r>
          </a:p>
          <a:p>
            <a:pPr lvl="1">
              <a:lnSpc>
                <a:spcPct val="80000"/>
              </a:lnSpc>
            </a:pPr>
            <a:r>
              <a:rPr lang="en-US" sz="2000" smtClean="0"/>
              <a:t>Hypoxia</a:t>
            </a:r>
          </a:p>
          <a:p>
            <a:pPr lvl="1">
              <a:lnSpc>
                <a:spcPct val="80000"/>
              </a:lnSpc>
            </a:pPr>
            <a:r>
              <a:rPr lang="en-US" sz="2000" smtClean="0"/>
              <a:t>Proliferation                                          targeted</a:t>
            </a:r>
          </a:p>
          <a:p>
            <a:pPr lvl="1">
              <a:lnSpc>
                <a:spcPct val="80000"/>
              </a:lnSpc>
            </a:pPr>
            <a:r>
              <a:rPr lang="en-US" sz="2000" smtClean="0"/>
              <a:t>Receptor expression (EGFR) etc</a:t>
            </a:r>
          </a:p>
          <a:p>
            <a:pPr>
              <a:lnSpc>
                <a:spcPct val="80000"/>
              </a:lnSpc>
            </a:pPr>
            <a:endParaRPr lang="en-US" sz="2400" smtClean="0"/>
          </a:p>
          <a:p>
            <a:pPr>
              <a:lnSpc>
                <a:spcPct val="80000"/>
              </a:lnSpc>
            </a:pPr>
            <a:r>
              <a:rPr lang="en-US" sz="2400" smtClean="0"/>
              <a:t>Integration of these tracers could be used to </a:t>
            </a:r>
            <a:r>
              <a:rPr lang="en-US" sz="2400" smtClean="0">
                <a:solidFill>
                  <a:srgbClr val="FF7C80"/>
                </a:solidFill>
              </a:rPr>
              <a:t>‘‘paint’’</a:t>
            </a:r>
            <a:r>
              <a:rPr lang="en-US" sz="2400" smtClean="0"/>
              <a:t> or </a:t>
            </a:r>
            <a:r>
              <a:rPr lang="en-US" sz="2400" smtClean="0">
                <a:solidFill>
                  <a:srgbClr val="FF7C80"/>
                </a:solidFill>
              </a:rPr>
              <a:t>‘‘sculpt’’</a:t>
            </a:r>
            <a:r>
              <a:rPr lang="en-US" sz="2400" smtClean="0"/>
              <a:t> the dose in various sub volumes by IMRT/IGRT</a:t>
            </a:r>
          </a:p>
          <a:p>
            <a:pPr>
              <a:lnSpc>
                <a:spcPct val="80000"/>
              </a:lnSpc>
            </a:pPr>
            <a:endParaRPr lang="en-US" sz="2400" smtClean="0"/>
          </a:p>
          <a:p>
            <a:pPr>
              <a:lnSpc>
                <a:spcPct val="80000"/>
              </a:lnSpc>
            </a:pPr>
            <a:r>
              <a:rPr lang="en-US" sz="2400" smtClean="0"/>
              <a:t>PET signal intensity can be used to prescribe the dose, leading to the evolution of the concept of </a:t>
            </a:r>
            <a:r>
              <a:rPr lang="en-US" sz="2400" smtClean="0">
                <a:solidFill>
                  <a:srgbClr val="FF7C80"/>
                </a:solidFill>
              </a:rPr>
              <a:t>dose painting</a:t>
            </a:r>
            <a:r>
              <a:rPr lang="en-US" sz="2400" smtClean="0"/>
              <a:t> into </a:t>
            </a:r>
            <a:r>
              <a:rPr lang="en-US" sz="2400" smtClean="0">
                <a:solidFill>
                  <a:srgbClr val="FF7C80"/>
                </a:solidFill>
              </a:rPr>
              <a:t>“dose painting by numbers”</a:t>
            </a:r>
          </a:p>
          <a:p>
            <a:pPr>
              <a:lnSpc>
                <a:spcPct val="80000"/>
              </a:lnSpc>
            </a:pPr>
            <a:endParaRPr lang="en-US" sz="2400" smtClean="0"/>
          </a:p>
        </p:txBody>
      </p:sp>
      <p:sp>
        <p:nvSpPr>
          <p:cNvPr id="107525" name="AutoShape 4"/>
          <p:cNvSpPr>
            <a:spLocks/>
          </p:cNvSpPr>
          <p:nvPr/>
        </p:nvSpPr>
        <p:spPr bwMode="auto">
          <a:xfrm>
            <a:off x="5105400" y="2667000"/>
            <a:ext cx="381000" cy="1447800"/>
          </a:xfrm>
          <a:prstGeom prst="rightBrace">
            <a:avLst>
              <a:gd name="adj1" fmla="val 31667"/>
              <a:gd name="adj2" fmla="val 50000"/>
            </a:avLst>
          </a:prstGeom>
          <a:noFill/>
          <a:ln w="9525">
            <a:solidFill>
              <a:schemeClr val="tx1"/>
            </a:solidFill>
            <a:round/>
            <a:headEnd/>
            <a:tailEnd/>
          </a:ln>
        </p:spPr>
        <p:txBody>
          <a:bodyPr wrap="none" anchor="ctr"/>
          <a:lstStyle/>
          <a:p>
            <a:endParaRPr lang="en-US" b="1"/>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smtClean="0"/>
              <a:t>Volume rendered (VRT)</a:t>
            </a:r>
          </a:p>
        </p:txBody>
      </p:sp>
      <p:sp>
        <p:nvSpPr>
          <p:cNvPr id="108547" name="Content Placeholder 2"/>
          <p:cNvSpPr>
            <a:spLocks noGrp="1"/>
          </p:cNvSpPr>
          <p:nvPr>
            <p:ph sz="quarter" idx="1"/>
          </p:nvPr>
        </p:nvSpPr>
        <p:spPr/>
        <p:txBody>
          <a:bodyPr/>
          <a:lstStyle/>
          <a:p>
            <a:r>
              <a:rPr lang="en-US" smtClean="0"/>
              <a:t>3D model with various degree of opacification</a:t>
            </a:r>
          </a:p>
          <a:p>
            <a:r>
              <a:rPr lang="en-US" smtClean="0"/>
              <a:t>Uses opacity transfer function from fixed observer viewpoint</a:t>
            </a:r>
          </a:p>
          <a:p>
            <a:r>
              <a:rPr lang="en-US" smtClean="0"/>
              <a:t>Color coding</a:t>
            </a:r>
          </a:p>
        </p:txBody>
      </p:sp>
      <p:pic>
        <p:nvPicPr>
          <p:cNvPr id="108548" name="Picture 3" descr="rt pictures 005.jpg"/>
          <p:cNvPicPr>
            <a:picLocks noChangeAspect="1"/>
          </p:cNvPicPr>
          <p:nvPr/>
        </p:nvPicPr>
        <p:blipFill>
          <a:blip r:embed="rId2"/>
          <a:srcRect l="21591" t="7652" r="4109" b="19334"/>
          <a:stretch>
            <a:fillRect/>
          </a:stretch>
        </p:blipFill>
        <p:spPr bwMode="auto">
          <a:xfrm>
            <a:off x="304800" y="3276600"/>
            <a:ext cx="1752600" cy="1289050"/>
          </a:xfrm>
          <a:prstGeom prst="rect">
            <a:avLst/>
          </a:prstGeom>
          <a:noFill/>
          <a:ln w="9525">
            <a:noFill/>
            <a:miter lim="800000"/>
            <a:headEnd/>
            <a:tailEnd/>
          </a:ln>
        </p:spPr>
      </p:pic>
      <p:pic>
        <p:nvPicPr>
          <p:cNvPr id="108549" name="Picture 4" descr="rt pictures 007.jpg"/>
          <p:cNvPicPr>
            <a:picLocks noChangeAspect="1"/>
          </p:cNvPicPr>
          <p:nvPr/>
        </p:nvPicPr>
        <p:blipFill>
          <a:blip r:embed="rId3"/>
          <a:srcRect l="27434" t="16467" r="6807" b="15302"/>
          <a:stretch>
            <a:fillRect/>
          </a:stretch>
        </p:blipFill>
        <p:spPr bwMode="auto">
          <a:xfrm>
            <a:off x="2057400" y="3581400"/>
            <a:ext cx="1752600" cy="1411288"/>
          </a:xfrm>
          <a:prstGeom prst="rect">
            <a:avLst/>
          </a:prstGeom>
          <a:noFill/>
          <a:ln w="9525">
            <a:noFill/>
            <a:miter lim="800000"/>
            <a:headEnd/>
            <a:tailEnd/>
          </a:ln>
        </p:spPr>
      </p:pic>
      <p:pic>
        <p:nvPicPr>
          <p:cNvPr id="108550" name="Picture 5" descr="rt pictures 008.jpg"/>
          <p:cNvPicPr>
            <a:picLocks noChangeAspect="1"/>
          </p:cNvPicPr>
          <p:nvPr/>
        </p:nvPicPr>
        <p:blipFill>
          <a:blip r:embed="rId4"/>
          <a:srcRect l="20499" t="14954" r="8479" b="13493"/>
          <a:stretch>
            <a:fillRect/>
          </a:stretch>
        </p:blipFill>
        <p:spPr bwMode="auto">
          <a:xfrm>
            <a:off x="3810000" y="4038600"/>
            <a:ext cx="1819275" cy="1371600"/>
          </a:xfrm>
          <a:prstGeom prst="rect">
            <a:avLst/>
          </a:prstGeom>
          <a:noFill/>
          <a:ln w="9525">
            <a:noFill/>
            <a:miter lim="800000"/>
            <a:headEnd/>
            <a:tailEnd/>
          </a:ln>
        </p:spPr>
      </p:pic>
      <p:pic>
        <p:nvPicPr>
          <p:cNvPr id="108551" name="Picture 6" descr="rt pictures 011.jpg"/>
          <p:cNvPicPr>
            <a:picLocks noChangeAspect="1"/>
          </p:cNvPicPr>
          <p:nvPr/>
        </p:nvPicPr>
        <p:blipFill>
          <a:blip r:embed="rId5"/>
          <a:srcRect l="18314" t="10571" r="11757" b="12033"/>
          <a:stretch>
            <a:fillRect/>
          </a:stretch>
        </p:blipFill>
        <p:spPr bwMode="auto">
          <a:xfrm>
            <a:off x="5638800" y="4495800"/>
            <a:ext cx="1676400" cy="1387475"/>
          </a:xfrm>
          <a:prstGeom prst="rect">
            <a:avLst/>
          </a:prstGeom>
          <a:noFill/>
          <a:ln w="9525">
            <a:noFill/>
            <a:miter lim="800000"/>
            <a:headEnd/>
            <a:tailEnd/>
          </a:ln>
        </p:spPr>
      </p:pic>
      <p:pic>
        <p:nvPicPr>
          <p:cNvPr id="108552" name="Picture 7" descr="rt pictures 013.jpg"/>
          <p:cNvPicPr>
            <a:picLocks noChangeAspect="1"/>
          </p:cNvPicPr>
          <p:nvPr/>
        </p:nvPicPr>
        <p:blipFill>
          <a:blip r:embed="rId6"/>
          <a:srcRect l="23776" t="13493" r="25961" b="14954"/>
          <a:stretch>
            <a:fillRect/>
          </a:stretch>
        </p:blipFill>
        <p:spPr bwMode="auto">
          <a:xfrm>
            <a:off x="7315200" y="4953000"/>
            <a:ext cx="1524000" cy="1524000"/>
          </a:xfrm>
          <a:prstGeom prst="rect">
            <a:avLst/>
          </a:prstGeom>
          <a:noFill/>
          <a:ln w="9525">
            <a:noFill/>
            <a:miter lim="800000"/>
            <a:headEnd/>
            <a:tailEnd/>
          </a:ln>
        </p:spPr>
      </p:pic>
      <p:pic>
        <p:nvPicPr>
          <p:cNvPr id="108553" name="Picture 2" descr="C:\d_images\Multi_Patient_3\IM024.JPG"/>
          <p:cNvPicPr>
            <a:picLocks noChangeAspect="1" noChangeArrowheads="1"/>
          </p:cNvPicPr>
          <p:nvPr/>
        </p:nvPicPr>
        <p:blipFill>
          <a:blip r:embed="rId7">
            <a:lum contrast="30000"/>
          </a:blip>
          <a:srcRect l="4286" t="7143" r="4286" b="1430"/>
          <a:stretch>
            <a:fillRect/>
          </a:stretch>
        </p:blipFill>
        <p:spPr bwMode="auto">
          <a:xfrm>
            <a:off x="228600" y="4800600"/>
            <a:ext cx="17526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p:txBody>
          <a:bodyPr/>
          <a:lstStyle/>
          <a:p>
            <a:pPr eaLnBrk="1" hangingPunct="1"/>
            <a:r>
              <a:rPr lang="en-US" smtClean="0">
                <a:solidFill>
                  <a:schemeClr val="tx1"/>
                </a:solidFill>
              </a:rPr>
              <a:t>RT – 3D Conformal</a:t>
            </a:r>
          </a:p>
        </p:txBody>
      </p:sp>
      <p:sp>
        <p:nvSpPr>
          <p:cNvPr id="109571" name="Content Placeholder 2"/>
          <p:cNvSpPr>
            <a:spLocks noGrp="1"/>
          </p:cNvSpPr>
          <p:nvPr>
            <p:ph idx="4294967295"/>
          </p:nvPr>
        </p:nvSpPr>
        <p:spPr/>
        <p:txBody>
          <a:bodyPr/>
          <a:lstStyle/>
          <a:p>
            <a:pPr eaLnBrk="1" hangingPunct="1"/>
            <a:r>
              <a:rPr lang="en-US" smtClean="0"/>
              <a:t>French RTF1 prospective phase 2 trial (IJROBP, 2006)</a:t>
            </a:r>
          </a:p>
          <a:p>
            <a:pPr lvl="2" eaLnBrk="1" hangingPunct="1"/>
            <a:r>
              <a:rPr lang="en-US" smtClean="0"/>
              <a:t>Investigated high-dose RT for unresectable cirrhotic patients</a:t>
            </a:r>
          </a:p>
          <a:p>
            <a:pPr lvl="1" eaLnBrk="1" hangingPunct="1"/>
            <a:endParaRPr lang="en-US" smtClean="0"/>
          </a:p>
          <a:p>
            <a:pPr lvl="1" eaLnBrk="1" hangingPunct="1">
              <a:buFont typeface="Wingdings 2" pitchFamily="18" charset="2"/>
              <a:buNone/>
            </a:pPr>
            <a:endParaRPr lang="en-US" smtClean="0"/>
          </a:p>
        </p:txBody>
      </p:sp>
      <p:graphicFrame>
        <p:nvGraphicFramePr>
          <p:cNvPr id="4" name="Table 3"/>
          <p:cNvGraphicFramePr>
            <a:graphicFrameLocks noGrp="1"/>
          </p:cNvGraphicFramePr>
          <p:nvPr/>
        </p:nvGraphicFramePr>
        <p:xfrm>
          <a:off x="1828800" y="3505200"/>
          <a:ext cx="4953000" cy="1905000"/>
        </p:xfrm>
        <a:graphic>
          <a:graphicData uri="http://schemas.openxmlformats.org/drawingml/2006/table">
            <a:tbl>
              <a:tblPr/>
              <a:tblGrid>
                <a:gridCol w="4953000"/>
              </a:tblGrid>
              <a:tr h="476250">
                <a:tc>
                  <a:txBody>
                    <a:bodyPr/>
                    <a:lstStyle/>
                    <a:p>
                      <a:pPr marL="0" marR="0" lvl="0" indent="0" algn="ctr" defTabSz="914400" rtl="0" eaLnBrk="1" fontAlgn="base" latinLnBrk="0" hangingPunct="1">
                        <a:lnSpc>
                          <a:spcPct val="100000"/>
                        </a:lnSpc>
                        <a:spcBef>
                          <a:spcPct val="0"/>
                        </a:spcBef>
                        <a:spcAft>
                          <a:spcPct val="0"/>
                        </a:spcAft>
                        <a:buClr>
                          <a:srgbClr val="000000"/>
                        </a:buClr>
                        <a:buSzPct val="65000"/>
                        <a:buFontTx/>
                        <a:buNone/>
                        <a:tabLst/>
                      </a:pPr>
                      <a:r>
                        <a:rPr kumimoji="0" lang="en-US" sz="1600" b="1" i="0" u="none" strike="noStrike" cap="none" normalizeH="0" baseline="0" smtClean="0">
                          <a:ln>
                            <a:noFill/>
                          </a:ln>
                          <a:solidFill>
                            <a:srgbClr val="FFFFFF"/>
                          </a:solidFill>
                          <a:effectLst/>
                          <a:latin typeface="Georgia" pitchFamily="18" charset="0"/>
                        </a:rPr>
                        <a:t>Methods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476250">
                <a:tc>
                  <a:txBody>
                    <a:bodyPr/>
                    <a:lstStyle/>
                    <a:p>
                      <a:pPr marL="0" marR="0" lvl="0" indent="0" algn="ctr"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smtClean="0">
                          <a:ln>
                            <a:noFill/>
                          </a:ln>
                          <a:solidFill>
                            <a:srgbClr val="000000"/>
                          </a:solidFill>
                          <a:effectLst/>
                          <a:latin typeface="Georgia" pitchFamily="18" charset="0"/>
                        </a:rPr>
                        <a:t>25 Pts, Child-Pugh A/B, small HCC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r h="476250">
                <a:tc>
                  <a:txBody>
                    <a:bodyPr/>
                    <a:lstStyle/>
                    <a:p>
                      <a:pPr marL="0" marR="0" lvl="0" indent="0" algn="ctr"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smtClean="0">
                          <a:ln>
                            <a:noFill/>
                          </a:ln>
                          <a:solidFill>
                            <a:srgbClr val="000000"/>
                          </a:solidFill>
                          <a:effectLst/>
                          <a:latin typeface="Georgia" pitchFamily="18" charset="0"/>
                        </a:rPr>
                        <a:t>Ineligible for curative therapies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476250">
                <a:tc>
                  <a:txBody>
                    <a:bodyPr/>
                    <a:lstStyle/>
                    <a:p>
                      <a:pPr marL="0" marR="0" lvl="0" indent="0" algn="ctr"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smtClean="0">
                          <a:ln>
                            <a:noFill/>
                          </a:ln>
                          <a:solidFill>
                            <a:srgbClr val="000000"/>
                          </a:solidFill>
                          <a:effectLst/>
                          <a:latin typeface="Georgia" pitchFamily="18" charset="0"/>
                        </a:rPr>
                        <a:t>66 Gy in  2 Gy Fx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bl>
          </a:graphicData>
        </a:graphic>
      </p:graphicFrame>
      <p:graphicFrame>
        <p:nvGraphicFramePr>
          <p:cNvPr id="6" name="Table 5"/>
          <p:cNvGraphicFramePr>
            <a:graphicFrameLocks noGrp="1"/>
          </p:cNvGraphicFramePr>
          <p:nvPr/>
        </p:nvGraphicFramePr>
        <p:xfrm>
          <a:off x="1828800" y="5257800"/>
          <a:ext cx="4953000" cy="1290638"/>
        </p:xfrm>
        <a:graphic>
          <a:graphicData uri="http://schemas.openxmlformats.org/drawingml/2006/table">
            <a:tbl>
              <a:tblPr/>
              <a:tblGrid>
                <a:gridCol w="4953000"/>
              </a:tblGrid>
              <a:tr h="355600">
                <a:tc>
                  <a:txBody>
                    <a:bodyPr/>
                    <a:lstStyle/>
                    <a:p>
                      <a:pPr marL="0" marR="0" lvl="0" indent="0" algn="ctr" defTabSz="914400" rtl="0" eaLnBrk="1" fontAlgn="base" latinLnBrk="0" hangingPunct="1">
                        <a:lnSpc>
                          <a:spcPct val="100000"/>
                        </a:lnSpc>
                        <a:spcBef>
                          <a:spcPct val="0"/>
                        </a:spcBef>
                        <a:spcAft>
                          <a:spcPct val="0"/>
                        </a:spcAft>
                        <a:buClr>
                          <a:srgbClr val="000000"/>
                        </a:buClr>
                        <a:buSzPct val="65000"/>
                        <a:buFontTx/>
                        <a:buNone/>
                        <a:tabLst/>
                      </a:pPr>
                      <a:r>
                        <a:rPr kumimoji="0" lang="en-US" sz="1600" b="1" i="0" u="none" strike="noStrike" cap="none" normalizeH="0" baseline="0" smtClean="0">
                          <a:ln>
                            <a:noFill/>
                          </a:ln>
                          <a:solidFill>
                            <a:srgbClr val="FFFFFF"/>
                          </a:solidFill>
                          <a:effectLst/>
                          <a:latin typeface="Georgia" pitchFamily="18" charset="0"/>
                        </a:rPr>
                        <a:t>Results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r>
              <a:tr h="355600">
                <a:tc>
                  <a:txBody>
                    <a:bodyPr/>
                    <a:lstStyle/>
                    <a:p>
                      <a:pPr marL="0" marR="0" lvl="0" indent="0" algn="ctr"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smtClean="0">
                          <a:ln>
                            <a:noFill/>
                          </a:ln>
                          <a:solidFill>
                            <a:srgbClr val="000000"/>
                          </a:solidFill>
                          <a:effectLst/>
                          <a:latin typeface="Georgia" pitchFamily="18" charset="0"/>
                        </a:rPr>
                        <a:t>1 yr Local Control:  78%   (92% tumor response)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r h="355600">
                <a:tc>
                  <a:txBody>
                    <a:bodyPr/>
                    <a:lstStyle/>
                    <a:p>
                      <a:pPr marL="0" marR="0" lvl="0" indent="0" algn="ctr"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smtClean="0">
                          <a:ln>
                            <a:noFill/>
                          </a:ln>
                          <a:solidFill>
                            <a:srgbClr val="000000"/>
                          </a:solidFill>
                          <a:effectLst/>
                          <a:latin typeface="Georgia" pitchFamily="18" charset="0"/>
                        </a:rPr>
                        <a:t>Grade 4 toxicities in 22% of Child-Pugh B pts only, (already had Grade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9"/>
          <p:cNvSpPr>
            <a:spLocks noChangeArrowheads="1"/>
          </p:cNvSpPr>
          <p:nvPr/>
        </p:nvSpPr>
        <p:spPr bwMode="auto">
          <a:xfrm>
            <a:off x="152400" y="1295400"/>
            <a:ext cx="4267200" cy="5105400"/>
          </a:xfrm>
          <a:prstGeom prst="rect">
            <a:avLst/>
          </a:prstGeom>
          <a:gradFill rotWithShape="1">
            <a:gsLst>
              <a:gs pos="0">
                <a:schemeClr val="tx2"/>
              </a:gs>
              <a:gs pos="100000">
                <a:srgbClr val="0000FF"/>
              </a:gs>
            </a:gsLst>
            <a:lin ang="5400000" scaled="1"/>
          </a:gradFill>
          <a:ln w="9525">
            <a:solidFill>
              <a:schemeClr val="tx1"/>
            </a:solidFill>
            <a:miter lim="800000"/>
            <a:headEnd/>
            <a:tailEnd/>
          </a:ln>
        </p:spPr>
        <p:txBody>
          <a:bodyPr wrap="none" anchor="ctr"/>
          <a:lstStyle/>
          <a:p>
            <a:endParaRPr lang="en-IN"/>
          </a:p>
        </p:txBody>
      </p:sp>
      <p:pic>
        <p:nvPicPr>
          <p:cNvPr id="54276" name="Picture 4" descr="Three panel drawing showing anal cancer surgery with colostomy; first panel shows area of anus with cancer, middle panel shows cancer and nearby tissue removed and stoma created, last panel shows a colostomy bag attached to the stoma."/>
          <p:cNvPicPr>
            <a:picLocks noChangeAspect="1" noChangeArrowheads="1"/>
          </p:cNvPicPr>
          <p:nvPr/>
        </p:nvPicPr>
        <p:blipFill>
          <a:blip r:embed="rId2">
            <a:lum bright="-18000" contrast="18000"/>
          </a:blip>
          <a:srcRect l="67699" b="4678"/>
          <a:stretch>
            <a:fillRect/>
          </a:stretch>
        </p:blipFill>
        <p:spPr bwMode="auto">
          <a:xfrm>
            <a:off x="7251700" y="4724400"/>
            <a:ext cx="1762125" cy="1905000"/>
          </a:xfrm>
          <a:prstGeom prst="rect">
            <a:avLst/>
          </a:prstGeom>
          <a:noFill/>
          <a:ln w="9525">
            <a:solidFill>
              <a:schemeClr val="tx1"/>
            </a:solidFill>
            <a:miter lim="800000"/>
            <a:headEnd/>
            <a:tailEnd/>
          </a:ln>
        </p:spPr>
      </p:pic>
      <p:sp>
        <p:nvSpPr>
          <p:cNvPr id="54274" name="Rectangle 2"/>
          <p:cNvSpPr>
            <a:spLocks noGrp="1" noChangeArrowheads="1"/>
          </p:cNvSpPr>
          <p:nvPr>
            <p:ph type="title"/>
          </p:nvPr>
        </p:nvSpPr>
        <p:spPr>
          <a:xfrm>
            <a:off x="92075" y="228600"/>
            <a:ext cx="8915400" cy="1143000"/>
          </a:xfrm>
        </p:spPr>
        <p:txBody>
          <a:bodyPr/>
          <a:lstStyle/>
          <a:p>
            <a:pPr eaLnBrk="1" hangingPunct="1">
              <a:defRPr/>
            </a:pPr>
            <a:r>
              <a:rPr lang="en-US" sz="3600" b="1" smtClean="0">
                <a:solidFill>
                  <a:srgbClr val="FF0000"/>
                </a:solidFill>
                <a:effectLst>
                  <a:outerShdw blurRad="38100" dist="38100" dir="2700000" algn="tl">
                    <a:srgbClr val="000000"/>
                  </a:outerShdw>
                </a:effectLst>
                <a:latin typeface="Bookman Old Style" pitchFamily="18" charset="0"/>
              </a:rPr>
              <a:t>Why Brachytherapy … Anal Cancers</a:t>
            </a:r>
          </a:p>
        </p:txBody>
      </p:sp>
      <p:sp>
        <p:nvSpPr>
          <p:cNvPr id="54275" name="Rectangle 3"/>
          <p:cNvSpPr>
            <a:spLocks noGrp="1" noChangeArrowheads="1"/>
          </p:cNvSpPr>
          <p:nvPr>
            <p:ph type="body" idx="1"/>
          </p:nvPr>
        </p:nvSpPr>
        <p:spPr>
          <a:xfrm>
            <a:off x="228600" y="1447800"/>
            <a:ext cx="4191000" cy="4953000"/>
          </a:xfrm>
        </p:spPr>
        <p:txBody>
          <a:bodyPr/>
          <a:lstStyle/>
          <a:p>
            <a:pPr eaLnBrk="1" hangingPunct="1">
              <a:lnSpc>
                <a:spcPct val="90000"/>
              </a:lnSpc>
              <a:spcBef>
                <a:spcPct val="25000"/>
              </a:spcBef>
              <a:spcAft>
                <a:spcPct val="25000"/>
              </a:spcAft>
              <a:buClr>
                <a:srgbClr val="FF0000"/>
              </a:buClr>
              <a:buFont typeface="Wingdings" pitchFamily="2" charset="2"/>
              <a:buChar char="£"/>
              <a:defRPr/>
            </a:pPr>
            <a:r>
              <a:rPr lang="en-US" sz="2000" b="1" smtClean="0">
                <a:solidFill>
                  <a:schemeClr val="bg1"/>
                </a:solidFill>
                <a:effectLst>
                  <a:outerShdw blurRad="38100" dist="38100" dir="2700000" algn="tl">
                    <a:srgbClr val="000000"/>
                  </a:outerShdw>
                </a:effectLst>
              </a:rPr>
              <a:t>Changing concepts in Anal cancer management</a:t>
            </a:r>
          </a:p>
          <a:p>
            <a:pPr eaLnBrk="1" hangingPunct="1">
              <a:lnSpc>
                <a:spcPct val="90000"/>
              </a:lnSpc>
              <a:spcBef>
                <a:spcPct val="25000"/>
              </a:spcBef>
              <a:spcAft>
                <a:spcPct val="25000"/>
              </a:spcAft>
              <a:buClr>
                <a:srgbClr val="FF0000"/>
              </a:buClr>
              <a:buFont typeface="Wingdings" pitchFamily="2" charset="2"/>
              <a:buChar char="£"/>
              <a:defRPr/>
            </a:pPr>
            <a:r>
              <a:rPr lang="en-US" sz="2000" b="1" smtClean="0">
                <a:solidFill>
                  <a:schemeClr val="bg1"/>
                </a:solidFill>
                <a:effectLst>
                  <a:outerShdw blurRad="38100" dist="38100" dir="2700000" algn="tl">
                    <a:srgbClr val="000000"/>
                  </a:outerShdw>
                </a:effectLst>
              </a:rPr>
              <a:t>From APR to functional organ preservation</a:t>
            </a:r>
          </a:p>
          <a:p>
            <a:pPr eaLnBrk="1" hangingPunct="1">
              <a:lnSpc>
                <a:spcPct val="90000"/>
              </a:lnSpc>
              <a:spcBef>
                <a:spcPct val="25000"/>
              </a:spcBef>
              <a:spcAft>
                <a:spcPct val="25000"/>
              </a:spcAft>
              <a:buClr>
                <a:srgbClr val="FF0000"/>
              </a:buClr>
              <a:buFont typeface="Wingdings" pitchFamily="2" charset="2"/>
              <a:buChar char="£"/>
              <a:defRPr/>
            </a:pPr>
            <a:r>
              <a:rPr lang="en-US" sz="2000" b="1" smtClean="0">
                <a:solidFill>
                  <a:schemeClr val="bg1"/>
                </a:solidFill>
                <a:effectLst>
                  <a:outerShdw blurRad="38100" dist="38100" dir="2700000" algn="tl">
                    <a:srgbClr val="000000"/>
                  </a:outerShdw>
                </a:effectLst>
              </a:rPr>
              <a:t>Favorable outcomes with Chemoradiotherapy</a:t>
            </a:r>
          </a:p>
          <a:p>
            <a:pPr lvl="1" eaLnBrk="1" hangingPunct="1">
              <a:lnSpc>
                <a:spcPct val="90000"/>
              </a:lnSpc>
              <a:spcBef>
                <a:spcPct val="25000"/>
              </a:spcBef>
              <a:spcAft>
                <a:spcPct val="25000"/>
              </a:spcAft>
              <a:buClr>
                <a:srgbClr val="FF0000"/>
              </a:buClr>
              <a:buFont typeface="Wingdings" pitchFamily="2" charset="2"/>
              <a:buChar char="§"/>
              <a:defRPr/>
            </a:pPr>
            <a:r>
              <a:rPr lang="en-US" sz="1800" smtClean="0">
                <a:solidFill>
                  <a:srgbClr val="FFFF00"/>
                </a:solidFill>
                <a:effectLst>
                  <a:outerShdw blurRad="38100" dist="38100" dir="2700000" algn="tl">
                    <a:srgbClr val="000000"/>
                  </a:outerShdw>
                </a:effectLst>
              </a:rPr>
              <a:t>Loco-regional control</a:t>
            </a:r>
          </a:p>
          <a:p>
            <a:pPr lvl="1" eaLnBrk="1" hangingPunct="1">
              <a:lnSpc>
                <a:spcPct val="90000"/>
              </a:lnSpc>
              <a:spcBef>
                <a:spcPct val="25000"/>
              </a:spcBef>
              <a:spcAft>
                <a:spcPct val="25000"/>
              </a:spcAft>
              <a:buClr>
                <a:srgbClr val="FF0000"/>
              </a:buClr>
              <a:buFont typeface="Wingdings" pitchFamily="2" charset="2"/>
              <a:buChar char="§"/>
              <a:defRPr/>
            </a:pPr>
            <a:r>
              <a:rPr lang="en-US" sz="1800" smtClean="0">
                <a:solidFill>
                  <a:srgbClr val="FFFF00"/>
                </a:solidFill>
                <a:effectLst>
                  <a:outerShdw blurRad="38100" dist="38100" dir="2700000" algn="tl">
                    <a:srgbClr val="000000"/>
                  </a:outerShdw>
                </a:effectLst>
              </a:rPr>
              <a:t>Sphincter preservation</a:t>
            </a:r>
            <a:r>
              <a:rPr lang="en-US" sz="1800" smtClean="0">
                <a:solidFill>
                  <a:schemeClr val="bg1"/>
                </a:solidFill>
                <a:effectLst>
                  <a:outerShdw blurRad="38100" dist="38100" dir="2700000" algn="tl">
                    <a:srgbClr val="000000"/>
                  </a:outerShdw>
                </a:effectLst>
              </a:rPr>
              <a:t> </a:t>
            </a:r>
          </a:p>
          <a:p>
            <a:pPr eaLnBrk="1" hangingPunct="1">
              <a:lnSpc>
                <a:spcPct val="90000"/>
              </a:lnSpc>
              <a:spcBef>
                <a:spcPct val="25000"/>
              </a:spcBef>
              <a:spcAft>
                <a:spcPct val="25000"/>
              </a:spcAft>
              <a:buClr>
                <a:srgbClr val="FF0000"/>
              </a:buClr>
              <a:buFont typeface="Wingdings" pitchFamily="2" charset="2"/>
              <a:buChar char="£"/>
              <a:defRPr/>
            </a:pPr>
            <a:r>
              <a:rPr lang="en-US" sz="2000" b="1" smtClean="0">
                <a:solidFill>
                  <a:schemeClr val="bg1"/>
                </a:solidFill>
                <a:effectLst>
                  <a:outerShdw blurRad="38100" dist="38100" dir="2700000" algn="tl">
                    <a:srgbClr val="000000"/>
                  </a:outerShdw>
                </a:effectLst>
              </a:rPr>
              <a:t>Radiation dose response relationship – tumor &amp; normal tissues</a:t>
            </a:r>
          </a:p>
          <a:p>
            <a:pPr lvl="1" eaLnBrk="1" hangingPunct="1">
              <a:lnSpc>
                <a:spcPct val="90000"/>
              </a:lnSpc>
              <a:spcBef>
                <a:spcPct val="25000"/>
              </a:spcBef>
              <a:spcAft>
                <a:spcPct val="25000"/>
              </a:spcAft>
              <a:buClr>
                <a:srgbClr val="FF0000"/>
              </a:buClr>
              <a:buFont typeface="Wingdings" pitchFamily="2" charset="2"/>
              <a:buChar char="§"/>
              <a:defRPr/>
            </a:pPr>
            <a:r>
              <a:rPr lang="en-US" sz="1800" smtClean="0">
                <a:solidFill>
                  <a:srgbClr val="FFFF00"/>
                </a:solidFill>
                <a:effectLst>
                  <a:outerShdw blurRad="38100" dist="38100" dir="2700000" algn="tl">
                    <a:srgbClr val="000000"/>
                  </a:outerShdw>
                </a:effectLst>
              </a:rPr>
              <a:t>Use of additional boost</a:t>
            </a:r>
          </a:p>
          <a:p>
            <a:pPr lvl="1" eaLnBrk="1" hangingPunct="1">
              <a:lnSpc>
                <a:spcPct val="90000"/>
              </a:lnSpc>
              <a:spcBef>
                <a:spcPct val="25000"/>
              </a:spcBef>
              <a:spcAft>
                <a:spcPct val="25000"/>
              </a:spcAft>
              <a:buClr>
                <a:srgbClr val="FF0000"/>
              </a:buClr>
              <a:buFont typeface="Wingdings" pitchFamily="2" charset="2"/>
              <a:buChar char="§"/>
              <a:defRPr/>
            </a:pPr>
            <a:r>
              <a:rPr lang="en-US" sz="1800" smtClean="0">
                <a:solidFill>
                  <a:srgbClr val="FFFF00"/>
                </a:solidFill>
                <a:effectLst>
                  <a:outerShdw blurRad="38100" dist="38100" dir="2700000" algn="tl">
                    <a:srgbClr val="000000"/>
                  </a:outerShdw>
                </a:effectLst>
              </a:rPr>
              <a:t>External radiotherapy or brachytherapy</a:t>
            </a:r>
          </a:p>
        </p:txBody>
      </p:sp>
      <p:pic>
        <p:nvPicPr>
          <p:cNvPr id="54277" name="Picture 5" descr="Three panel drawing showing anal cancer surgery with colostomy; first panel shows area of anus with cancer, middle panel shows cancer and nearby tissue removed and stoma created, last panel shows a colostomy bag attached to the stoma."/>
          <p:cNvPicPr>
            <a:picLocks noChangeAspect="1" noChangeArrowheads="1"/>
          </p:cNvPicPr>
          <p:nvPr/>
        </p:nvPicPr>
        <p:blipFill>
          <a:blip r:embed="rId2">
            <a:lum bright="-18000" contrast="18000"/>
          </a:blip>
          <a:srcRect l="34956" r="33185" b="8675"/>
          <a:stretch>
            <a:fillRect/>
          </a:stretch>
        </p:blipFill>
        <p:spPr bwMode="auto">
          <a:xfrm>
            <a:off x="6243638" y="2895600"/>
            <a:ext cx="1757362" cy="1905000"/>
          </a:xfrm>
          <a:prstGeom prst="rect">
            <a:avLst/>
          </a:prstGeom>
          <a:noFill/>
          <a:ln w="9525">
            <a:solidFill>
              <a:schemeClr val="tx1"/>
            </a:solidFill>
            <a:miter lim="800000"/>
            <a:headEnd/>
            <a:tailEnd/>
          </a:ln>
        </p:spPr>
      </p:pic>
      <p:pic>
        <p:nvPicPr>
          <p:cNvPr id="54278" name="Picture 6" descr="Three panel drawing showing anal cancer surgery with colostomy; first panel shows area of anus with cancer, middle panel shows cancer and nearby tissue removed and stoma created, last panel shows a colostomy bag attached to the stoma."/>
          <p:cNvPicPr>
            <a:picLocks noChangeAspect="1" noChangeArrowheads="1"/>
          </p:cNvPicPr>
          <p:nvPr/>
        </p:nvPicPr>
        <p:blipFill>
          <a:blip r:embed="rId2">
            <a:lum bright="-18000" contrast="18000"/>
          </a:blip>
          <a:srcRect r="66371" b="4678"/>
          <a:stretch>
            <a:fillRect/>
          </a:stretch>
        </p:blipFill>
        <p:spPr bwMode="auto">
          <a:xfrm>
            <a:off x="4624388" y="1219200"/>
            <a:ext cx="1776412" cy="1905000"/>
          </a:xfrm>
          <a:prstGeom prst="rect">
            <a:avLst/>
          </a:prstGeom>
          <a:noFill/>
          <a:ln w="9525">
            <a:solidFill>
              <a:schemeClr val="tx1"/>
            </a:solidFill>
            <a:miter lim="800000"/>
            <a:headEnd/>
            <a:tailEnd/>
          </a:ln>
        </p:spPr>
      </p:pic>
      <p:pic>
        <p:nvPicPr>
          <p:cNvPr id="54279" name="Picture 7" descr="IMRT_Milano_IJROBP2005-Oct"/>
          <p:cNvPicPr>
            <a:picLocks noChangeAspect="1" noChangeArrowheads="1"/>
          </p:cNvPicPr>
          <p:nvPr/>
        </p:nvPicPr>
        <p:blipFill>
          <a:blip r:embed="rId3">
            <a:lum bright="-18000" contrast="54000"/>
          </a:blip>
          <a:srcRect/>
          <a:stretch>
            <a:fillRect/>
          </a:stretch>
        </p:blipFill>
        <p:spPr bwMode="auto">
          <a:xfrm>
            <a:off x="5181600" y="1295400"/>
            <a:ext cx="3048000" cy="2173288"/>
          </a:xfrm>
          <a:prstGeom prst="rect">
            <a:avLst/>
          </a:prstGeom>
          <a:noFill/>
          <a:ln w="9525">
            <a:solidFill>
              <a:schemeClr val="tx1"/>
            </a:solidFill>
            <a:miter lim="800000"/>
            <a:headEnd/>
            <a:tailEnd/>
          </a:ln>
        </p:spPr>
      </p:pic>
      <p:pic>
        <p:nvPicPr>
          <p:cNvPr id="54282" name="Picture 10" descr="img1-2-1"/>
          <p:cNvPicPr>
            <a:picLocks noChangeAspect="1" noChangeArrowheads="1"/>
          </p:cNvPicPr>
          <p:nvPr/>
        </p:nvPicPr>
        <p:blipFill>
          <a:blip r:embed="rId4">
            <a:lum contrast="18000"/>
          </a:blip>
          <a:srcRect l="26230" b="6778"/>
          <a:stretch>
            <a:fillRect/>
          </a:stretch>
        </p:blipFill>
        <p:spPr bwMode="auto">
          <a:xfrm>
            <a:off x="4827588" y="3581400"/>
            <a:ext cx="1878012" cy="2819400"/>
          </a:xfrm>
          <a:prstGeom prst="rect">
            <a:avLst/>
          </a:prstGeom>
          <a:noFill/>
          <a:ln w="9525">
            <a:solidFill>
              <a:schemeClr val="tx1"/>
            </a:solidFill>
            <a:miter lim="800000"/>
            <a:headEnd/>
            <a:tailEnd/>
          </a:ln>
        </p:spPr>
      </p:pic>
      <p:pic>
        <p:nvPicPr>
          <p:cNvPr id="54283" name="Picture 11"/>
          <p:cNvPicPr>
            <a:picLocks noChangeAspect="1" noChangeArrowheads="1"/>
          </p:cNvPicPr>
          <p:nvPr/>
        </p:nvPicPr>
        <p:blipFill>
          <a:blip r:embed="rId5">
            <a:lum bright="-18000" contrast="30000"/>
          </a:blip>
          <a:srcRect l="50000" t="12500" r="27344" b="45833"/>
          <a:stretch>
            <a:fillRect/>
          </a:stretch>
        </p:blipFill>
        <p:spPr bwMode="auto">
          <a:xfrm>
            <a:off x="6981825" y="3571875"/>
            <a:ext cx="2051050" cy="282892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blinds(horizontal)">
                                      <p:cBhvr>
                                        <p:cTn id="7" dur="5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blinds(horizontal)">
                                      <p:cBhvr>
                                        <p:cTn id="12" dur="500"/>
                                        <p:tgtEl>
                                          <p:spTgt spid="54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blinds(horizontal)">
                                      <p:cBhvr>
                                        <p:cTn id="17" dur="500"/>
                                        <p:tgtEl>
                                          <p:spTgt spid="54278"/>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54277"/>
                                        </p:tgtEl>
                                        <p:attrNameLst>
                                          <p:attrName>style.visibility</p:attrName>
                                        </p:attrNameLst>
                                      </p:cBhvr>
                                      <p:to>
                                        <p:strVal val="visible"/>
                                      </p:to>
                                    </p:set>
                                    <p:animEffect transition="in" filter="blinds(horizontal)">
                                      <p:cBhvr>
                                        <p:cTn id="21" dur="500"/>
                                        <p:tgtEl>
                                          <p:spTgt spid="54277"/>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54276"/>
                                        </p:tgtEl>
                                        <p:attrNameLst>
                                          <p:attrName>style.visibility</p:attrName>
                                        </p:attrNameLst>
                                      </p:cBhvr>
                                      <p:to>
                                        <p:strVal val="visible"/>
                                      </p:to>
                                    </p:set>
                                    <p:animEffect transition="in" filter="blinds(horizontal)">
                                      <p:cBhvr>
                                        <p:cTn id="25" dur="500"/>
                                        <p:tgtEl>
                                          <p:spTgt spid="5427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4275">
                                            <p:txEl>
                                              <p:pRg st="2" end="2"/>
                                            </p:txEl>
                                          </p:spTgt>
                                        </p:tgtEl>
                                        <p:attrNameLst>
                                          <p:attrName>style.visibility</p:attrName>
                                        </p:attrNameLst>
                                      </p:cBhvr>
                                      <p:to>
                                        <p:strVal val="visible"/>
                                      </p:to>
                                    </p:set>
                                    <p:animEffect transition="in" filter="blinds(horizontal)">
                                      <p:cBhvr>
                                        <p:cTn id="30" dur="500"/>
                                        <p:tgtEl>
                                          <p:spTgt spid="54275">
                                            <p:txEl>
                                              <p:pRg st="2" end="2"/>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4275">
                                            <p:txEl>
                                              <p:pRg st="3" end="3"/>
                                            </p:txEl>
                                          </p:spTgt>
                                        </p:tgtEl>
                                        <p:attrNameLst>
                                          <p:attrName>style.visibility</p:attrName>
                                        </p:attrNameLst>
                                      </p:cBhvr>
                                      <p:to>
                                        <p:strVal val="visible"/>
                                      </p:to>
                                    </p:set>
                                    <p:animEffect transition="in" filter="blinds(horizontal)">
                                      <p:cBhvr>
                                        <p:cTn id="33" dur="500"/>
                                        <p:tgtEl>
                                          <p:spTgt spid="54275">
                                            <p:txEl>
                                              <p:pRg st="3" end="3"/>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4275">
                                            <p:txEl>
                                              <p:pRg st="4" end="4"/>
                                            </p:txEl>
                                          </p:spTgt>
                                        </p:tgtEl>
                                        <p:attrNameLst>
                                          <p:attrName>style.visibility</p:attrName>
                                        </p:attrNameLst>
                                      </p:cBhvr>
                                      <p:to>
                                        <p:strVal val="visible"/>
                                      </p:to>
                                    </p:set>
                                    <p:animEffect transition="in" filter="blinds(horizontal)">
                                      <p:cBhvr>
                                        <p:cTn id="36" dur="500"/>
                                        <p:tgtEl>
                                          <p:spTgt spid="5427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4275">
                                            <p:txEl>
                                              <p:pRg st="5" end="5"/>
                                            </p:txEl>
                                          </p:spTgt>
                                        </p:tgtEl>
                                        <p:attrNameLst>
                                          <p:attrName>style.visibility</p:attrName>
                                        </p:attrNameLst>
                                      </p:cBhvr>
                                      <p:to>
                                        <p:strVal val="visible"/>
                                      </p:to>
                                    </p:set>
                                    <p:animEffect transition="in" filter="blinds(horizontal)">
                                      <p:cBhvr>
                                        <p:cTn id="41" dur="500"/>
                                        <p:tgtEl>
                                          <p:spTgt spid="54275">
                                            <p:txEl>
                                              <p:pRg st="5" end="5"/>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4275">
                                            <p:txEl>
                                              <p:pRg st="6" end="6"/>
                                            </p:txEl>
                                          </p:spTgt>
                                        </p:tgtEl>
                                        <p:attrNameLst>
                                          <p:attrName>style.visibility</p:attrName>
                                        </p:attrNameLst>
                                      </p:cBhvr>
                                      <p:to>
                                        <p:strVal val="visible"/>
                                      </p:to>
                                    </p:set>
                                    <p:animEffect transition="in" filter="blinds(horizontal)">
                                      <p:cBhvr>
                                        <p:cTn id="44" dur="500"/>
                                        <p:tgtEl>
                                          <p:spTgt spid="54275">
                                            <p:txEl>
                                              <p:pRg st="6" end="6"/>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4275">
                                            <p:txEl>
                                              <p:pRg st="7" end="7"/>
                                            </p:txEl>
                                          </p:spTgt>
                                        </p:tgtEl>
                                        <p:attrNameLst>
                                          <p:attrName>style.visibility</p:attrName>
                                        </p:attrNameLst>
                                      </p:cBhvr>
                                      <p:to>
                                        <p:strVal val="visible"/>
                                      </p:to>
                                    </p:set>
                                    <p:animEffect transition="in" filter="blinds(horizontal)">
                                      <p:cBhvr>
                                        <p:cTn id="47" dur="500"/>
                                        <p:tgtEl>
                                          <p:spTgt spid="5427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500"/>
                                        <p:tgtEl>
                                          <p:spTgt spid="54278"/>
                                        </p:tgtEl>
                                      </p:cBhvr>
                                    </p:animEffect>
                                    <p:set>
                                      <p:cBhvr>
                                        <p:cTn id="52" dur="1" fill="hold">
                                          <p:stCondLst>
                                            <p:cond delay="499"/>
                                          </p:stCondLst>
                                        </p:cTn>
                                        <p:tgtEl>
                                          <p:spTgt spid="5427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54277"/>
                                        </p:tgtEl>
                                      </p:cBhvr>
                                    </p:animEffect>
                                    <p:set>
                                      <p:cBhvr>
                                        <p:cTn id="55" dur="1" fill="hold">
                                          <p:stCondLst>
                                            <p:cond delay="499"/>
                                          </p:stCondLst>
                                        </p:cTn>
                                        <p:tgtEl>
                                          <p:spTgt spid="54277"/>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500"/>
                                        <p:tgtEl>
                                          <p:spTgt spid="54276"/>
                                        </p:tgtEl>
                                      </p:cBhvr>
                                    </p:animEffect>
                                    <p:set>
                                      <p:cBhvr>
                                        <p:cTn id="58" dur="1" fill="hold">
                                          <p:stCondLst>
                                            <p:cond delay="499"/>
                                          </p:stCondLst>
                                        </p:cTn>
                                        <p:tgtEl>
                                          <p:spTgt spid="54276"/>
                                        </p:tgtEl>
                                        <p:attrNameLst>
                                          <p:attrName>style.visibility</p:attrName>
                                        </p:attrNameLst>
                                      </p:cBhvr>
                                      <p:to>
                                        <p:strVal val="hidden"/>
                                      </p:to>
                                    </p:set>
                                  </p:childTnLst>
                                </p:cTn>
                              </p:par>
                            </p:childTnLst>
                          </p:cTn>
                        </p:par>
                        <p:par>
                          <p:cTn id="59" fill="hold">
                            <p:stCondLst>
                              <p:cond delay="500"/>
                            </p:stCondLst>
                            <p:childTnLst>
                              <p:par>
                                <p:cTn id="60" presetID="55" presetClass="entr" presetSubtype="0" fill="hold" nodeType="afterEffect">
                                  <p:stCondLst>
                                    <p:cond delay="0"/>
                                  </p:stCondLst>
                                  <p:childTnLst>
                                    <p:set>
                                      <p:cBhvr>
                                        <p:cTn id="61" dur="1" fill="hold">
                                          <p:stCondLst>
                                            <p:cond delay="0"/>
                                          </p:stCondLst>
                                        </p:cTn>
                                        <p:tgtEl>
                                          <p:spTgt spid="54279"/>
                                        </p:tgtEl>
                                        <p:attrNameLst>
                                          <p:attrName>style.visibility</p:attrName>
                                        </p:attrNameLst>
                                      </p:cBhvr>
                                      <p:to>
                                        <p:strVal val="visible"/>
                                      </p:to>
                                    </p:set>
                                    <p:anim calcmode="lin" valueType="num">
                                      <p:cBhvr>
                                        <p:cTn id="62" dur="500" fill="hold"/>
                                        <p:tgtEl>
                                          <p:spTgt spid="54279"/>
                                        </p:tgtEl>
                                        <p:attrNameLst>
                                          <p:attrName>ppt_w</p:attrName>
                                        </p:attrNameLst>
                                      </p:cBhvr>
                                      <p:tavLst>
                                        <p:tav tm="0">
                                          <p:val>
                                            <p:strVal val="#ppt_w*0.70"/>
                                          </p:val>
                                        </p:tav>
                                        <p:tav tm="100000">
                                          <p:val>
                                            <p:strVal val="#ppt_w"/>
                                          </p:val>
                                        </p:tav>
                                      </p:tavLst>
                                    </p:anim>
                                    <p:anim calcmode="lin" valueType="num">
                                      <p:cBhvr>
                                        <p:cTn id="63" dur="500" fill="hold"/>
                                        <p:tgtEl>
                                          <p:spTgt spid="54279"/>
                                        </p:tgtEl>
                                        <p:attrNameLst>
                                          <p:attrName>ppt_h</p:attrName>
                                        </p:attrNameLst>
                                      </p:cBhvr>
                                      <p:tavLst>
                                        <p:tav tm="0">
                                          <p:val>
                                            <p:strVal val="#ppt_h"/>
                                          </p:val>
                                        </p:tav>
                                        <p:tav tm="100000">
                                          <p:val>
                                            <p:strVal val="#ppt_h"/>
                                          </p:val>
                                        </p:tav>
                                      </p:tavLst>
                                    </p:anim>
                                    <p:animEffect transition="in" filter="fade">
                                      <p:cBhvr>
                                        <p:cTn id="64" dur="500"/>
                                        <p:tgtEl>
                                          <p:spTgt spid="54279"/>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32" fill="hold" nodeType="clickEffect">
                                  <p:stCondLst>
                                    <p:cond delay="0"/>
                                  </p:stCondLst>
                                  <p:childTnLst>
                                    <p:set>
                                      <p:cBhvr>
                                        <p:cTn id="68" dur="1" fill="hold">
                                          <p:stCondLst>
                                            <p:cond delay="0"/>
                                          </p:stCondLst>
                                        </p:cTn>
                                        <p:tgtEl>
                                          <p:spTgt spid="54282"/>
                                        </p:tgtEl>
                                        <p:attrNameLst>
                                          <p:attrName>style.visibility</p:attrName>
                                        </p:attrNameLst>
                                      </p:cBhvr>
                                      <p:to>
                                        <p:strVal val="visible"/>
                                      </p:to>
                                    </p:set>
                                    <p:animEffect transition="in" filter="box(out)">
                                      <p:cBhvr>
                                        <p:cTn id="69" dur="500"/>
                                        <p:tgtEl>
                                          <p:spTgt spid="54282"/>
                                        </p:tgtEl>
                                      </p:cBhvr>
                                    </p:animEffect>
                                  </p:childTnLst>
                                </p:cTn>
                              </p:par>
                              <p:par>
                                <p:cTn id="70" presetID="55" presetClass="entr" presetSubtype="0" fill="hold" nodeType="withEffect">
                                  <p:stCondLst>
                                    <p:cond delay="0"/>
                                  </p:stCondLst>
                                  <p:childTnLst>
                                    <p:set>
                                      <p:cBhvr>
                                        <p:cTn id="71" dur="1" fill="hold">
                                          <p:stCondLst>
                                            <p:cond delay="0"/>
                                          </p:stCondLst>
                                        </p:cTn>
                                        <p:tgtEl>
                                          <p:spTgt spid="54283"/>
                                        </p:tgtEl>
                                        <p:attrNameLst>
                                          <p:attrName>style.visibility</p:attrName>
                                        </p:attrNameLst>
                                      </p:cBhvr>
                                      <p:to>
                                        <p:strVal val="visible"/>
                                      </p:to>
                                    </p:set>
                                    <p:anim calcmode="lin" valueType="num">
                                      <p:cBhvr>
                                        <p:cTn id="72" dur="500" fill="hold"/>
                                        <p:tgtEl>
                                          <p:spTgt spid="54283"/>
                                        </p:tgtEl>
                                        <p:attrNameLst>
                                          <p:attrName>ppt_w</p:attrName>
                                        </p:attrNameLst>
                                      </p:cBhvr>
                                      <p:tavLst>
                                        <p:tav tm="0">
                                          <p:val>
                                            <p:strVal val="#ppt_w*0.70"/>
                                          </p:val>
                                        </p:tav>
                                        <p:tav tm="100000">
                                          <p:val>
                                            <p:strVal val="#ppt_w"/>
                                          </p:val>
                                        </p:tav>
                                      </p:tavLst>
                                    </p:anim>
                                    <p:anim calcmode="lin" valueType="num">
                                      <p:cBhvr>
                                        <p:cTn id="73" dur="500" fill="hold"/>
                                        <p:tgtEl>
                                          <p:spTgt spid="54283"/>
                                        </p:tgtEl>
                                        <p:attrNameLst>
                                          <p:attrName>ppt_h</p:attrName>
                                        </p:attrNameLst>
                                      </p:cBhvr>
                                      <p:tavLst>
                                        <p:tav tm="0">
                                          <p:val>
                                            <p:strVal val="#ppt_h"/>
                                          </p:val>
                                        </p:tav>
                                        <p:tav tm="100000">
                                          <p:val>
                                            <p:strVal val="#ppt_h"/>
                                          </p:val>
                                        </p:tav>
                                      </p:tavLst>
                                    </p:anim>
                                    <p:animEffect transition="in" filter="fade">
                                      <p:cBhvr>
                                        <p:cTn id="74" dur="5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AF640D95-54A9-40ED-89F8-0D990475C517}" type="slidenum">
              <a:rPr lang="en-US" smtClean="0">
                <a:latin typeface="Arial" pitchFamily="34" charset="0"/>
              </a:rPr>
              <a:pPr/>
              <a:t>108</a:t>
            </a:fld>
            <a:endParaRPr lang="en-US" smtClean="0">
              <a:latin typeface="Arial" pitchFamily="34" charset="0"/>
            </a:endParaRPr>
          </a:p>
        </p:txBody>
      </p:sp>
      <p:pic>
        <p:nvPicPr>
          <p:cNvPr id="111619" name="Picture 4"/>
          <p:cNvPicPr>
            <a:picLocks noChangeAspect="1" noChangeArrowheads="1"/>
          </p:cNvPicPr>
          <p:nvPr/>
        </p:nvPicPr>
        <p:blipFill>
          <a:blip r:embed="rId2"/>
          <a:srcRect/>
          <a:stretch>
            <a:fillRect/>
          </a:stretch>
        </p:blipFill>
        <p:spPr bwMode="auto">
          <a:xfrm>
            <a:off x="152400" y="152400"/>
            <a:ext cx="8763000" cy="2895600"/>
          </a:xfrm>
          <a:prstGeom prst="rect">
            <a:avLst/>
          </a:prstGeom>
          <a:noFill/>
          <a:ln w="9525">
            <a:noFill/>
            <a:miter lim="800000"/>
            <a:headEnd/>
            <a:tailEnd/>
          </a:ln>
        </p:spPr>
      </p:pic>
      <p:pic>
        <p:nvPicPr>
          <p:cNvPr id="111620" name="Picture 5"/>
          <p:cNvPicPr>
            <a:picLocks noChangeAspect="1" noChangeArrowheads="1"/>
          </p:cNvPicPr>
          <p:nvPr/>
        </p:nvPicPr>
        <p:blipFill>
          <a:blip r:embed="rId3"/>
          <a:srcRect/>
          <a:stretch>
            <a:fillRect/>
          </a:stretch>
        </p:blipFill>
        <p:spPr bwMode="auto">
          <a:xfrm>
            <a:off x="152400" y="3505200"/>
            <a:ext cx="87630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976563" y="5727700"/>
            <a:ext cx="3975100" cy="825500"/>
          </a:xfrm>
          <a:prstGeom prst="rect">
            <a:avLst/>
          </a:prstGeom>
          <a:noFill/>
          <a:ln w="9525">
            <a:noFill/>
            <a:miter lim="800000"/>
            <a:headEnd/>
            <a:tailEnd/>
          </a:ln>
        </p:spPr>
        <p:txBody>
          <a:bodyPr/>
          <a:lstStyle/>
          <a:p>
            <a:pPr algn="ctr"/>
            <a:r>
              <a:rPr lang="it-IT" sz="2000"/>
              <a:t>HYPO-FRACTIONATION</a:t>
            </a:r>
          </a:p>
          <a:p>
            <a:pPr algn="ctr"/>
            <a:r>
              <a:rPr lang="it-IT" sz="2000"/>
              <a:t>30-40 </a:t>
            </a:r>
            <a:r>
              <a:rPr lang="it-IT" sz="2000">
                <a:sym typeface="Wingdings" pitchFamily="2" charset="2"/>
              </a:rPr>
              <a:t> 5-10 fractions</a:t>
            </a:r>
            <a:endParaRPr lang="it-IT" sz="2000"/>
          </a:p>
        </p:txBody>
      </p:sp>
      <p:sp>
        <p:nvSpPr>
          <p:cNvPr id="112643" name="Text Box 3"/>
          <p:cNvSpPr txBox="1">
            <a:spLocks noChangeArrowheads="1"/>
          </p:cNvSpPr>
          <p:nvPr/>
        </p:nvSpPr>
        <p:spPr bwMode="auto">
          <a:xfrm>
            <a:off x="3138488" y="1697038"/>
            <a:ext cx="3649662" cy="825500"/>
          </a:xfrm>
          <a:prstGeom prst="rect">
            <a:avLst/>
          </a:prstGeom>
          <a:noFill/>
          <a:ln w="9525">
            <a:solidFill>
              <a:srgbClr val="EAEAEA"/>
            </a:solidFill>
            <a:miter lim="800000"/>
            <a:headEnd/>
            <a:tailEnd/>
          </a:ln>
        </p:spPr>
        <p:txBody>
          <a:bodyPr/>
          <a:lstStyle/>
          <a:p>
            <a:pPr marL="184150" indent="-184150" algn="ctr"/>
            <a:r>
              <a:rPr lang="it-IT" sz="2000"/>
              <a:t>PET GUIDED </a:t>
            </a:r>
          </a:p>
          <a:p>
            <a:pPr marL="184150" indent="-184150" algn="ctr"/>
            <a:r>
              <a:rPr lang="it-IT" sz="2000"/>
              <a:t>IMRT/TOMOTHERAPY</a:t>
            </a:r>
          </a:p>
        </p:txBody>
      </p:sp>
      <p:sp>
        <p:nvSpPr>
          <p:cNvPr id="112644" name="Text Box 9"/>
          <p:cNvSpPr txBox="1">
            <a:spLocks noChangeArrowheads="1"/>
          </p:cNvSpPr>
          <p:nvPr/>
        </p:nvSpPr>
        <p:spPr bwMode="auto">
          <a:xfrm>
            <a:off x="2438400" y="3670300"/>
            <a:ext cx="5051425" cy="825500"/>
          </a:xfrm>
          <a:prstGeom prst="rect">
            <a:avLst/>
          </a:prstGeom>
          <a:noFill/>
          <a:ln w="9525">
            <a:solidFill>
              <a:srgbClr val="EAEAEA"/>
            </a:solidFill>
            <a:miter lim="800000"/>
            <a:headEnd/>
            <a:tailEnd/>
          </a:ln>
        </p:spPr>
        <p:txBody>
          <a:bodyPr/>
          <a:lstStyle/>
          <a:p>
            <a:pPr algn="ctr"/>
            <a:r>
              <a:rPr lang="it-IT" sz="2000"/>
              <a:t>IMPROVED TUMOR/NON TUMOR RADIATION DOSE</a:t>
            </a:r>
          </a:p>
        </p:txBody>
      </p:sp>
      <p:sp>
        <p:nvSpPr>
          <p:cNvPr id="112645" name="Text Box 11"/>
          <p:cNvSpPr txBox="1">
            <a:spLocks noChangeArrowheads="1"/>
          </p:cNvSpPr>
          <p:nvPr/>
        </p:nvSpPr>
        <p:spPr bwMode="auto">
          <a:xfrm>
            <a:off x="-71438" y="190500"/>
            <a:ext cx="9144001" cy="1066800"/>
          </a:xfrm>
          <a:prstGeom prst="rect">
            <a:avLst/>
          </a:prstGeom>
          <a:noFill/>
          <a:ln w="9525">
            <a:noFill/>
            <a:miter lim="800000"/>
            <a:headEnd/>
            <a:tailEnd/>
          </a:ln>
        </p:spPr>
        <p:txBody>
          <a:bodyPr>
            <a:spAutoFit/>
          </a:bodyPr>
          <a:lstStyle/>
          <a:p>
            <a:pPr algn="ctr"/>
            <a:r>
              <a:rPr lang="it-IT" sz="3200" b="1">
                <a:solidFill>
                  <a:srgbClr val="00B0F0"/>
                </a:solidFill>
              </a:rPr>
              <a:t>METABOLLICALLY AIMED RADIOTHERAPY</a:t>
            </a:r>
          </a:p>
          <a:p>
            <a:pPr algn="ctr"/>
            <a:r>
              <a:rPr lang="it-IT" sz="3200" b="1">
                <a:solidFill>
                  <a:srgbClr val="00B0F0"/>
                </a:solidFill>
              </a:rPr>
              <a:t>MART</a:t>
            </a:r>
          </a:p>
        </p:txBody>
      </p:sp>
      <p:sp>
        <p:nvSpPr>
          <p:cNvPr id="112646" name="Rectangle 13"/>
          <p:cNvSpPr>
            <a:spLocks noChangeArrowheads="1"/>
          </p:cNvSpPr>
          <p:nvPr/>
        </p:nvSpPr>
        <p:spPr bwMode="auto">
          <a:xfrm>
            <a:off x="3249613" y="5715000"/>
            <a:ext cx="3429000" cy="838200"/>
          </a:xfrm>
          <a:prstGeom prst="rect">
            <a:avLst/>
          </a:prstGeom>
          <a:noFill/>
          <a:ln w="9525">
            <a:solidFill>
              <a:schemeClr val="bg1"/>
            </a:solidFill>
            <a:miter lim="800000"/>
            <a:headEnd/>
            <a:tailEnd/>
          </a:ln>
        </p:spPr>
        <p:txBody>
          <a:bodyPr wrap="none" anchor="ctr"/>
          <a:lstStyle/>
          <a:p>
            <a:endParaRPr lang="en-IN"/>
          </a:p>
        </p:txBody>
      </p:sp>
      <p:sp>
        <p:nvSpPr>
          <p:cNvPr id="112647" name="AutoShape 15"/>
          <p:cNvSpPr>
            <a:spLocks noChangeArrowheads="1"/>
          </p:cNvSpPr>
          <p:nvPr/>
        </p:nvSpPr>
        <p:spPr bwMode="auto">
          <a:xfrm rot="5400000">
            <a:off x="4513263" y="4978400"/>
            <a:ext cx="423862" cy="458788"/>
          </a:xfrm>
          <a:prstGeom prst="rightArrow">
            <a:avLst>
              <a:gd name="adj1" fmla="val 50000"/>
              <a:gd name="adj2" fmla="val 25000"/>
            </a:avLst>
          </a:prstGeom>
          <a:solidFill>
            <a:srgbClr val="DDDDDD"/>
          </a:solidFill>
          <a:ln w="9525">
            <a:solidFill>
              <a:schemeClr val="tx1"/>
            </a:solidFill>
            <a:miter lim="800000"/>
            <a:headEnd/>
            <a:tailEnd/>
          </a:ln>
        </p:spPr>
        <p:txBody>
          <a:bodyPr wrap="none" anchor="ctr"/>
          <a:lstStyle/>
          <a:p>
            <a:endParaRPr lang="en-IN"/>
          </a:p>
        </p:txBody>
      </p:sp>
      <p:sp>
        <p:nvSpPr>
          <p:cNvPr id="112648" name="AutoShape 16"/>
          <p:cNvSpPr>
            <a:spLocks noChangeArrowheads="1"/>
          </p:cNvSpPr>
          <p:nvPr/>
        </p:nvSpPr>
        <p:spPr bwMode="auto">
          <a:xfrm rot="5400000">
            <a:off x="4513263" y="2962275"/>
            <a:ext cx="423862" cy="458788"/>
          </a:xfrm>
          <a:prstGeom prst="rightArrow">
            <a:avLst>
              <a:gd name="adj1" fmla="val 50000"/>
              <a:gd name="adj2" fmla="val 25000"/>
            </a:avLst>
          </a:prstGeom>
          <a:solidFill>
            <a:srgbClr val="DDDDDD"/>
          </a:solidFill>
          <a:ln w="9525">
            <a:solidFill>
              <a:schemeClr val="tx1"/>
            </a:solidFill>
            <a:miter lim="800000"/>
            <a:headEnd/>
            <a:tailEnd/>
          </a:ln>
        </p:spPr>
        <p:txBody>
          <a:bodyPr wrap="none" anchor="ctr"/>
          <a:lstStyle/>
          <a:p>
            <a:endParaRPr lang="en-I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Volumetric</a:t>
            </a:r>
          </a:p>
        </p:txBody>
      </p:sp>
      <p:sp>
        <p:nvSpPr>
          <p:cNvPr id="20483" name="Content Placeholder 2"/>
          <p:cNvSpPr>
            <a:spLocks noGrp="1"/>
          </p:cNvSpPr>
          <p:nvPr>
            <p:ph sz="quarter" idx="1"/>
          </p:nvPr>
        </p:nvSpPr>
        <p:spPr/>
        <p:txBody>
          <a:bodyPr/>
          <a:lstStyle/>
          <a:p>
            <a:r>
              <a:rPr lang="en-US" smtClean="0"/>
              <a:t>Shaded surface display (SSD)</a:t>
            </a:r>
          </a:p>
          <a:p>
            <a:r>
              <a:rPr lang="en-US" smtClean="0"/>
              <a:t>Maximum intensity projection (MIP)</a:t>
            </a:r>
          </a:p>
          <a:p>
            <a:endParaRPr lang="en-US" smtClean="0"/>
          </a:p>
          <a:p>
            <a:endParaRPr lang="en-US" smtClean="0"/>
          </a:p>
        </p:txBody>
      </p:sp>
      <p:pic>
        <p:nvPicPr>
          <p:cNvPr id="20484" name="Picture 6" descr="12"/>
          <p:cNvPicPr>
            <a:picLocks noChangeAspect="1" noChangeArrowheads="1"/>
          </p:cNvPicPr>
          <p:nvPr/>
        </p:nvPicPr>
        <p:blipFill>
          <a:blip r:embed="rId2"/>
          <a:srcRect/>
          <a:stretch>
            <a:fillRect/>
          </a:stretch>
        </p:blipFill>
        <p:spPr bwMode="auto">
          <a:xfrm>
            <a:off x="4800600" y="2819400"/>
            <a:ext cx="3327400" cy="3652838"/>
          </a:xfrm>
          <a:prstGeom prst="rect">
            <a:avLst/>
          </a:prstGeom>
          <a:noFill/>
          <a:ln w="9525">
            <a:noFill/>
            <a:miter lim="800000"/>
            <a:headEnd/>
            <a:tailEnd/>
          </a:ln>
        </p:spPr>
      </p:pic>
      <p:pic>
        <p:nvPicPr>
          <p:cNvPr id="20485" name="Picture 2" descr="C:\d_images\Multi_Patient_3\IM096001.JPG"/>
          <p:cNvPicPr>
            <a:picLocks noChangeAspect="1" noChangeArrowheads="1"/>
          </p:cNvPicPr>
          <p:nvPr/>
        </p:nvPicPr>
        <p:blipFill>
          <a:blip r:embed="rId3">
            <a:grayscl/>
          </a:blip>
          <a:srcRect l="8333" t="12500" r="6250" b="6250"/>
          <a:stretch>
            <a:fillRect/>
          </a:stretch>
        </p:blipFill>
        <p:spPr bwMode="auto">
          <a:xfrm>
            <a:off x="990600" y="2895600"/>
            <a:ext cx="3605213"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533400" y="228600"/>
            <a:ext cx="8229600" cy="5562600"/>
          </a:xfrm>
        </p:spPr>
        <p:txBody>
          <a:bodyPr/>
          <a:lstStyle/>
          <a:p>
            <a:pPr algn="ctr" eaLnBrk="1" hangingPunct="1">
              <a:buFontTx/>
              <a:buNone/>
            </a:pPr>
            <a:r>
              <a:rPr lang="en-US" sz="4400" b="1" smtClean="0">
                <a:latin typeface="Times New Roman" pitchFamily="18" charset="0"/>
              </a:rPr>
              <a:t>Solution</a:t>
            </a:r>
          </a:p>
          <a:p>
            <a:pPr algn="ctr" eaLnBrk="1" hangingPunct="1">
              <a:buFontTx/>
              <a:buNone/>
            </a:pPr>
            <a:endParaRPr lang="en-US" sz="2800" b="1" smtClean="0">
              <a:latin typeface="Times New Roman" pitchFamily="18" charset="0"/>
            </a:endParaRPr>
          </a:p>
          <a:p>
            <a:pPr algn="ctr" eaLnBrk="1" hangingPunct="1">
              <a:buFontTx/>
              <a:buNone/>
            </a:pPr>
            <a:r>
              <a:rPr lang="en-US" b="1" smtClean="0">
                <a:latin typeface="Times New Roman" pitchFamily="18" charset="0"/>
              </a:rPr>
              <a:t>Treat only high risk area with minimal damage of normal cells</a:t>
            </a:r>
          </a:p>
          <a:p>
            <a:pPr algn="ctr" eaLnBrk="1" hangingPunct="1">
              <a:buFontTx/>
              <a:buNone/>
            </a:pPr>
            <a:endParaRPr lang="en-US" sz="4000" b="1" smtClean="0">
              <a:latin typeface="Times New Roman" pitchFamily="18" charset="0"/>
            </a:endParaRPr>
          </a:p>
          <a:p>
            <a:pPr algn="ctr" eaLnBrk="1" hangingPunct="1">
              <a:buFontTx/>
              <a:buNone/>
            </a:pPr>
            <a:r>
              <a:rPr lang="en-US" sz="2400" b="1" smtClean="0">
                <a:solidFill>
                  <a:srgbClr val="3333FF"/>
                </a:solidFill>
                <a:latin typeface="Times New Roman" pitchFamily="18" charset="0"/>
              </a:rPr>
              <a:t>Tremendous advancement in the field of Radiation Oncology</a:t>
            </a:r>
          </a:p>
        </p:txBody>
      </p:sp>
      <p:sp>
        <p:nvSpPr>
          <p:cNvPr id="113667" name="AutoShape 5"/>
          <p:cNvSpPr>
            <a:spLocks noChangeArrowheads="1"/>
          </p:cNvSpPr>
          <p:nvPr/>
        </p:nvSpPr>
        <p:spPr bwMode="auto">
          <a:xfrm>
            <a:off x="4543425" y="2667000"/>
            <a:ext cx="485775" cy="595313"/>
          </a:xfrm>
          <a:prstGeom prst="downArrow">
            <a:avLst>
              <a:gd name="adj1" fmla="val 50000"/>
              <a:gd name="adj2" fmla="val 30637"/>
            </a:avLst>
          </a:prstGeom>
          <a:solidFill>
            <a:schemeClr val="tx1"/>
          </a:solidFill>
          <a:ln w="9525">
            <a:solidFill>
              <a:schemeClr val="tx1"/>
            </a:solidFill>
            <a:miter lim="800000"/>
            <a:headEnd/>
            <a:tailEnd/>
          </a:ln>
        </p:spPr>
        <p:txBody>
          <a:bodyPr wrap="none" anchor="ctr"/>
          <a:lstStyle/>
          <a:p>
            <a:endParaRPr lang="en-SG"/>
          </a:p>
        </p:txBody>
      </p:sp>
      <p:sp>
        <p:nvSpPr>
          <p:cNvPr id="113668" name="Text Box 6"/>
          <p:cNvSpPr txBox="1">
            <a:spLocks noChangeArrowheads="1"/>
          </p:cNvSpPr>
          <p:nvPr/>
        </p:nvSpPr>
        <p:spPr bwMode="auto">
          <a:xfrm>
            <a:off x="228600" y="5257800"/>
            <a:ext cx="2698750" cy="1552575"/>
          </a:xfrm>
          <a:prstGeom prst="rect">
            <a:avLst/>
          </a:prstGeom>
          <a:solidFill>
            <a:schemeClr val="tx1"/>
          </a:solidFill>
          <a:ln w="9525">
            <a:noFill/>
            <a:miter lim="800000"/>
            <a:headEnd/>
            <a:tailEnd/>
          </a:ln>
        </p:spPr>
        <p:txBody>
          <a:bodyPr wrap="none">
            <a:spAutoFit/>
          </a:bodyPr>
          <a:lstStyle/>
          <a:p>
            <a:r>
              <a:rPr lang="en-US" sz="2400" b="1">
                <a:solidFill>
                  <a:srgbClr val="FFFF00"/>
                </a:solidFill>
                <a:latin typeface="Times New Roman" pitchFamily="18" charset="0"/>
              </a:rPr>
              <a:t>Use of CT/MR</a:t>
            </a:r>
          </a:p>
          <a:p>
            <a:r>
              <a:rPr lang="en-US" sz="2400" b="1">
                <a:solidFill>
                  <a:srgbClr val="FFFF00"/>
                </a:solidFill>
                <a:latin typeface="Times New Roman" pitchFamily="18" charset="0"/>
              </a:rPr>
              <a:t>Conformal therapy</a:t>
            </a:r>
          </a:p>
          <a:p>
            <a:r>
              <a:rPr lang="en-US" sz="2400" b="1">
                <a:solidFill>
                  <a:srgbClr val="FFFF00"/>
                </a:solidFill>
                <a:latin typeface="Times New Roman" pitchFamily="18" charset="0"/>
              </a:rPr>
              <a:t>Brachytherapy</a:t>
            </a:r>
          </a:p>
          <a:p>
            <a:r>
              <a:rPr lang="en-US" sz="2400" b="1">
                <a:solidFill>
                  <a:srgbClr val="FFFF00"/>
                </a:solidFill>
                <a:latin typeface="Times New Roman" pitchFamily="18" charset="0"/>
              </a:rPr>
              <a:t>SRT/SRS</a:t>
            </a:r>
          </a:p>
        </p:txBody>
      </p:sp>
      <p:sp>
        <p:nvSpPr>
          <p:cNvPr id="113669" name="Text Box 7"/>
          <p:cNvSpPr txBox="1">
            <a:spLocks noChangeArrowheads="1"/>
          </p:cNvSpPr>
          <p:nvPr/>
        </p:nvSpPr>
        <p:spPr bwMode="auto">
          <a:xfrm>
            <a:off x="4038600" y="5486400"/>
            <a:ext cx="1014413" cy="457200"/>
          </a:xfrm>
          <a:prstGeom prst="rect">
            <a:avLst/>
          </a:prstGeom>
          <a:solidFill>
            <a:schemeClr val="tx1"/>
          </a:solidFill>
          <a:ln w="9525">
            <a:noFill/>
            <a:miter lim="800000"/>
            <a:headEnd/>
            <a:tailEnd/>
          </a:ln>
        </p:spPr>
        <p:txBody>
          <a:bodyPr>
            <a:spAutoFit/>
          </a:bodyPr>
          <a:lstStyle/>
          <a:p>
            <a:r>
              <a:rPr lang="en-US" sz="2400" b="1">
                <a:solidFill>
                  <a:srgbClr val="FFFF00"/>
                </a:solidFill>
                <a:latin typeface="Times New Roman" pitchFamily="18" charset="0"/>
              </a:rPr>
              <a:t>IMRT</a:t>
            </a:r>
          </a:p>
        </p:txBody>
      </p:sp>
      <p:sp>
        <p:nvSpPr>
          <p:cNvPr id="113670" name="Text Box 8"/>
          <p:cNvSpPr txBox="1">
            <a:spLocks noChangeArrowheads="1"/>
          </p:cNvSpPr>
          <p:nvPr/>
        </p:nvSpPr>
        <p:spPr bwMode="auto">
          <a:xfrm>
            <a:off x="6386513" y="4267200"/>
            <a:ext cx="2605087" cy="1187450"/>
          </a:xfrm>
          <a:prstGeom prst="rect">
            <a:avLst/>
          </a:prstGeom>
          <a:solidFill>
            <a:schemeClr val="tx2"/>
          </a:solidFill>
          <a:ln w="9525">
            <a:noFill/>
            <a:miter lim="800000"/>
            <a:headEnd/>
            <a:tailEnd/>
          </a:ln>
        </p:spPr>
        <p:txBody>
          <a:bodyPr wrap="none">
            <a:spAutoFit/>
          </a:bodyPr>
          <a:lstStyle/>
          <a:p>
            <a:r>
              <a:rPr lang="en-US" sz="2400" b="1">
                <a:solidFill>
                  <a:srgbClr val="FFFF00"/>
                </a:solidFill>
                <a:latin typeface="Times New Roman" pitchFamily="18" charset="0"/>
              </a:rPr>
              <a:t>IG-IMRT</a:t>
            </a:r>
          </a:p>
          <a:p>
            <a:r>
              <a:rPr lang="en-US" sz="2400" b="1">
                <a:solidFill>
                  <a:srgbClr val="FFFF00"/>
                </a:solidFill>
                <a:latin typeface="Times New Roman" pitchFamily="18" charset="0"/>
              </a:rPr>
              <a:t>IG-Brachytherapy</a:t>
            </a:r>
          </a:p>
          <a:p>
            <a:r>
              <a:rPr lang="en-US" sz="2400" b="1">
                <a:solidFill>
                  <a:srgbClr val="FF0000"/>
                </a:solidFill>
                <a:latin typeface="Times New Roman" pitchFamily="18" charset="0"/>
              </a:rPr>
              <a:t>Proton therapy</a:t>
            </a:r>
          </a:p>
        </p:txBody>
      </p:sp>
      <p:sp>
        <p:nvSpPr>
          <p:cNvPr id="113671" name="Line 13"/>
          <p:cNvSpPr>
            <a:spLocks noChangeShapeType="1"/>
          </p:cNvSpPr>
          <p:nvPr/>
        </p:nvSpPr>
        <p:spPr bwMode="auto">
          <a:xfrm>
            <a:off x="3048000" y="6172200"/>
            <a:ext cx="762000" cy="0"/>
          </a:xfrm>
          <a:prstGeom prst="line">
            <a:avLst/>
          </a:prstGeom>
          <a:noFill/>
          <a:ln w="57150">
            <a:solidFill>
              <a:schemeClr val="tx1"/>
            </a:solidFill>
            <a:round/>
            <a:headEnd/>
            <a:tailEnd type="triangle" w="med" len="med"/>
          </a:ln>
        </p:spPr>
        <p:txBody>
          <a:bodyPr/>
          <a:lstStyle/>
          <a:p>
            <a:endParaRPr lang="en-US"/>
          </a:p>
        </p:txBody>
      </p:sp>
      <p:sp>
        <p:nvSpPr>
          <p:cNvPr id="113672" name="Line 14"/>
          <p:cNvSpPr>
            <a:spLocks noChangeShapeType="1"/>
          </p:cNvSpPr>
          <p:nvPr/>
        </p:nvSpPr>
        <p:spPr bwMode="auto">
          <a:xfrm>
            <a:off x="5334000" y="5486400"/>
            <a:ext cx="762000" cy="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p:txBody>
          <a:bodyPr/>
          <a:lstStyle/>
          <a:p>
            <a:r>
              <a:rPr lang="en-US" smtClean="0"/>
              <a:t>Chemical/Biologic Modifiers</a:t>
            </a:r>
          </a:p>
        </p:txBody>
      </p:sp>
      <p:sp>
        <p:nvSpPr>
          <p:cNvPr id="114691" name="Rectangle 3"/>
          <p:cNvSpPr>
            <a:spLocks noGrp="1" noChangeArrowheads="1"/>
          </p:cNvSpPr>
          <p:nvPr>
            <p:ph type="body" idx="1"/>
          </p:nvPr>
        </p:nvSpPr>
        <p:spPr/>
        <p:txBody>
          <a:bodyPr/>
          <a:lstStyle/>
          <a:p>
            <a:r>
              <a:rPr lang="en-US" smtClean="0"/>
              <a:t>Prolonged maintenance on high doses of chemotherapy </a:t>
            </a:r>
          </a:p>
          <a:p>
            <a:r>
              <a:rPr lang="en-US" smtClean="0"/>
              <a:t>Pre-existing inflammatory bowel disease</a:t>
            </a:r>
          </a:p>
          <a:p>
            <a:r>
              <a:rPr lang="en-US" smtClean="0"/>
              <a:t>Prior pelvic surgery</a:t>
            </a:r>
          </a:p>
          <a:p>
            <a:r>
              <a:rPr lang="en-US" smtClean="0"/>
              <a:t>Pelvic inflammatory disease</a:t>
            </a:r>
          </a:p>
          <a:p>
            <a:r>
              <a:rPr lang="en-US" smtClean="0"/>
              <a:t>Diabetes have demonstrated increased risk of GI toxicity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2"/>
          <p:cNvSpPr>
            <a:spLocks noGrp="1"/>
          </p:cNvSpPr>
          <p:nvPr>
            <p:ph type="title"/>
          </p:nvPr>
        </p:nvSpPr>
        <p:spPr/>
        <p:txBody>
          <a:bodyPr/>
          <a:lstStyle/>
          <a:p>
            <a:r>
              <a:rPr lang="en-US" smtClean="0"/>
              <a:t>Ca Colon with rising CEA</a:t>
            </a:r>
            <a:endParaRPr lang="en-IN" smtClean="0"/>
          </a:p>
        </p:txBody>
      </p:sp>
      <p:pic>
        <p:nvPicPr>
          <p:cNvPr id="115715" name="Picture 2"/>
          <p:cNvPicPr>
            <a:picLocks noGrp="1" noChangeAspect="1" noChangeArrowheads="1"/>
          </p:cNvPicPr>
          <p:nvPr>
            <p:ph idx="1"/>
          </p:nvPr>
        </p:nvPicPr>
        <p:blipFill>
          <a:blip r:embed="rId2" cstate="print"/>
          <a:srcRect/>
          <a:stretch>
            <a:fillRect/>
          </a:stretch>
        </p:blipFill>
        <p:spPr>
          <a:xfrm>
            <a:off x="3349625" y="1935163"/>
            <a:ext cx="2444750" cy="4389437"/>
          </a:xfr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mtClean="0"/>
              <a:t>Interventional Radiology</a:t>
            </a:r>
            <a:endParaRPr lang="en-IN" smtClean="0"/>
          </a:p>
        </p:txBody>
      </p:sp>
      <p:sp>
        <p:nvSpPr>
          <p:cNvPr id="3" name="Content Placeholder 2"/>
          <p:cNvSpPr>
            <a:spLocks noGrp="1"/>
          </p:cNvSpPr>
          <p:nvPr>
            <p:ph sz="half" idx="1"/>
          </p:nvPr>
        </p:nvSpPr>
        <p:spPr>
          <a:xfrm>
            <a:off x="457200" y="1600200"/>
            <a:ext cx="5181600" cy="4525963"/>
          </a:xfrm>
        </p:spPr>
        <p:txBody>
          <a:bodyPr>
            <a:normAutofit fontScale="92500"/>
          </a:bodyPr>
          <a:lstStyle/>
          <a:p>
            <a:pPr>
              <a:defRPr/>
            </a:pPr>
            <a:r>
              <a:rPr lang="en-US" dirty="0" smtClean="0"/>
              <a:t>Palliation and supportive </a:t>
            </a:r>
          </a:p>
          <a:p>
            <a:pPr>
              <a:defRPr/>
            </a:pPr>
            <a:r>
              <a:rPr lang="en-US" dirty="0" smtClean="0"/>
              <a:t>Catheter drainage</a:t>
            </a:r>
          </a:p>
          <a:p>
            <a:pPr lvl="1">
              <a:defRPr/>
            </a:pPr>
            <a:r>
              <a:rPr lang="en-US" dirty="0" smtClean="0"/>
              <a:t>Abscess, effusion</a:t>
            </a:r>
          </a:p>
          <a:p>
            <a:pPr lvl="1">
              <a:defRPr/>
            </a:pPr>
            <a:r>
              <a:rPr lang="en-US" dirty="0" smtClean="0"/>
              <a:t>PTBD, </a:t>
            </a:r>
            <a:r>
              <a:rPr lang="en-US" dirty="0" err="1" smtClean="0"/>
              <a:t>nephrostomy</a:t>
            </a:r>
            <a:r>
              <a:rPr lang="en-US" dirty="0" smtClean="0"/>
              <a:t>, </a:t>
            </a:r>
            <a:r>
              <a:rPr lang="en-US" dirty="0" err="1" smtClean="0"/>
              <a:t>gastrostomy</a:t>
            </a:r>
            <a:endParaRPr lang="en-US" dirty="0" smtClean="0"/>
          </a:p>
          <a:p>
            <a:pPr lvl="1">
              <a:defRPr/>
            </a:pPr>
            <a:r>
              <a:rPr lang="en-US" dirty="0" smtClean="0"/>
              <a:t>Can be used for </a:t>
            </a:r>
            <a:r>
              <a:rPr lang="en-US" dirty="0" err="1" smtClean="0"/>
              <a:t>brachytherapy</a:t>
            </a:r>
            <a:endParaRPr lang="en-US" dirty="0" smtClean="0"/>
          </a:p>
          <a:p>
            <a:pPr>
              <a:defRPr/>
            </a:pPr>
            <a:r>
              <a:rPr lang="en-US" dirty="0" err="1" smtClean="0"/>
              <a:t>Recanalisation</a:t>
            </a:r>
            <a:r>
              <a:rPr lang="en-US" dirty="0" smtClean="0"/>
              <a:t> &amp; </a:t>
            </a:r>
            <a:r>
              <a:rPr lang="en-US" dirty="0" err="1" smtClean="0"/>
              <a:t>stenting</a:t>
            </a:r>
            <a:endParaRPr lang="en-US" dirty="0" smtClean="0"/>
          </a:p>
          <a:p>
            <a:pPr lvl="1">
              <a:defRPr/>
            </a:pPr>
            <a:r>
              <a:rPr lang="en-US" dirty="0" smtClean="0"/>
              <a:t>Airway, GI tract, </a:t>
            </a:r>
            <a:r>
              <a:rPr lang="en-US" dirty="0" err="1" smtClean="0"/>
              <a:t>biliary</a:t>
            </a:r>
            <a:endParaRPr lang="en-US" dirty="0" smtClean="0"/>
          </a:p>
          <a:p>
            <a:pPr>
              <a:defRPr/>
            </a:pPr>
            <a:r>
              <a:rPr lang="en-US" dirty="0" smtClean="0"/>
              <a:t>Pain management</a:t>
            </a:r>
          </a:p>
          <a:p>
            <a:pPr lvl="1">
              <a:defRPr/>
            </a:pPr>
            <a:r>
              <a:rPr lang="en-US" dirty="0" err="1" smtClean="0"/>
              <a:t>Neurolysis</a:t>
            </a:r>
            <a:endParaRPr lang="en-US" dirty="0" smtClean="0"/>
          </a:p>
          <a:p>
            <a:pPr lvl="1">
              <a:defRPr/>
            </a:pPr>
            <a:r>
              <a:rPr lang="en-US" dirty="0" err="1" smtClean="0"/>
              <a:t>Vertebroplasty</a:t>
            </a:r>
            <a:endParaRPr lang="en-IN" dirty="0"/>
          </a:p>
        </p:txBody>
      </p:sp>
      <p:pic>
        <p:nvPicPr>
          <p:cNvPr id="5" name="Picture 5"/>
          <p:cNvPicPr>
            <a:picLocks noGrp="1" noChangeAspect="1" noChangeArrowheads="1"/>
          </p:cNvPicPr>
          <p:nvPr>
            <p:ph sz="half" idx="2"/>
          </p:nvPr>
        </p:nvPicPr>
        <p:blipFill>
          <a:blip r:embed="rId2" cstate="print"/>
          <a:stretch>
            <a:fillRect/>
          </a:stretch>
        </p:blipFill>
        <p:spPr>
          <a:xfrm>
            <a:off x="6172200" y="3657600"/>
            <a:ext cx="1676400" cy="2638550"/>
          </a:xfrm>
          <a:scene3d>
            <a:camera prst="orthographicFront">
              <a:rot lat="0" lon="0" rev="16200000"/>
            </a:camera>
            <a:lightRig rig="threePt" dir="t"/>
          </a:scene3d>
        </p:spPr>
      </p:pic>
      <p:pic>
        <p:nvPicPr>
          <p:cNvPr id="116741" name="Picture 6" descr="C:\Documents and Settings\Cool Buddy\Desktop\pres\interven\BDR 006.jpg"/>
          <p:cNvPicPr>
            <a:picLocks noChangeAspect="1" noChangeArrowheads="1"/>
          </p:cNvPicPr>
          <p:nvPr/>
        </p:nvPicPr>
        <p:blipFill>
          <a:blip r:embed="rId3">
            <a:grayscl/>
          </a:blip>
          <a:srcRect l="14023" t="4674" r="21123" b="11198"/>
          <a:stretch>
            <a:fillRect/>
          </a:stretch>
        </p:blipFill>
        <p:spPr bwMode="auto">
          <a:xfrm>
            <a:off x="5713413" y="1525588"/>
            <a:ext cx="2592387" cy="2522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violini francesco massa residua mediastinica in LH dopo cht"/>
          <p:cNvPicPr>
            <a:picLocks noChangeAspect="1" noChangeArrowheads="1"/>
          </p:cNvPicPr>
          <p:nvPr/>
        </p:nvPicPr>
        <p:blipFill>
          <a:blip r:embed="rId3"/>
          <a:srcRect t="9883" r="50189" b="55623"/>
          <a:stretch>
            <a:fillRect/>
          </a:stretch>
        </p:blipFill>
        <p:spPr bwMode="auto">
          <a:xfrm>
            <a:off x="755650" y="1268413"/>
            <a:ext cx="2952750" cy="1935162"/>
          </a:xfrm>
          <a:prstGeom prst="rect">
            <a:avLst/>
          </a:prstGeom>
          <a:solidFill>
            <a:srgbClr val="FF0000"/>
          </a:solidFill>
          <a:ln w="9525">
            <a:noFill/>
            <a:miter lim="800000"/>
            <a:headEnd/>
            <a:tailEnd/>
          </a:ln>
        </p:spPr>
      </p:pic>
      <p:sp>
        <p:nvSpPr>
          <p:cNvPr id="117763" name="Rectangle 3"/>
          <p:cNvSpPr>
            <a:spLocks noChangeArrowheads="1"/>
          </p:cNvSpPr>
          <p:nvPr/>
        </p:nvSpPr>
        <p:spPr bwMode="auto">
          <a:xfrm>
            <a:off x="1447800" y="5943600"/>
            <a:ext cx="5105400" cy="457200"/>
          </a:xfrm>
          <a:prstGeom prst="rect">
            <a:avLst/>
          </a:prstGeom>
          <a:noFill/>
          <a:ln w="9525">
            <a:noFill/>
            <a:miter lim="800000"/>
            <a:headEnd/>
            <a:tailEnd/>
          </a:ln>
        </p:spPr>
        <p:txBody>
          <a:bodyPr anchor="ctr"/>
          <a:lstStyle/>
          <a:p>
            <a:r>
              <a:rPr lang="it-IT" sz="2000">
                <a:solidFill>
                  <a:schemeClr val="tx2"/>
                </a:solidFill>
                <a:latin typeface="Lucida Sans Unicode" pitchFamily="34" charset="0"/>
                <a:cs typeface="Arial" pitchFamily="34" charset="0"/>
              </a:rPr>
              <a:t>HD POST THERAPY  – RESIDUAL MASS</a:t>
            </a:r>
            <a:endParaRPr lang="it-IT" sz="4800">
              <a:solidFill>
                <a:schemeClr val="tx2"/>
              </a:solidFill>
              <a:latin typeface="Lucida Sans Unicode" pitchFamily="34" charset="0"/>
              <a:cs typeface="Arial" pitchFamily="34" charset="0"/>
            </a:endParaRPr>
          </a:p>
        </p:txBody>
      </p:sp>
      <p:pic>
        <p:nvPicPr>
          <p:cNvPr id="117764" name="Picture 4" descr="violini francesco massa residua mediastinica in LH dopo cht"/>
          <p:cNvPicPr>
            <a:picLocks noChangeAspect="1" noChangeArrowheads="1"/>
          </p:cNvPicPr>
          <p:nvPr/>
        </p:nvPicPr>
        <p:blipFill>
          <a:blip r:embed="rId3"/>
          <a:srcRect t="61705" r="51894" b="5643"/>
          <a:stretch>
            <a:fillRect/>
          </a:stretch>
        </p:blipFill>
        <p:spPr bwMode="auto">
          <a:xfrm>
            <a:off x="4067175" y="1989138"/>
            <a:ext cx="4176713" cy="2682875"/>
          </a:xfrm>
          <a:prstGeom prst="rect">
            <a:avLst/>
          </a:prstGeom>
          <a:solidFill>
            <a:srgbClr val="FF0000"/>
          </a:solidFill>
          <a:ln w="9525">
            <a:noFill/>
            <a:miter lim="800000"/>
            <a:headEnd/>
            <a:tailEnd/>
          </a:ln>
        </p:spPr>
      </p:pic>
      <p:pic>
        <p:nvPicPr>
          <p:cNvPr id="117765" name="Picture 5" descr="violini francesco massa residua mediastinica in LH dopo cht"/>
          <p:cNvPicPr>
            <a:picLocks noChangeAspect="1" noChangeArrowheads="1"/>
          </p:cNvPicPr>
          <p:nvPr/>
        </p:nvPicPr>
        <p:blipFill>
          <a:blip r:embed="rId3"/>
          <a:srcRect l="51553" t="9883" r="1198" b="55623"/>
          <a:stretch>
            <a:fillRect/>
          </a:stretch>
        </p:blipFill>
        <p:spPr bwMode="auto">
          <a:xfrm>
            <a:off x="755650" y="3284538"/>
            <a:ext cx="2952750" cy="2041525"/>
          </a:xfrm>
          <a:prstGeom prst="rect">
            <a:avLst/>
          </a:prstGeom>
          <a:solidFill>
            <a:srgbClr val="FF0000"/>
          </a:solidFill>
          <a:ln w="9525">
            <a:noFill/>
            <a:miter lim="800000"/>
            <a:headEnd/>
            <a:tailEnd/>
          </a:ln>
        </p:spPr>
      </p:pic>
      <p:sp>
        <p:nvSpPr>
          <p:cNvPr id="117766" name="AutoShape 6"/>
          <p:cNvSpPr>
            <a:spLocks noChangeArrowheads="1"/>
          </p:cNvSpPr>
          <p:nvPr/>
        </p:nvSpPr>
        <p:spPr bwMode="auto">
          <a:xfrm rot="-2579791">
            <a:off x="2484438" y="1125538"/>
            <a:ext cx="1066800" cy="228600"/>
          </a:xfrm>
          <a:prstGeom prst="leftArrow">
            <a:avLst>
              <a:gd name="adj1" fmla="val 50000"/>
              <a:gd name="adj2" fmla="val 116667"/>
            </a:avLst>
          </a:prstGeom>
          <a:solidFill>
            <a:srgbClr val="FF9900"/>
          </a:solidFill>
          <a:ln w="9525">
            <a:solidFill>
              <a:schemeClr val="tx1"/>
            </a:solidFill>
            <a:miter lim="800000"/>
            <a:headEnd/>
            <a:tailEnd/>
          </a:ln>
        </p:spPr>
        <p:txBody>
          <a:bodyPr wrap="none" anchor="ctr"/>
          <a:lstStyle/>
          <a:p>
            <a:pPr algn="ctr"/>
            <a:endParaRPr lang="en-IN" sz="4400">
              <a:solidFill>
                <a:schemeClr val="tx2"/>
              </a:solidFill>
              <a:latin typeface="Times New Roman" pitchFamily="18" charset="0"/>
              <a:cs typeface="Arial" pitchFamily="34" charset="0"/>
            </a:endParaRPr>
          </a:p>
        </p:txBody>
      </p:sp>
      <p:sp>
        <p:nvSpPr>
          <p:cNvPr id="117767" name="Rectangle 7"/>
          <p:cNvSpPr>
            <a:spLocks noChangeArrowheads="1"/>
          </p:cNvSpPr>
          <p:nvPr/>
        </p:nvSpPr>
        <p:spPr bwMode="auto">
          <a:xfrm>
            <a:off x="611188" y="188913"/>
            <a:ext cx="7705725" cy="579437"/>
          </a:xfrm>
          <a:prstGeom prst="rect">
            <a:avLst/>
          </a:prstGeom>
          <a:noFill/>
          <a:ln w="9525">
            <a:noFill/>
            <a:miter lim="800000"/>
            <a:headEnd/>
            <a:tailEnd/>
          </a:ln>
        </p:spPr>
        <p:txBody>
          <a:bodyPr anchor="ctr">
            <a:spAutoFit/>
          </a:bodyPr>
          <a:lstStyle/>
          <a:p>
            <a:pPr marL="457200" indent="-457200" algn="ctr"/>
            <a:r>
              <a:rPr lang="it-IT" sz="3200" b="1">
                <a:latin typeface="Garamond" pitchFamily="18" charset="0"/>
                <a:cs typeface="Arial" pitchFamily="34" charset="0"/>
              </a:rPr>
              <a:t>RESIDUAL DISEASE</a:t>
            </a:r>
            <a:endParaRPr lang="it-IT" sz="1600">
              <a:latin typeface="Garamond" pitchFamily="18" charset="0"/>
              <a:cs typeface="Arial" pitchFamily="34" charset="0"/>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57200" y="152400"/>
            <a:ext cx="8610600" cy="533400"/>
          </a:xfrm>
          <a:prstGeom prst="rect">
            <a:avLst/>
          </a:prstGeom>
          <a:noFill/>
          <a:ln w="9525">
            <a:noFill/>
            <a:miter lim="800000"/>
            <a:headEnd/>
            <a:tailEnd/>
          </a:ln>
        </p:spPr>
        <p:txBody>
          <a:bodyPr anchor="ctr"/>
          <a:lstStyle/>
          <a:p>
            <a:pPr algn="ctr">
              <a:lnSpc>
                <a:spcPct val="160000"/>
              </a:lnSpc>
              <a:defRPr/>
            </a:pPr>
            <a:r>
              <a:rPr lang="en-US" sz="2400" i="1" dirty="0">
                <a:solidFill>
                  <a:schemeClr val="accent1">
                    <a:lumMod val="75000"/>
                  </a:schemeClr>
                </a:solidFill>
              </a:rPr>
              <a:t>PET-CT IN RT PLANNING</a:t>
            </a:r>
          </a:p>
        </p:txBody>
      </p:sp>
      <p:sp>
        <p:nvSpPr>
          <p:cNvPr id="118787" name="Text Box 3"/>
          <p:cNvSpPr txBox="1">
            <a:spLocks noChangeArrowheads="1"/>
          </p:cNvSpPr>
          <p:nvPr/>
        </p:nvSpPr>
        <p:spPr bwMode="auto">
          <a:xfrm>
            <a:off x="228600" y="1066800"/>
            <a:ext cx="8458200" cy="4937125"/>
          </a:xfrm>
          <a:prstGeom prst="rect">
            <a:avLst/>
          </a:prstGeom>
          <a:noFill/>
          <a:ln w="9525">
            <a:noFill/>
            <a:miter lim="800000"/>
            <a:headEnd/>
            <a:tailEnd/>
          </a:ln>
        </p:spPr>
        <p:txBody>
          <a:bodyPr>
            <a:spAutoFit/>
          </a:bodyPr>
          <a:lstStyle/>
          <a:p>
            <a:pPr eaLnBrk="0" hangingPunct="0">
              <a:lnSpc>
                <a:spcPct val="360000"/>
              </a:lnSpc>
              <a:spcBef>
                <a:spcPct val="50000"/>
              </a:spcBef>
              <a:buFontTx/>
              <a:buChar char="•"/>
            </a:pPr>
            <a:r>
              <a:rPr lang="en-GB" b="1">
                <a:latin typeface="Tahoma" pitchFamily="34" charset="0"/>
              </a:rPr>
              <a:t> </a:t>
            </a:r>
            <a:r>
              <a:rPr lang="en-GB" sz="2000" b="1">
                <a:latin typeface="Tahoma" pitchFamily="34" charset="0"/>
              </a:rPr>
              <a:t>Change in treatment strategies : radical to palliative (15-26%)</a:t>
            </a:r>
          </a:p>
          <a:p>
            <a:pPr eaLnBrk="0" hangingPunct="0">
              <a:lnSpc>
                <a:spcPct val="360000"/>
              </a:lnSpc>
              <a:spcBef>
                <a:spcPct val="50000"/>
              </a:spcBef>
              <a:buFontTx/>
              <a:buChar char="•"/>
            </a:pPr>
            <a:r>
              <a:rPr lang="en-GB" sz="2000" b="1">
                <a:latin typeface="Tahoma" pitchFamily="34" charset="0"/>
              </a:rPr>
              <a:t> Alteration in RT treatment portals : 10 - 20%</a:t>
            </a:r>
          </a:p>
          <a:p>
            <a:pPr eaLnBrk="0" hangingPunct="0">
              <a:lnSpc>
                <a:spcPct val="360000"/>
              </a:lnSpc>
              <a:spcBef>
                <a:spcPct val="50000"/>
              </a:spcBef>
              <a:buFontTx/>
              <a:buChar char="•"/>
            </a:pPr>
            <a:r>
              <a:rPr lang="en-GB" sz="2000" b="1">
                <a:latin typeface="Tahoma" pitchFamily="34" charset="0"/>
              </a:rPr>
              <a:t> Therapeutic window for selective Dose Escalation</a:t>
            </a:r>
          </a:p>
          <a:p>
            <a:pPr eaLnBrk="0" hangingPunct="0">
              <a:lnSpc>
                <a:spcPct val="360000"/>
              </a:lnSpc>
              <a:spcBef>
                <a:spcPct val="50000"/>
              </a:spcBef>
              <a:buFontTx/>
              <a:buChar char="•"/>
            </a:pPr>
            <a:r>
              <a:rPr lang="en-GB" sz="2000" b="1">
                <a:latin typeface="Tahoma" pitchFamily="34" charset="0"/>
              </a:rPr>
              <a:t>  Impact on clinical outcome </a:t>
            </a:r>
            <a:endParaRPr lang="en-US" sz="2000" b="1">
              <a:latin typeface="Tahoma"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srcRect/>
          <a:stretch>
            <a:fillRect/>
          </a:stretch>
        </p:blipFill>
        <p:spPr bwMode="auto">
          <a:xfrm>
            <a:off x="0" y="0"/>
            <a:ext cx="9144000" cy="2286000"/>
          </a:xfrm>
          <a:prstGeom prst="rect">
            <a:avLst/>
          </a:prstGeom>
          <a:noFill/>
          <a:ln w="9525">
            <a:noFill/>
            <a:miter lim="800000"/>
            <a:headEnd/>
            <a:tailEnd/>
          </a:ln>
        </p:spPr>
      </p:pic>
      <p:sp>
        <p:nvSpPr>
          <p:cNvPr id="119811" name="Rectangle 3"/>
          <p:cNvSpPr>
            <a:spLocks noChangeArrowheads="1"/>
          </p:cNvSpPr>
          <p:nvPr/>
        </p:nvSpPr>
        <p:spPr bwMode="auto">
          <a:xfrm>
            <a:off x="0" y="2914650"/>
            <a:ext cx="9144000" cy="1200150"/>
          </a:xfrm>
          <a:prstGeom prst="rect">
            <a:avLst/>
          </a:prstGeom>
          <a:noFill/>
          <a:ln w="9525">
            <a:noFill/>
            <a:miter lim="800000"/>
            <a:headEnd/>
            <a:tailEnd/>
          </a:ln>
        </p:spPr>
        <p:txBody>
          <a:bodyPr>
            <a:spAutoFit/>
          </a:bodyPr>
          <a:lstStyle/>
          <a:p>
            <a:r>
              <a:rPr lang="en-SG" sz="2400">
                <a:latin typeface="Times New Roman" pitchFamily="18" charset="0"/>
                <a:cs typeface="Times New Roman" pitchFamily="18" charset="0"/>
              </a:rPr>
              <a:t>Compared with the 50.4 Gy 2D-CRT plan, the 64.8 Gy SIB-IMRT produced significant dose reductions to all critical structures (heart, lung, liver, and spinal cord).</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p:cNvPicPr>
            <a:picLocks noChangeAspect="1" noChangeArrowheads="1"/>
          </p:cNvPicPr>
          <p:nvPr/>
        </p:nvPicPr>
        <p:blipFill>
          <a:blip r:embed="rId2"/>
          <a:srcRect/>
          <a:stretch>
            <a:fillRect/>
          </a:stretch>
        </p:blipFill>
        <p:spPr bwMode="auto">
          <a:xfrm>
            <a:off x="381000" y="838200"/>
            <a:ext cx="3714750" cy="5124450"/>
          </a:xfrm>
          <a:prstGeom prst="rect">
            <a:avLst/>
          </a:prstGeom>
          <a:noFill/>
          <a:ln w="9525">
            <a:noFill/>
            <a:miter lim="800000"/>
            <a:headEnd/>
            <a:tailEnd/>
          </a:ln>
        </p:spPr>
      </p:pic>
      <p:pic>
        <p:nvPicPr>
          <p:cNvPr id="120835" name="Picture 4"/>
          <p:cNvPicPr>
            <a:picLocks noChangeAspect="1" noChangeArrowheads="1"/>
          </p:cNvPicPr>
          <p:nvPr/>
        </p:nvPicPr>
        <p:blipFill>
          <a:blip r:embed="rId3"/>
          <a:srcRect/>
          <a:stretch>
            <a:fillRect/>
          </a:stretch>
        </p:blipFill>
        <p:spPr bwMode="auto">
          <a:xfrm>
            <a:off x="5029200" y="1219200"/>
            <a:ext cx="3762375" cy="409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ChangeArrowheads="1"/>
          </p:cNvSpPr>
          <p:nvPr/>
        </p:nvSpPr>
        <p:spPr bwMode="auto">
          <a:xfrm>
            <a:off x="152400" y="304800"/>
            <a:ext cx="8763000" cy="5940425"/>
          </a:xfrm>
          <a:prstGeom prst="rect">
            <a:avLst/>
          </a:prstGeom>
          <a:noFill/>
          <a:ln w="9525">
            <a:noFill/>
            <a:miter lim="800000"/>
            <a:headEnd/>
            <a:tailEnd/>
          </a:ln>
        </p:spPr>
        <p:txBody>
          <a:bodyPr>
            <a:spAutoFit/>
          </a:bodyPr>
          <a:lstStyle/>
          <a:p>
            <a:r>
              <a:rPr lang="en-US" sz="2400" b="1"/>
              <a:t>Single-Dose Brachytherapy Versus Stent Placement</a:t>
            </a:r>
          </a:p>
          <a:p>
            <a:endParaRPr lang="en-US"/>
          </a:p>
          <a:p>
            <a:r>
              <a:rPr lang="en-US" sz="2000"/>
              <a:t>A total of 209 patients, were randomized to single-dose (12 Gy) brachytherapy or stent placement (Ultraflex).</a:t>
            </a:r>
          </a:p>
          <a:p>
            <a:endParaRPr lang="en-US" sz="2000"/>
          </a:p>
          <a:p>
            <a:endParaRPr lang="en-US" sz="2000"/>
          </a:p>
          <a:p>
            <a:r>
              <a:rPr lang="en-US" sz="2000"/>
              <a:t>Dysphagia improved more rapidly after stent placement than after brachytherapy, but long-term relief of dysphagia was better after brachytherapy.</a:t>
            </a:r>
          </a:p>
          <a:p>
            <a:endParaRPr lang="en-US" sz="2000"/>
          </a:p>
          <a:p>
            <a:endParaRPr lang="en-US" sz="2000"/>
          </a:p>
          <a:p>
            <a:r>
              <a:rPr lang="en-US" sz="2000"/>
              <a:t>Groups did not differ in persistent or recurrent dysphagia (P = .81) or in median survival (P = .23). </a:t>
            </a:r>
          </a:p>
          <a:p>
            <a:endParaRPr lang="en-US" sz="2000"/>
          </a:p>
          <a:p>
            <a:r>
              <a:rPr lang="en-US" sz="2000"/>
              <a:t>QOL scores were in favor of brachytherapy.</a:t>
            </a:r>
          </a:p>
          <a:p>
            <a:endParaRPr lang="en-US" sz="2000"/>
          </a:p>
          <a:p>
            <a:r>
              <a:rPr lang="en-US" sz="2000"/>
              <a:t>Total medical costs were also much the same for stent placement ($10,348) and brachytherapy ($10,247). </a:t>
            </a:r>
          </a:p>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srcRect/>
          <a:stretch>
            <a:fillRect/>
          </a:stretch>
        </p:blipFill>
        <p:spPr bwMode="auto">
          <a:xfrm>
            <a:off x="914400" y="457200"/>
            <a:ext cx="7486650"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CT: Image Depiction</a:t>
            </a:r>
            <a:endParaRPr lang="en-IN" smtClean="0"/>
          </a:p>
        </p:txBody>
      </p:sp>
      <p:grpSp>
        <p:nvGrpSpPr>
          <p:cNvPr id="21507" name="Group 3"/>
          <p:cNvGrpSpPr>
            <a:grpSpLocks/>
          </p:cNvGrpSpPr>
          <p:nvPr/>
        </p:nvGrpSpPr>
        <p:grpSpPr bwMode="auto">
          <a:xfrm>
            <a:off x="2057400" y="1524000"/>
            <a:ext cx="4495800" cy="2438400"/>
            <a:chOff x="533400" y="3200400"/>
            <a:chExt cx="3962400" cy="1912524"/>
          </a:xfrm>
        </p:grpSpPr>
        <p:pic>
          <p:nvPicPr>
            <p:cNvPr id="21512" name="Picture 5"/>
            <p:cNvPicPr>
              <a:picLocks noChangeAspect="1" noChangeArrowheads="1"/>
            </p:cNvPicPr>
            <p:nvPr/>
          </p:nvPicPr>
          <p:blipFill>
            <a:blip r:embed="rId2"/>
            <a:srcRect l="4349" r="4349"/>
            <a:stretch>
              <a:fillRect/>
            </a:stretch>
          </p:blipFill>
          <p:spPr bwMode="auto">
            <a:xfrm>
              <a:off x="533400" y="3200400"/>
              <a:ext cx="2057400" cy="1912524"/>
            </a:xfrm>
            <a:prstGeom prst="rect">
              <a:avLst/>
            </a:prstGeom>
            <a:noFill/>
            <a:ln w="9525">
              <a:noFill/>
              <a:miter lim="800000"/>
              <a:headEnd/>
              <a:tailEnd/>
            </a:ln>
          </p:spPr>
        </p:pic>
        <p:pic>
          <p:nvPicPr>
            <p:cNvPr id="21513" name="Picture 5"/>
            <p:cNvPicPr>
              <a:picLocks noChangeAspect="1" noChangeArrowheads="1"/>
            </p:cNvPicPr>
            <p:nvPr/>
          </p:nvPicPr>
          <p:blipFill>
            <a:blip r:embed="rId3"/>
            <a:srcRect/>
            <a:stretch>
              <a:fillRect/>
            </a:stretch>
          </p:blipFill>
          <p:spPr bwMode="auto">
            <a:xfrm>
              <a:off x="2590800" y="3200400"/>
              <a:ext cx="1905000" cy="1905000"/>
            </a:xfrm>
            <a:prstGeom prst="rect">
              <a:avLst/>
            </a:prstGeom>
            <a:noFill/>
            <a:ln w="9525">
              <a:noFill/>
              <a:miter lim="800000"/>
              <a:headEnd/>
              <a:tailEnd/>
            </a:ln>
          </p:spPr>
        </p:pic>
      </p:grpSp>
      <p:grpSp>
        <p:nvGrpSpPr>
          <p:cNvPr id="21508" name="Group 6"/>
          <p:cNvGrpSpPr>
            <a:grpSpLocks/>
          </p:cNvGrpSpPr>
          <p:nvPr/>
        </p:nvGrpSpPr>
        <p:grpSpPr bwMode="auto">
          <a:xfrm>
            <a:off x="2057400" y="4114800"/>
            <a:ext cx="4495800" cy="1905000"/>
            <a:chOff x="1447800" y="4191000"/>
            <a:chExt cx="4495800" cy="1905000"/>
          </a:xfrm>
        </p:grpSpPr>
        <p:pic>
          <p:nvPicPr>
            <p:cNvPr id="21509" name="Picture 4" descr="C:\Documents and Settings\Cool Buddy\Desktop\ctc.jpg"/>
            <p:cNvPicPr>
              <a:picLocks noChangeAspect="1" noChangeArrowheads="1"/>
            </p:cNvPicPr>
            <p:nvPr/>
          </p:nvPicPr>
          <p:blipFill>
            <a:blip r:embed="rId4"/>
            <a:srcRect/>
            <a:stretch>
              <a:fillRect/>
            </a:stretch>
          </p:blipFill>
          <p:spPr bwMode="auto">
            <a:xfrm>
              <a:off x="3048000" y="4191000"/>
              <a:ext cx="1391101" cy="1885950"/>
            </a:xfrm>
            <a:prstGeom prst="rect">
              <a:avLst/>
            </a:prstGeom>
            <a:noFill/>
            <a:ln w="9525">
              <a:noFill/>
              <a:miter lim="800000"/>
              <a:headEnd/>
              <a:tailEnd/>
            </a:ln>
          </p:spPr>
        </p:pic>
        <p:pic>
          <p:nvPicPr>
            <p:cNvPr id="21510" name="Picture 5" descr="C:\Documents and Settings\Cool Buddy\Desktop\ctc1.gif"/>
            <p:cNvPicPr>
              <a:picLocks noChangeAspect="1" noChangeArrowheads="1"/>
            </p:cNvPicPr>
            <p:nvPr/>
          </p:nvPicPr>
          <p:blipFill>
            <a:blip r:embed="rId5"/>
            <a:srcRect/>
            <a:stretch>
              <a:fillRect/>
            </a:stretch>
          </p:blipFill>
          <p:spPr bwMode="auto">
            <a:xfrm>
              <a:off x="1447800" y="4191000"/>
              <a:ext cx="1600200" cy="1892300"/>
            </a:xfrm>
            <a:prstGeom prst="rect">
              <a:avLst/>
            </a:prstGeom>
            <a:noFill/>
            <a:ln w="9525">
              <a:noFill/>
              <a:miter lim="800000"/>
              <a:headEnd/>
              <a:tailEnd/>
            </a:ln>
          </p:spPr>
        </p:pic>
        <p:pic>
          <p:nvPicPr>
            <p:cNvPr id="21511" name="Picture 6" descr="C:\Documents and Settings\Cool Buddy\Desktop\ctc 3.jpg"/>
            <p:cNvPicPr>
              <a:picLocks noChangeAspect="1" noChangeArrowheads="1"/>
            </p:cNvPicPr>
            <p:nvPr/>
          </p:nvPicPr>
          <p:blipFill>
            <a:blip r:embed="rId6"/>
            <a:srcRect/>
            <a:stretch>
              <a:fillRect/>
            </a:stretch>
          </p:blipFill>
          <p:spPr bwMode="auto">
            <a:xfrm>
              <a:off x="4419599" y="4191000"/>
              <a:ext cx="1524001" cy="1905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p:cNvPicPr>
            <a:picLocks noChangeAspect="1" noChangeArrowheads="1"/>
          </p:cNvPicPr>
          <p:nvPr/>
        </p:nvPicPr>
        <p:blipFill>
          <a:blip r:embed="rId3"/>
          <a:srcRect l="12500" t="14844" r="12500" b="14844"/>
          <a:stretch>
            <a:fillRect/>
          </a:stretch>
        </p:blipFill>
        <p:spPr bwMode="auto">
          <a:xfrm>
            <a:off x="0" y="0"/>
            <a:ext cx="9144000" cy="6858000"/>
          </a:xfrm>
          <a:prstGeom prst="rect">
            <a:avLst/>
          </a:prstGeom>
          <a:noFill/>
          <a:ln w="9525">
            <a:noFill/>
            <a:miter lim="800000"/>
            <a:headEnd/>
            <a:tailEnd/>
          </a:ln>
        </p:spPr>
      </p:pic>
      <p:sp>
        <p:nvSpPr>
          <p:cNvPr id="123907" name="Oval 5"/>
          <p:cNvSpPr>
            <a:spLocks noChangeArrowheads="1"/>
          </p:cNvSpPr>
          <p:nvPr/>
        </p:nvSpPr>
        <p:spPr bwMode="auto">
          <a:xfrm>
            <a:off x="-876300" y="6057900"/>
            <a:ext cx="1752600" cy="1600200"/>
          </a:xfrm>
          <a:prstGeom prst="ellipse">
            <a:avLst/>
          </a:prstGeom>
          <a:solidFill>
            <a:srgbClr val="0000FF"/>
          </a:solidFill>
          <a:ln w="9525">
            <a:solidFill>
              <a:schemeClr val="bg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p:cNvPicPr>
            <a:picLocks noChangeAspect="1" noChangeArrowheads="1"/>
          </p:cNvPicPr>
          <p:nvPr/>
        </p:nvPicPr>
        <p:blipFill>
          <a:blip r:embed="rId2"/>
          <a:srcRect/>
          <a:stretch>
            <a:fillRect/>
          </a:stretch>
        </p:blipFill>
        <p:spPr bwMode="auto">
          <a:xfrm>
            <a:off x="0" y="96838"/>
            <a:ext cx="9144000" cy="665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smtClean="0"/>
              <a:t>RT NO.12-0235</a:t>
            </a:r>
          </a:p>
        </p:txBody>
      </p:sp>
      <p:sp>
        <p:nvSpPr>
          <p:cNvPr id="125955" name="Text Placeholder 2"/>
          <p:cNvSpPr>
            <a:spLocks noGrp="1"/>
          </p:cNvSpPr>
          <p:nvPr>
            <p:ph type="body" idx="1"/>
          </p:nvPr>
        </p:nvSpPr>
        <p:spPr/>
        <p:txBody>
          <a:bodyPr/>
          <a:lstStyle/>
          <a:p>
            <a:r>
              <a:rPr lang="en-US" smtClean="0"/>
              <a:t>PRE SBRT SCAN</a:t>
            </a:r>
          </a:p>
        </p:txBody>
      </p:sp>
      <p:pic>
        <p:nvPicPr>
          <p:cNvPr id="125956" name="Content Placeholder 6" descr="PRE SBRT Dn.png"/>
          <p:cNvPicPr>
            <a:picLocks noGrp="1" noChangeAspect="1"/>
          </p:cNvPicPr>
          <p:nvPr>
            <p:ph sz="half" idx="2"/>
          </p:nvPr>
        </p:nvPicPr>
        <p:blipFill>
          <a:blip r:embed="rId2"/>
          <a:srcRect/>
          <a:stretch>
            <a:fillRect/>
          </a:stretch>
        </p:blipFill>
        <p:spPr>
          <a:xfrm>
            <a:off x="457200" y="2286000"/>
            <a:ext cx="4040188" cy="3657600"/>
          </a:xfrm>
        </p:spPr>
      </p:pic>
      <p:sp>
        <p:nvSpPr>
          <p:cNvPr id="125957" name="Text Placeholder 4"/>
          <p:cNvSpPr>
            <a:spLocks noGrp="1"/>
          </p:cNvSpPr>
          <p:nvPr>
            <p:ph type="body" sz="quarter" idx="3"/>
          </p:nvPr>
        </p:nvSpPr>
        <p:spPr/>
        <p:txBody>
          <a:bodyPr/>
          <a:lstStyle/>
          <a:p>
            <a:r>
              <a:rPr lang="en-US" smtClean="0"/>
              <a:t>2 MONTHS POST SBRT</a:t>
            </a:r>
          </a:p>
        </p:txBody>
      </p:sp>
      <p:sp>
        <p:nvSpPr>
          <p:cNvPr id="9" name="Right Arrow 8"/>
          <p:cNvSpPr/>
          <p:nvPr/>
        </p:nvSpPr>
        <p:spPr>
          <a:xfrm>
            <a:off x="1219200" y="4648200"/>
            <a:ext cx="533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5959" name="Content Placeholder 12" descr="POST SBRT DN1.png"/>
          <p:cNvPicPr>
            <a:picLocks noGrp="1" noChangeAspect="1"/>
          </p:cNvPicPr>
          <p:nvPr>
            <p:ph sz="quarter" idx="4"/>
          </p:nvPr>
        </p:nvPicPr>
        <p:blipFill>
          <a:blip r:embed="rId3"/>
          <a:srcRect/>
          <a:stretch>
            <a:fillRect/>
          </a:stretch>
        </p:blipFill>
        <p:spPr>
          <a:xfrm>
            <a:off x="4889500" y="2387600"/>
            <a:ext cx="3552825" cy="3525838"/>
          </a:xfr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576263" y="431800"/>
            <a:ext cx="7772400" cy="647700"/>
          </a:xfrm>
        </p:spPr>
        <p:txBody>
          <a:bodyPr/>
          <a:lstStyle/>
          <a:p>
            <a:pPr>
              <a:defRPr/>
            </a:pPr>
            <a:r>
              <a:rPr lang="en-US" sz="3600" dirty="0" smtClean="0">
                <a:solidFill>
                  <a:schemeClr val="accent1">
                    <a:lumMod val="75000"/>
                  </a:schemeClr>
                </a:solidFill>
              </a:rPr>
              <a:t>Why PET-CT?</a:t>
            </a:r>
          </a:p>
        </p:txBody>
      </p:sp>
      <p:pic>
        <p:nvPicPr>
          <p:cNvPr id="858115" name="Picture 3"/>
          <p:cNvPicPr>
            <a:picLocks noChangeAspect="1" noChangeArrowheads="1"/>
          </p:cNvPicPr>
          <p:nvPr/>
        </p:nvPicPr>
        <p:blipFill>
          <a:blip r:embed="rId3">
            <a:lum contrast="22000"/>
          </a:blip>
          <a:srcRect/>
          <a:stretch>
            <a:fillRect/>
          </a:stretch>
        </p:blipFill>
        <p:spPr bwMode="auto">
          <a:xfrm>
            <a:off x="2022475" y="1079500"/>
            <a:ext cx="4797425" cy="5549900"/>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58115"/>
                                        </p:tgtEl>
                                        <p:attrNameLst>
                                          <p:attrName>style.visibility</p:attrName>
                                        </p:attrNameLst>
                                      </p:cBhvr>
                                      <p:to>
                                        <p:strVal val="visible"/>
                                      </p:to>
                                    </p:set>
                                    <p:animEffect transition="in" filter="box(out)">
                                      <p:cBhvr>
                                        <p:cTn id="7" dur="500"/>
                                        <p:tgtEl>
                                          <p:spTgt spid="858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sz="half" idx="2"/>
          </p:nvPr>
        </p:nvSpPr>
        <p:spPr>
          <a:xfrm>
            <a:off x="304800" y="5105400"/>
            <a:ext cx="8458200" cy="1676400"/>
          </a:xfrm>
        </p:spPr>
        <p:txBody>
          <a:bodyPr/>
          <a:lstStyle/>
          <a:p>
            <a:pPr algn="ctr" eaLnBrk="1" hangingPunct="1">
              <a:lnSpc>
                <a:spcPct val="90000"/>
              </a:lnSpc>
            </a:pPr>
            <a:r>
              <a:rPr lang="en-US" sz="2400" b="1" smtClean="0"/>
              <a:t>GTV</a:t>
            </a:r>
            <a:r>
              <a:rPr lang="en-US" sz="2400" smtClean="0"/>
              <a:t>: or gross target volume </a:t>
            </a:r>
          </a:p>
          <a:p>
            <a:pPr algn="ctr" eaLnBrk="1" hangingPunct="1">
              <a:lnSpc>
                <a:spcPct val="90000"/>
              </a:lnSpc>
            </a:pPr>
            <a:r>
              <a:rPr lang="en-US" sz="2400" b="1" smtClean="0"/>
              <a:t>CTV</a:t>
            </a:r>
            <a:r>
              <a:rPr lang="en-US" sz="2400" smtClean="0"/>
              <a:t>: or clinical target volume </a:t>
            </a:r>
          </a:p>
          <a:p>
            <a:pPr algn="ctr" eaLnBrk="1" hangingPunct="1">
              <a:lnSpc>
                <a:spcPct val="90000"/>
              </a:lnSpc>
            </a:pPr>
            <a:r>
              <a:rPr lang="en-US" sz="2400" b="1" smtClean="0"/>
              <a:t>PTV</a:t>
            </a:r>
            <a:r>
              <a:rPr lang="en-US" sz="2400" smtClean="0"/>
              <a:t>: or planning target volume</a:t>
            </a:r>
          </a:p>
          <a:p>
            <a:pPr algn="ctr" eaLnBrk="1" hangingPunct="1">
              <a:lnSpc>
                <a:spcPct val="90000"/>
              </a:lnSpc>
            </a:pPr>
            <a:r>
              <a:rPr lang="en-US" sz="2400" smtClean="0"/>
              <a:t> </a:t>
            </a:r>
            <a:r>
              <a:rPr lang="en-US" sz="2400" b="1" smtClean="0"/>
              <a:t>IM</a:t>
            </a:r>
            <a:r>
              <a:rPr lang="en-US" sz="2400" smtClean="0"/>
              <a:t> for internal margin and </a:t>
            </a:r>
            <a:r>
              <a:rPr lang="en-US" sz="2400" b="1" smtClean="0"/>
              <a:t>SM</a:t>
            </a:r>
            <a:r>
              <a:rPr lang="en-US" sz="2400" smtClean="0"/>
              <a:t> for set-up margin </a:t>
            </a:r>
          </a:p>
        </p:txBody>
      </p:sp>
      <p:pic>
        <p:nvPicPr>
          <p:cNvPr id="128003" name="Picture 3" descr="volumes-IRCU"/>
          <p:cNvPicPr>
            <a:picLocks noChangeAspect="1" noChangeArrowheads="1"/>
          </p:cNvPicPr>
          <p:nvPr/>
        </p:nvPicPr>
        <p:blipFill>
          <a:blip r:embed="rId3"/>
          <a:srcRect/>
          <a:stretch>
            <a:fillRect/>
          </a:stretch>
        </p:blipFill>
        <p:spPr bwMode="auto">
          <a:xfrm>
            <a:off x="4572000" y="914400"/>
            <a:ext cx="4495800" cy="4114800"/>
          </a:xfrm>
          <a:prstGeom prst="rect">
            <a:avLst/>
          </a:prstGeom>
          <a:noFill/>
          <a:ln w="9525">
            <a:noFill/>
            <a:miter lim="800000"/>
            <a:headEnd/>
            <a:tailEnd/>
          </a:ln>
        </p:spPr>
      </p:pic>
      <p:pic>
        <p:nvPicPr>
          <p:cNvPr id="128004" name="Picture 4" descr="icru_50"/>
          <p:cNvPicPr>
            <a:picLocks noChangeAspect="1" noChangeArrowheads="1"/>
          </p:cNvPicPr>
          <p:nvPr>
            <p:ph sz="half" idx="1"/>
          </p:nvPr>
        </p:nvPicPr>
        <p:blipFill>
          <a:blip r:embed="rId4"/>
          <a:srcRect/>
          <a:stretch>
            <a:fillRect/>
          </a:stretch>
        </p:blipFill>
        <p:spPr>
          <a:xfrm>
            <a:off x="42863" y="909638"/>
            <a:ext cx="4648200" cy="3967162"/>
          </a:xfrm>
        </p:spPr>
      </p:pic>
      <p:sp>
        <p:nvSpPr>
          <p:cNvPr id="128005" name="Text Box 5"/>
          <p:cNvSpPr txBox="1">
            <a:spLocks noChangeArrowheads="1"/>
          </p:cNvSpPr>
          <p:nvPr/>
        </p:nvSpPr>
        <p:spPr bwMode="auto">
          <a:xfrm>
            <a:off x="6372225" y="4652963"/>
            <a:ext cx="762000" cy="366712"/>
          </a:xfrm>
          <a:prstGeom prst="rect">
            <a:avLst/>
          </a:prstGeom>
          <a:noFill/>
          <a:ln w="9525">
            <a:noFill/>
            <a:miter lim="800000"/>
            <a:headEnd/>
            <a:tailEnd/>
          </a:ln>
        </p:spPr>
        <p:txBody>
          <a:bodyPr>
            <a:spAutoFit/>
          </a:bodyPr>
          <a:lstStyle/>
          <a:p>
            <a:pPr algn="ctr" eaLnBrk="0" hangingPunct="0">
              <a:spcBef>
                <a:spcPct val="50000"/>
              </a:spcBef>
            </a:pPr>
            <a:r>
              <a:rPr lang="en-GB" b="1">
                <a:latin typeface="Tahoma" pitchFamily="34" charset="0"/>
              </a:rPr>
              <a:t>PTV</a:t>
            </a:r>
            <a:endParaRPr lang="en-US" b="1">
              <a:latin typeface="Tahoma" pitchFamily="34" charset="0"/>
            </a:endParaRPr>
          </a:p>
        </p:txBody>
      </p:sp>
      <p:sp>
        <p:nvSpPr>
          <p:cNvPr id="128006" name="Line 6"/>
          <p:cNvSpPr>
            <a:spLocks noChangeShapeType="1"/>
          </p:cNvSpPr>
          <p:nvPr/>
        </p:nvSpPr>
        <p:spPr bwMode="auto">
          <a:xfrm flipH="1">
            <a:off x="4800600" y="4800600"/>
            <a:ext cx="1524000" cy="0"/>
          </a:xfrm>
          <a:prstGeom prst="line">
            <a:avLst/>
          </a:prstGeom>
          <a:noFill/>
          <a:ln w="57150">
            <a:solidFill>
              <a:schemeClr val="tx1"/>
            </a:solidFill>
            <a:round/>
            <a:headEnd/>
            <a:tailEnd type="triangle" w="med" len="med"/>
          </a:ln>
        </p:spPr>
        <p:txBody>
          <a:bodyPr/>
          <a:lstStyle/>
          <a:p>
            <a:endParaRPr lang="en-US"/>
          </a:p>
        </p:txBody>
      </p:sp>
      <p:sp>
        <p:nvSpPr>
          <p:cNvPr id="128007" name="Line 7"/>
          <p:cNvSpPr>
            <a:spLocks noChangeShapeType="1"/>
          </p:cNvSpPr>
          <p:nvPr/>
        </p:nvSpPr>
        <p:spPr bwMode="auto">
          <a:xfrm flipV="1">
            <a:off x="7086600" y="4819650"/>
            <a:ext cx="1490663" cy="28575"/>
          </a:xfrm>
          <a:prstGeom prst="line">
            <a:avLst/>
          </a:prstGeom>
          <a:noFill/>
          <a:ln w="57150">
            <a:solidFill>
              <a:schemeClr val="tx1"/>
            </a:solidFill>
            <a:round/>
            <a:headEnd/>
            <a:tailEnd type="triangle" w="med" len="med"/>
          </a:ln>
        </p:spPr>
        <p:txBody>
          <a:bodyPr/>
          <a:lstStyle/>
          <a:p>
            <a:endParaRPr lang="en-US"/>
          </a:p>
        </p:txBody>
      </p:sp>
      <p:sp>
        <p:nvSpPr>
          <p:cNvPr id="128008" name="Text Box 8"/>
          <p:cNvSpPr txBox="1">
            <a:spLocks noChangeArrowheads="1"/>
          </p:cNvSpPr>
          <p:nvPr/>
        </p:nvSpPr>
        <p:spPr bwMode="auto">
          <a:xfrm>
            <a:off x="381000" y="228600"/>
            <a:ext cx="8458200" cy="457200"/>
          </a:xfrm>
          <a:prstGeom prst="rect">
            <a:avLst/>
          </a:prstGeom>
          <a:noFill/>
          <a:ln w="9525">
            <a:noFill/>
            <a:miter lim="800000"/>
            <a:headEnd/>
            <a:tailEnd/>
          </a:ln>
        </p:spPr>
        <p:txBody>
          <a:bodyPr>
            <a:spAutoFit/>
          </a:bodyPr>
          <a:lstStyle/>
          <a:p>
            <a:pPr algn="ctr" eaLnBrk="0" hangingPunct="0">
              <a:spcBef>
                <a:spcPct val="50000"/>
              </a:spcBef>
            </a:pPr>
            <a:r>
              <a:rPr lang="en-GB" sz="2400" b="1">
                <a:latin typeface="Tahoma" pitchFamily="34" charset="0"/>
              </a:rPr>
              <a:t>Basic Principles in 3D Conformal  External Radiation </a:t>
            </a:r>
            <a:endParaRPr lang="en-US" sz="2400" b="1">
              <a:latin typeface="Tahoma"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endParaRPr lang="en-US" smtClean="0"/>
          </a:p>
        </p:txBody>
      </p:sp>
      <p:pic>
        <p:nvPicPr>
          <p:cNvPr id="129027" name="Picture 4" descr="https://www.eanm.org/ann_congr/hl_2008/Folie92.png"/>
          <p:cNvPicPr>
            <a:picLocks noChangeAspect="1" noChangeArrowheads="1"/>
          </p:cNvPicPr>
          <p:nvPr/>
        </p:nvPicPr>
        <p:blipFill>
          <a:blip r:embed="rId2"/>
          <a:srcRect/>
          <a:stretch>
            <a:fillRect/>
          </a:stretch>
        </p:blipFill>
        <p:spPr bwMode="auto">
          <a:xfrm>
            <a:off x="457200" y="338138"/>
            <a:ext cx="8229600" cy="6183312"/>
          </a:xfrm>
          <a:prstGeom prst="rect">
            <a:avLst/>
          </a:prstGeom>
          <a:noFill/>
          <a:ln w="9525">
            <a:noFill/>
            <a:miter lim="800000"/>
            <a:headEnd/>
            <a:tailEnd/>
          </a:ln>
        </p:spPr>
      </p:pic>
      <p:pic>
        <p:nvPicPr>
          <p:cNvPr id="129028" name="Picture 4" descr="https://www.eanm.org/ann_congr/hl_2008/Folie92.png"/>
          <p:cNvPicPr>
            <a:picLocks noChangeAspect="1" noChangeArrowheads="1"/>
          </p:cNvPicPr>
          <p:nvPr/>
        </p:nvPicPr>
        <p:blipFill>
          <a:blip r:embed="rId2"/>
          <a:srcRect/>
          <a:stretch>
            <a:fillRect/>
          </a:stretch>
        </p:blipFill>
        <p:spPr bwMode="auto">
          <a:xfrm>
            <a:off x="500063" y="357188"/>
            <a:ext cx="8229600" cy="6183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RT 0011"/>
          <p:cNvPicPr>
            <a:picLocks noChangeAspect="1" noChangeArrowheads="1"/>
          </p:cNvPicPr>
          <p:nvPr/>
        </p:nvPicPr>
        <p:blipFill>
          <a:blip r:embed="rId2">
            <a:lum contrast="42000"/>
          </a:blip>
          <a:srcRect l="16011" t="2380" r="26350" b="4762"/>
          <a:stretch>
            <a:fillRect/>
          </a:stretch>
        </p:blipFill>
        <p:spPr bwMode="auto">
          <a:xfrm>
            <a:off x="2057400" y="2209800"/>
            <a:ext cx="1160463" cy="2514600"/>
          </a:xfrm>
          <a:prstGeom prst="rect">
            <a:avLst/>
          </a:prstGeom>
          <a:noFill/>
          <a:ln w="9525">
            <a:noFill/>
            <a:miter lim="800000"/>
            <a:headEnd/>
            <a:tailEnd/>
          </a:ln>
        </p:spPr>
      </p:pic>
      <p:pic>
        <p:nvPicPr>
          <p:cNvPr id="130051" name="Picture 5" descr="RT 0051"/>
          <p:cNvPicPr>
            <a:picLocks noChangeAspect="1" noChangeArrowheads="1"/>
          </p:cNvPicPr>
          <p:nvPr/>
        </p:nvPicPr>
        <p:blipFill>
          <a:blip r:embed="rId3">
            <a:lum bright="-6000" contrast="36000"/>
          </a:blip>
          <a:srcRect l="27586" t="32143" r="29311"/>
          <a:stretch>
            <a:fillRect/>
          </a:stretch>
        </p:blipFill>
        <p:spPr bwMode="auto">
          <a:xfrm>
            <a:off x="3433763" y="2133600"/>
            <a:ext cx="2814637" cy="2895600"/>
          </a:xfrm>
          <a:prstGeom prst="rect">
            <a:avLst/>
          </a:prstGeom>
          <a:noFill/>
          <a:ln w="9525">
            <a:noFill/>
            <a:miter lim="800000"/>
            <a:headEnd/>
            <a:tailEnd/>
          </a:ln>
        </p:spPr>
      </p:pic>
      <p:pic>
        <p:nvPicPr>
          <p:cNvPr id="130052" name="Picture 6" descr="RT 004s"/>
          <p:cNvPicPr>
            <a:picLocks noChangeAspect="1" noChangeArrowheads="1"/>
          </p:cNvPicPr>
          <p:nvPr/>
        </p:nvPicPr>
        <p:blipFill>
          <a:blip r:embed="rId4">
            <a:lum contrast="24000"/>
          </a:blip>
          <a:srcRect l="52940"/>
          <a:stretch>
            <a:fillRect/>
          </a:stretch>
        </p:blipFill>
        <p:spPr bwMode="auto">
          <a:xfrm>
            <a:off x="258763" y="2209800"/>
            <a:ext cx="1570037" cy="2514600"/>
          </a:xfrm>
          <a:prstGeom prst="rect">
            <a:avLst/>
          </a:prstGeom>
          <a:noFill/>
          <a:ln w="9525">
            <a:noFill/>
            <a:miter lim="800000"/>
            <a:headEnd/>
            <a:tailEnd/>
          </a:ln>
        </p:spPr>
      </p:pic>
      <p:pic>
        <p:nvPicPr>
          <p:cNvPr id="130053" name="Picture 7" descr="anal5"/>
          <p:cNvPicPr>
            <a:picLocks noChangeAspect="1" noChangeArrowheads="1"/>
          </p:cNvPicPr>
          <p:nvPr/>
        </p:nvPicPr>
        <p:blipFill>
          <a:blip r:embed="rId5">
            <a:lum contrast="36000"/>
          </a:blip>
          <a:srcRect l="4930" r="16179"/>
          <a:stretch>
            <a:fillRect/>
          </a:stretch>
        </p:blipFill>
        <p:spPr bwMode="auto">
          <a:xfrm>
            <a:off x="6477000" y="1524000"/>
            <a:ext cx="2438400" cy="4419600"/>
          </a:xfrm>
          <a:prstGeom prst="rect">
            <a:avLst/>
          </a:prstGeom>
          <a:noFill/>
          <a:ln w="9525">
            <a:noFill/>
            <a:miter lim="800000"/>
            <a:headEnd/>
            <a:tailEnd/>
          </a:ln>
        </p:spPr>
      </p:pic>
      <p:sp>
        <p:nvSpPr>
          <p:cNvPr id="46088" name="Rectangle 8"/>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defRPr/>
            </a:pPr>
            <a:r>
              <a:rPr lang="en-US" sz="3600" b="1">
                <a:solidFill>
                  <a:srgbClr val="FF0000"/>
                </a:solidFill>
                <a:effectLst>
                  <a:outerShdw blurRad="38100" dist="38100" dir="2700000" algn="tl">
                    <a:srgbClr val="000000"/>
                  </a:outerShdw>
                </a:effectLst>
                <a:latin typeface="Bookman Old Style" pitchFamily="18" charset="0"/>
              </a:rPr>
              <a:t>Interstitial brachytherapy</a:t>
            </a:r>
            <a:br>
              <a:rPr lang="en-US" sz="3600" b="1">
                <a:solidFill>
                  <a:srgbClr val="FF0000"/>
                </a:solidFill>
                <a:effectLst>
                  <a:outerShdw blurRad="38100" dist="38100" dir="2700000" algn="tl">
                    <a:srgbClr val="000000"/>
                  </a:outerShdw>
                </a:effectLst>
                <a:latin typeface="Bookman Old Style" pitchFamily="18" charset="0"/>
              </a:rPr>
            </a:br>
            <a:r>
              <a:rPr lang="en-US" sz="2800" b="1">
                <a:solidFill>
                  <a:srgbClr val="0000FF"/>
                </a:solidFill>
                <a:effectLst>
                  <a:outerShdw blurRad="38100" dist="38100" dir="2700000" algn="tl">
                    <a:srgbClr val="000000"/>
                  </a:outerShdw>
                </a:effectLst>
                <a:latin typeface="Arial" charset="0"/>
              </a:rPr>
              <a:t>Syed Neblett template</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solidFill>
            <a:schemeClr val="accent2"/>
          </a:solidFill>
        </p:spPr>
        <p:txBody>
          <a:bodyPr/>
          <a:lstStyle/>
          <a:p>
            <a:r>
              <a:rPr lang="en-US" sz="5500" b="1" smtClean="0"/>
              <a:t>Evolution</a:t>
            </a:r>
          </a:p>
        </p:txBody>
      </p:sp>
      <p:pic>
        <p:nvPicPr>
          <p:cNvPr id="131075" name="Picture 3"/>
          <p:cNvPicPr>
            <a:picLocks noGrp="1" noChangeAspect="1" noChangeArrowheads="1"/>
          </p:cNvPicPr>
          <p:nvPr>
            <p:ph idx="1"/>
          </p:nvPr>
        </p:nvPicPr>
        <p:blipFill>
          <a:blip r:embed="rId2"/>
          <a:srcRect l="5771" t="51994" r="24997" b="23711"/>
          <a:stretch>
            <a:fillRect/>
          </a:stretch>
        </p:blipFill>
        <p:spPr>
          <a:xfrm>
            <a:off x="611188" y="1341438"/>
            <a:ext cx="8208962" cy="2160587"/>
          </a:xfrm>
        </p:spPr>
      </p:pic>
      <p:sp>
        <p:nvSpPr>
          <p:cNvPr id="622596" name="Text Box 4"/>
          <p:cNvSpPr txBox="1">
            <a:spLocks noChangeArrowheads="1"/>
          </p:cNvSpPr>
          <p:nvPr/>
        </p:nvSpPr>
        <p:spPr bwMode="auto">
          <a:xfrm>
            <a:off x="0" y="3573463"/>
            <a:ext cx="3024188" cy="366712"/>
          </a:xfrm>
          <a:prstGeom prst="rect">
            <a:avLst/>
          </a:prstGeom>
          <a:noFill/>
          <a:ln w="9525">
            <a:noFill/>
            <a:miter lim="800000"/>
            <a:headEnd/>
            <a:tailEnd/>
          </a:ln>
        </p:spPr>
        <p:txBody>
          <a:bodyPr>
            <a:spAutoFit/>
          </a:bodyPr>
          <a:lstStyle/>
          <a:p>
            <a:pPr>
              <a:spcBef>
                <a:spcPct val="50000"/>
              </a:spcBef>
            </a:pPr>
            <a:r>
              <a:rPr lang="en-US"/>
              <a:t>Surgical Techniques</a:t>
            </a:r>
            <a:endParaRPr lang="en-IN"/>
          </a:p>
        </p:txBody>
      </p:sp>
      <p:sp>
        <p:nvSpPr>
          <p:cNvPr id="622597" name="Text Box 5"/>
          <p:cNvSpPr txBox="1">
            <a:spLocks noChangeArrowheads="1"/>
          </p:cNvSpPr>
          <p:nvPr/>
        </p:nvSpPr>
        <p:spPr bwMode="auto">
          <a:xfrm>
            <a:off x="1223963" y="3933825"/>
            <a:ext cx="3311525" cy="366713"/>
          </a:xfrm>
          <a:prstGeom prst="rect">
            <a:avLst/>
          </a:prstGeom>
          <a:noFill/>
          <a:ln w="9525">
            <a:noFill/>
            <a:miter lim="800000"/>
            <a:headEnd/>
            <a:tailEnd/>
          </a:ln>
        </p:spPr>
        <p:txBody>
          <a:bodyPr>
            <a:spAutoFit/>
          </a:bodyPr>
          <a:lstStyle/>
          <a:p>
            <a:pPr>
              <a:spcBef>
                <a:spcPct val="50000"/>
              </a:spcBef>
            </a:pPr>
            <a:r>
              <a:rPr lang="en-US"/>
              <a:t>Radiotherapy Equipment</a:t>
            </a:r>
            <a:endParaRPr lang="en-IN"/>
          </a:p>
        </p:txBody>
      </p:sp>
      <p:sp>
        <p:nvSpPr>
          <p:cNvPr id="622598" name="Text Box 6"/>
          <p:cNvSpPr txBox="1">
            <a:spLocks noChangeArrowheads="1"/>
          </p:cNvSpPr>
          <p:nvPr/>
        </p:nvSpPr>
        <p:spPr bwMode="auto">
          <a:xfrm>
            <a:off x="2627313" y="4292600"/>
            <a:ext cx="3240087" cy="366713"/>
          </a:xfrm>
          <a:prstGeom prst="rect">
            <a:avLst/>
          </a:prstGeom>
          <a:noFill/>
          <a:ln w="9525">
            <a:noFill/>
            <a:miter lim="800000"/>
            <a:headEnd/>
            <a:tailEnd/>
          </a:ln>
        </p:spPr>
        <p:txBody>
          <a:bodyPr>
            <a:spAutoFit/>
          </a:bodyPr>
          <a:lstStyle/>
          <a:p>
            <a:pPr>
              <a:spcBef>
                <a:spcPct val="50000"/>
              </a:spcBef>
            </a:pPr>
            <a:r>
              <a:rPr lang="en-US"/>
              <a:t>Newer concepts: RT + CCT</a:t>
            </a:r>
            <a:endParaRPr lang="en-IN"/>
          </a:p>
        </p:txBody>
      </p:sp>
      <p:sp>
        <p:nvSpPr>
          <p:cNvPr id="622599" name="Text Box 7"/>
          <p:cNvSpPr txBox="1">
            <a:spLocks noChangeArrowheads="1"/>
          </p:cNvSpPr>
          <p:nvPr/>
        </p:nvSpPr>
        <p:spPr bwMode="auto">
          <a:xfrm>
            <a:off x="5435600" y="4652963"/>
            <a:ext cx="2735263" cy="366712"/>
          </a:xfrm>
          <a:prstGeom prst="rect">
            <a:avLst/>
          </a:prstGeom>
          <a:noFill/>
          <a:ln w="9525">
            <a:noFill/>
            <a:miter lim="800000"/>
            <a:headEnd/>
            <a:tailEnd/>
          </a:ln>
        </p:spPr>
        <p:txBody>
          <a:bodyPr>
            <a:spAutoFit/>
          </a:bodyPr>
          <a:lstStyle/>
          <a:p>
            <a:pPr>
              <a:spcBef>
                <a:spcPct val="50000"/>
              </a:spcBef>
            </a:pPr>
            <a:r>
              <a:rPr lang="en-US"/>
              <a:t>Immunotherapy</a:t>
            </a:r>
            <a:endParaRPr lang="en-IN"/>
          </a:p>
        </p:txBody>
      </p:sp>
      <p:sp>
        <p:nvSpPr>
          <p:cNvPr id="622600" name="Text Box 8"/>
          <p:cNvSpPr txBox="1">
            <a:spLocks noChangeArrowheads="1"/>
          </p:cNvSpPr>
          <p:nvPr/>
        </p:nvSpPr>
        <p:spPr bwMode="auto">
          <a:xfrm>
            <a:off x="7596188" y="5013325"/>
            <a:ext cx="1295400" cy="366713"/>
          </a:xfrm>
          <a:prstGeom prst="rect">
            <a:avLst/>
          </a:prstGeom>
          <a:noFill/>
          <a:ln w="9525">
            <a:noFill/>
            <a:miter lim="800000"/>
            <a:headEnd/>
            <a:tailEnd/>
          </a:ln>
        </p:spPr>
        <p:txBody>
          <a:bodyPr>
            <a:spAutoFit/>
          </a:bodyPr>
          <a:lstStyle/>
          <a:p>
            <a:pPr>
              <a:spcBef>
                <a:spcPct val="50000"/>
              </a:spcBef>
            </a:pPr>
            <a:r>
              <a:rPr lang="en-US"/>
              <a:t>HPV</a:t>
            </a:r>
            <a:endParaRPr lang="en-IN"/>
          </a:p>
        </p:txBody>
      </p:sp>
      <p:sp>
        <p:nvSpPr>
          <p:cNvPr id="622601" name="Text Box 9"/>
          <p:cNvSpPr txBox="1">
            <a:spLocks noChangeArrowheads="1"/>
          </p:cNvSpPr>
          <p:nvPr/>
        </p:nvSpPr>
        <p:spPr bwMode="auto">
          <a:xfrm>
            <a:off x="1042988" y="5589588"/>
            <a:ext cx="5257800" cy="366712"/>
          </a:xfrm>
          <a:prstGeom prst="rect">
            <a:avLst/>
          </a:prstGeom>
          <a:noFill/>
          <a:ln w="9525">
            <a:noFill/>
            <a:miter lim="800000"/>
            <a:headEnd/>
            <a:tailEnd/>
          </a:ln>
        </p:spPr>
        <p:txBody>
          <a:bodyPr>
            <a:spAutoFit/>
          </a:bodyPr>
          <a:lstStyle/>
          <a:p>
            <a:pPr>
              <a:spcBef>
                <a:spcPct val="50000"/>
              </a:spcBef>
            </a:pPr>
            <a:r>
              <a:rPr lang="en-US"/>
              <a:t>Introduction Of PET-CT in overall planning</a:t>
            </a:r>
            <a:endParaRPr lang="en-I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2596"/>
                                        </p:tgtEl>
                                        <p:attrNameLst>
                                          <p:attrName>style.visibility</p:attrName>
                                        </p:attrNameLst>
                                      </p:cBhvr>
                                      <p:to>
                                        <p:strVal val="visible"/>
                                      </p:to>
                                    </p:set>
                                    <p:animEffect transition="in" filter="fade">
                                      <p:cBhvr>
                                        <p:cTn id="7" dur="1000"/>
                                        <p:tgtEl>
                                          <p:spTgt spid="6225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2597"/>
                                        </p:tgtEl>
                                        <p:attrNameLst>
                                          <p:attrName>style.visibility</p:attrName>
                                        </p:attrNameLst>
                                      </p:cBhvr>
                                      <p:to>
                                        <p:strVal val="visible"/>
                                      </p:to>
                                    </p:set>
                                    <p:animEffect transition="in" filter="fade">
                                      <p:cBhvr>
                                        <p:cTn id="12" dur="1000"/>
                                        <p:tgtEl>
                                          <p:spTgt spid="6225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2598"/>
                                        </p:tgtEl>
                                        <p:attrNameLst>
                                          <p:attrName>style.visibility</p:attrName>
                                        </p:attrNameLst>
                                      </p:cBhvr>
                                      <p:to>
                                        <p:strVal val="visible"/>
                                      </p:to>
                                    </p:set>
                                    <p:animEffect transition="in" filter="fade">
                                      <p:cBhvr>
                                        <p:cTn id="17" dur="1000"/>
                                        <p:tgtEl>
                                          <p:spTgt spid="6225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2599"/>
                                        </p:tgtEl>
                                        <p:attrNameLst>
                                          <p:attrName>style.visibility</p:attrName>
                                        </p:attrNameLst>
                                      </p:cBhvr>
                                      <p:to>
                                        <p:strVal val="visible"/>
                                      </p:to>
                                    </p:set>
                                    <p:animEffect transition="in" filter="fade">
                                      <p:cBhvr>
                                        <p:cTn id="22" dur="1000"/>
                                        <p:tgtEl>
                                          <p:spTgt spid="62259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2600"/>
                                        </p:tgtEl>
                                        <p:attrNameLst>
                                          <p:attrName>style.visibility</p:attrName>
                                        </p:attrNameLst>
                                      </p:cBhvr>
                                      <p:to>
                                        <p:strVal val="visible"/>
                                      </p:to>
                                    </p:set>
                                    <p:animEffect transition="in" filter="fade">
                                      <p:cBhvr>
                                        <p:cTn id="25" dur="1000"/>
                                        <p:tgtEl>
                                          <p:spTgt spid="62260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22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6" grpId="0"/>
      <p:bldP spid="622597" grpId="0"/>
      <p:bldP spid="622598" grpId="0"/>
      <p:bldP spid="622599" grpId="0"/>
      <p:bldP spid="622600" grpId="0"/>
      <p:bldP spid="62260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l="48334" t="6667" r="5000" b="6667"/>
          <a:stretch>
            <a:fillRect/>
          </a:stretch>
        </p:blipFill>
        <p:spPr bwMode="auto">
          <a:xfrm>
            <a:off x="4800600" y="533400"/>
            <a:ext cx="4267200" cy="5943600"/>
          </a:xfrm>
          <a:prstGeom prst="rect">
            <a:avLst/>
          </a:prstGeom>
          <a:noFill/>
          <a:ln w="9525">
            <a:noFill/>
            <a:miter lim="800000"/>
            <a:headEnd/>
            <a:tailEnd/>
          </a:ln>
        </p:spPr>
      </p:pic>
      <p:sp>
        <p:nvSpPr>
          <p:cNvPr id="132099" name="Text Box 3"/>
          <p:cNvSpPr txBox="1">
            <a:spLocks noChangeArrowheads="1"/>
          </p:cNvSpPr>
          <p:nvPr/>
        </p:nvSpPr>
        <p:spPr bwMode="auto">
          <a:xfrm>
            <a:off x="188913" y="461963"/>
            <a:ext cx="4438650" cy="5816600"/>
          </a:xfrm>
          <a:prstGeom prst="rect">
            <a:avLst/>
          </a:prstGeom>
          <a:noFill/>
          <a:ln w="9525">
            <a:noFill/>
            <a:miter lim="800000"/>
            <a:headEnd/>
            <a:tailEnd/>
          </a:ln>
        </p:spPr>
        <p:txBody>
          <a:bodyPr wrap="none">
            <a:spAutoFit/>
          </a:bodyPr>
          <a:lstStyle/>
          <a:p>
            <a:pPr algn="ctr"/>
            <a:r>
              <a:rPr lang="en-US" sz="4000" b="1">
                <a:solidFill>
                  <a:srgbClr val="C00000"/>
                </a:solidFill>
              </a:rPr>
              <a:t>Real-Time</a:t>
            </a:r>
          </a:p>
          <a:p>
            <a:pPr algn="ctr"/>
            <a:r>
              <a:rPr lang="en-US" sz="4000" b="1">
                <a:solidFill>
                  <a:srgbClr val="C00000"/>
                </a:solidFill>
              </a:rPr>
              <a:t>Tumor-tracking</a:t>
            </a:r>
          </a:p>
          <a:p>
            <a:pPr algn="ctr"/>
            <a:r>
              <a:rPr lang="en-US" sz="4000" b="1">
                <a:solidFill>
                  <a:srgbClr val="C00000"/>
                </a:solidFill>
              </a:rPr>
              <a:t>System for </a:t>
            </a:r>
          </a:p>
          <a:p>
            <a:pPr algn="ctr"/>
            <a:r>
              <a:rPr lang="en-US" sz="4000" b="1">
                <a:solidFill>
                  <a:srgbClr val="C00000"/>
                </a:solidFill>
              </a:rPr>
              <a:t>  Gated</a:t>
            </a:r>
          </a:p>
          <a:p>
            <a:pPr algn="ctr"/>
            <a:r>
              <a:rPr lang="en-US" sz="4000" b="1">
                <a:solidFill>
                  <a:srgbClr val="C00000"/>
                </a:solidFill>
              </a:rPr>
              <a:t>Radiotherapy</a:t>
            </a:r>
          </a:p>
          <a:p>
            <a:pPr algn="ctr"/>
            <a:endParaRPr lang="en-US" sz="4000" b="1">
              <a:solidFill>
                <a:srgbClr val="C00000"/>
              </a:solidFill>
            </a:endParaRPr>
          </a:p>
          <a:p>
            <a:pPr algn="ctr"/>
            <a:endParaRPr lang="en-US" sz="2200">
              <a:solidFill>
                <a:srgbClr val="C00000"/>
              </a:solidFill>
            </a:endParaRPr>
          </a:p>
          <a:p>
            <a:pPr algn="ctr"/>
            <a:r>
              <a:rPr lang="en-US" sz="2200">
                <a:solidFill>
                  <a:srgbClr val="C00000"/>
                </a:solidFill>
              </a:rPr>
              <a:t>Highly Integrated System(4 x-rays</a:t>
            </a:r>
          </a:p>
          <a:p>
            <a:pPr algn="ctr"/>
            <a:r>
              <a:rPr lang="en-US" sz="2200">
                <a:solidFill>
                  <a:srgbClr val="C00000"/>
                </a:solidFill>
              </a:rPr>
              <a:t> tubes, 4 Image Intensifiers)</a:t>
            </a:r>
          </a:p>
          <a:p>
            <a:pPr algn="ctr"/>
            <a:r>
              <a:rPr lang="en-US" sz="2200">
                <a:solidFill>
                  <a:srgbClr val="C00000"/>
                </a:solidFill>
              </a:rPr>
              <a:t>Temporal Resolution: 30 fps</a:t>
            </a:r>
          </a:p>
          <a:p>
            <a:pPr algn="ctr"/>
            <a:r>
              <a:rPr lang="en-US" sz="2200">
                <a:solidFill>
                  <a:srgbClr val="C00000"/>
                </a:solidFill>
              </a:rPr>
              <a:t>Spatial Targeting Precision; </a:t>
            </a:r>
          </a:p>
          <a:p>
            <a:pPr algn="ctr"/>
            <a:r>
              <a:rPr lang="en-US" sz="2200">
                <a:solidFill>
                  <a:srgbClr val="C00000"/>
                </a:solidFill>
              </a:rPr>
              <a:t>1.5 mm@ 40mm/s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304800"/>
            <a:ext cx="7772400" cy="762000"/>
          </a:xfrm>
        </p:spPr>
        <p:txBody>
          <a:bodyPr/>
          <a:lstStyle/>
          <a:p>
            <a:r>
              <a:rPr lang="en-US" altLang="zh-TW" sz="4000" smtClean="0">
                <a:ea typeface="PMingLiU" pitchFamily="18" charset="-120"/>
                <a:sym typeface="Symbol" pitchFamily="18" charset="2"/>
              </a:rPr>
              <a:t>PET-CT Scan </a:t>
            </a:r>
          </a:p>
        </p:txBody>
      </p:sp>
      <p:sp>
        <p:nvSpPr>
          <p:cNvPr id="56323" name="Rectangle 3"/>
          <p:cNvSpPr>
            <a:spLocks noGrp="1" noChangeArrowheads="1"/>
          </p:cNvSpPr>
          <p:nvPr>
            <p:ph type="body" sz="half" idx="1"/>
          </p:nvPr>
        </p:nvSpPr>
        <p:spPr>
          <a:xfrm>
            <a:off x="609600" y="1447800"/>
            <a:ext cx="7848600" cy="1981200"/>
          </a:xfrm>
        </p:spPr>
        <p:txBody>
          <a:bodyPr>
            <a:normAutofit fontScale="92500" lnSpcReduction="20000"/>
          </a:bodyPr>
          <a:lstStyle/>
          <a:p>
            <a:pPr>
              <a:lnSpc>
                <a:spcPct val="90000"/>
              </a:lnSpc>
              <a:defRPr/>
            </a:pPr>
            <a:r>
              <a:rPr lang="en-US" altLang="zh-TW" sz="2800" b="1" i="1" dirty="0">
                <a:sym typeface="Symbol" pitchFamily="18" charset="2"/>
              </a:rPr>
              <a:t>F</a:t>
            </a:r>
            <a:r>
              <a:rPr lang="en-US" altLang="zh-TW" sz="2800" b="1" i="1" dirty="0"/>
              <a:t>DG PET </a:t>
            </a:r>
            <a:r>
              <a:rPr lang="en-US" altLang="zh-TW" sz="2800" dirty="0"/>
              <a:t>improved </a:t>
            </a:r>
            <a:r>
              <a:rPr lang="en-US" altLang="zh-TW" sz="2800" dirty="0" err="1"/>
              <a:t>oncological</a:t>
            </a:r>
            <a:r>
              <a:rPr lang="en-US" altLang="zh-TW" sz="2800" dirty="0"/>
              <a:t> management</a:t>
            </a:r>
            <a:r>
              <a:rPr lang="en-US" altLang="zh-TW" sz="2400" dirty="0"/>
              <a:t>:</a:t>
            </a:r>
          </a:p>
          <a:p>
            <a:pPr lvl="1">
              <a:lnSpc>
                <a:spcPct val="90000"/>
              </a:lnSpc>
              <a:defRPr/>
            </a:pPr>
            <a:r>
              <a:rPr lang="en-US" altLang="zh-TW" sz="2400" dirty="0"/>
              <a:t>Improved detection of disease </a:t>
            </a:r>
            <a:r>
              <a:rPr lang="en-US" altLang="zh-TW" sz="2400" dirty="0" smtClean="0"/>
              <a:t>localization &amp;staging</a:t>
            </a:r>
            <a:endParaRPr lang="en-US" altLang="zh-TW" sz="2400" dirty="0"/>
          </a:p>
          <a:p>
            <a:pPr lvl="1">
              <a:lnSpc>
                <a:spcPct val="90000"/>
              </a:lnSpc>
              <a:defRPr/>
            </a:pPr>
            <a:r>
              <a:rPr lang="en-US" altLang="zh-TW" sz="2400" dirty="0"/>
              <a:t>Monitoring chemo- and radiation therapy</a:t>
            </a:r>
          </a:p>
          <a:p>
            <a:pPr lvl="1">
              <a:lnSpc>
                <a:spcPct val="90000"/>
              </a:lnSpc>
              <a:defRPr/>
            </a:pPr>
            <a:r>
              <a:rPr lang="en-US" altLang="zh-TW" sz="2400" dirty="0"/>
              <a:t> D.D. recurrence/residual tumor or necrosis</a:t>
            </a:r>
          </a:p>
          <a:p>
            <a:pPr lvl="1">
              <a:lnSpc>
                <a:spcPct val="90000"/>
              </a:lnSpc>
              <a:defRPr/>
            </a:pPr>
            <a:r>
              <a:rPr lang="en-US" altLang="zh-TW" sz="2400" dirty="0"/>
              <a:t>Assistance with biopsy guidance</a:t>
            </a:r>
            <a:r>
              <a:rPr lang="en-US" altLang="zh-TW" sz="2400" dirty="0" smtClean="0"/>
              <a:t>* and RTP.</a:t>
            </a:r>
          </a:p>
          <a:p>
            <a:pPr lvl="1">
              <a:lnSpc>
                <a:spcPct val="90000"/>
              </a:lnSpc>
              <a:buFontTx/>
              <a:buNone/>
              <a:defRPr/>
            </a:pPr>
            <a:r>
              <a:rPr lang="en-IN" sz="2400" dirty="0" smtClean="0"/>
              <a:t>-    Avoidance of surgery or less extensive surgery</a:t>
            </a:r>
          </a:p>
          <a:p>
            <a:pPr lvl="1">
              <a:lnSpc>
                <a:spcPct val="90000"/>
              </a:lnSpc>
              <a:buFontTx/>
              <a:buNone/>
              <a:defRPr/>
            </a:pPr>
            <a:endParaRPr lang="en-US" altLang="zh-TW" sz="2400" dirty="0" smtClean="0"/>
          </a:p>
        </p:txBody>
      </p:sp>
      <p:sp>
        <p:nvSpPr>
          <p:cNvPr id="22532" name="Rectangle 6"/>
          <p:cNvSpPr>
            <a:spLocks noChangeArrowheads="1"/>
          </p:cNvSpPr>
          <p:nvPr/>
        </p:nvSpPr>
        <p:spPr bwMode="auto">
          <a:xfrm>
            <a:off x="762000" y="3733800"/>
            <a:ext cx="7620000" cy="2743200"/>
          </a:xfrm>
          <a:prstGeom prst="rect">
            <a:avLst/>
          </a:prstGeom>
          <a:solidFill>
            <a:schemeClr val="accent2"/>
          </a:solidFill>
          <a:ln w="9525">
            <a:solidFill>
              <a:schemeClr val="tx1"/>
            </a:solidFill>
            <a:miter lim="800000"/>
            <a:headEnd/>
            <a:tailEnd/>
          </a:ln>
        </p:spPr>
        <p:txBody>
          <a:bodyPr wrap="none" anchor="ctr"/>
          <a:lstStyle/>
          <a:p>
            <a:pPr algn="ctr"/>
            <a:endParaRPr lang="en-US" sz="2000">
              <a:solidFill>
                <a:srgbClr val="99FF99"/>
              </a:solidFill>
            </a:endParaRPr>
          </a:p>
        </p:txBody>
      </p:sp>
      <p:sp>
        <p:nvSpPr>
          <p:cNvPr id="22533" name="Freeform 7"/>
          <p:cNvSpPr>
            <a:spLocks/>
          </p:cNvSpPr>
          <p:nvPr/>
        </p:nvSpPr>
        <p:spPr bwMode="auto">
          <a:xfrm>
            <a:off x="762000" y="3810000"/>
            <a:ext cx="7315200" cy="2171700"/>
          </a:xfrm>
          <a:custGeom>
            <a:avLst/>
            <a:gdLst>
              <a:gd name="T0" fmla="*/ 0 w 4608"/>
              <a:gd name="T1" fmla="*/ 2147483647 h 1368"/>
              <a:gd name="T2" fmla="*/ 2147483647 w 4608"/>
              <a:gd name="T3" fmla="*/ 2147483647 h 1368"/>
              <a:gd name="T4" fmla="*/ 2147483647 w 4608"/>
              <a:gd name="T5" fmla="*/ 2147483647 h 1368"/>
              <a:gd name="T6" fmla="*/ 2147483647 w 4608"/>
              <a:gd name="T7" fmla="*/ 2147483647 h 1368"/>
              <a:gd name="T8" fmla="*/ 2147483647 w 4608"/>
              <a:gd name="T9" fmla="*/ 2147483647 h 1368"/>
              <a:gd name="T10" fmla="*/ 2147483647 w 4608"/>
              <a:gd name="T11" fmla="*/ 2147483647 h 1368"/>
              <a:gd name="T12" fmla="*/ 2147483647 w 4608"/>
              <a:gd name="T13" fmla="*/ 2147483647 h 1368"/>
              <a:gd name="T14" fmla="*/ 2147483647 w 4608"/>
              <a:gd name="T15" fmla="*/ 2147483647 h 1368"/>
              <a:gd name="T16" fmla="*/ 2147483647 w 4608"/>
              <a:gd name="T17" fmla="*/ 2147483647 h 1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1368"/>
              <a:gd name="T29" fmla="*/ 4608 w 4608"/>
              <a:gd name="T30" fmla="*/ 1368 h 1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1368">
                <a:moveTo>
                  <a:pt x="0" y="208"/>
                </a:moveTo>
                <a:cubicBezTo>
                  <a:pt x="136" y="104"/>
                  <a:pt x="272" y="0"/>
                  <a:pt x="432" y="112"/>
                </a:cubicBezTo>
                <a:cubicBezTo>
                  <a:pt x="592" y="224"/>
                  <a:pt x="768" y="696"/>
                  <a:pt x="960" y="880"/>
                </a:cubicBezTo>
                <a:cubicBezTo>
                  <a:pt x="1152" y="1064"/>
                  <a:pt x="1344" y="1144"/>
                  <a:pt x="1584" y="1216"/>
                </a:cubicBezTo>
                <a:cubicBezTo>
                  <a:pt x="1824" y="1288"/>
                  <a:pt x="2168" y="1296"/>
                  <a:pt x="2400" y="1312"/>
                </a:cubicBezTo>
                <a:cubicBezTo>
                  <a:pt x="2632" y="1328"/>
                  <a:pt x="2816" y="1368"/>
                  <a:pt x="2976" y="1312"/>
                </a:cubicBezTo>
                <a:cubicBezTo>
                  <a:pt x="3136" y="1256"/>
                  <a:pt x="3240" y="984"/>
                  <a:pt x="3360" y="976"/>
                </a:cubicBezTo>
                <a:cubicBezTo>
                  <a:pt x="3480" y="968"/>
                  <a:pt x="3488" y="1208"/>
                  <a:pt x="3696" y="1264"/>
                </a:cubicBezTo>
                <a:cubicBezTo>
                  <a:pt x="3904" y="1320"/>
                  <a:pt x="4256" y="1316"/>
                  <a:pt x="4608" y="1312"/>
                </a:cubicBezTo>
              </a:path>
            </a:pathLst>
          </a:custGeom>
          <a:noFill/>
          <a:ln w="38100">
            <a:solidFill>
              <a:schemeClr val="folHlink"/>
            </a:solidFill>
            <a:round/>
            <a:headEnd/>
            <a:tailEnd/>
          </a:ln>
        </p:spPr>
        <p:txBody>
          <a:bodyPr wrap="none" anchor="ctr"/>
          <a:lstStyle/>
          <a:p>
            <a:endParaRPr lang="en-US"/>
          </a:p>
        </p:txBody>
      </p:sp>
      <p:sp>
        <p:nvSpPr>
          <p:cNvPr id="22534" name="Line 9"/>
          <p:cNvSpPr>
            <a:spLocks noChangeShapeType="1"/>
          </p:cNvSpPr>
          <p:nvPr/>
        </p:nvSpPr>
        <p:spPr bwMode="auto">
          <a:xfrm>
            <a:off x="762000" y="5943600"/>
            <a:ext cx="7620000" cy="0"/>
          </a:xfrm>
          <a:prstGeom prst="line">
            <a:avLst/>
          </a:prstGeom>
          <a:noFill/>
          <a:ln w="9525">
            <a:solidFill>
              <a:schemeClr val="tx1"/>
            </a:solidFill>
            <a:round/>
            <a:headEnd/>
            <a:tailEnd type="triangle" w="med" len="med"/>
          </a:ln>
        </p:spPr>
        <p:txBody>
          <a:bodyPr wrap="none" anchor="ctr"/>
          <a:lstStyle/>
          <a:p>
            <a:endParaRPr lang="en-US"/>
          </a:p>
        </p:txBody>
      </p:sp>
      <p:sp>
        <p:nvSpPr>
          <p:cNvPr id="22535" name="Rectangle 11"/>
          <p:cNvSpPr>
            <a:spLocks noChangeArrowheads="1"/>
          </p:cNvSpPr>
          <p:nvPr/>
        </p:nvSpPr>
        <p:spPr bwMode="auto">
          <a:xfrm>
            <a:off x="6781800" y="5943600"/>
            <a:ext cx="1454150"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Prognosis</a:t>
            </a:r>
          </a:p>
        </p:txBody>
      </p:sp>
      <p:sp>
        <p:nvSpPr>
          <p:cNvPr id="22536" name="Line 12"/>
          <p:cNvSpPr>
            <a:spLocks noChangeShapeType="1"/>
          </p:cNvSpPr>
          <p:nvPr/>
        </p:nvSpPr>
        <p:spPr bwMode="auto">
          <a:xfrm>
            <a:off x="1295400" y="4038600"/>
            <a:ext cx="0" cy="381000"/>
          </a:xfrm>
          <a:prstGeom prst="line">
            <a:avLst/>
          </a:prstGeom>
          <a:noFill/>
          <a:ln w="38100">
            <a:solidFill>
              <a:srgbClr val="FF3300"/>
            </a:solidFill>
            <a:round/>
            <a:headEnd type="triangle" w="med" len="med"/>
            <a:tailEnd/>
          </a:ln>
        </p:spPr>
        <p:txBody>
          <a:bodyPr wrap="none" anchor="ctr"/>
          <a:lstStyle/>
          <a:p>
            <a:endParaRPr lang="en-US"/>
          </a:p>
        </p:txBody>
      </p:sp>
      <p:sp>
        <p:nvSpPr>
          <p:cNvPr id="22537" name="Line 13"/>
          <p:cNvSpPr>
            <a:spLocks noChangeShapeType="1"/>
          </p:cNvSpPr>
          <p:nvPr/>
        </p:nvSpPr>
        <p:spPr bwMode="auto">
          <a:xfrm>
            <a:off x="2819400" y="5029200"/>
            <a:ext cx="0" cy="381000"/>
          </a:xfrm>
          <a:prstGeom prst="line">
            <a:avLst/>
          </a:prstGeom>
          <a:noFill/>
          <a:ln w="38100">
            <a:solidFill>
              <a:schemeClr val="hlink"/>
            </a:solidFill>
            <a:round/>
            <a:headEnd/>
            <a:tailEnd type="triangle" w="med" len="med"/>
          </a:ln>
        </p:spPr>
        <p:txBody>
          <a:bodyPr wrap="none" anchor="ctr"/>
          <a:lstStyle/>
          <a:p>
            <a:endParaRPr lang="en-US"/>
          </a:p>
        </p:txBody>
      </p:sp>
      <p:sp>
        <p:nvSpPr>
          <p:cNvPr id="22538" name="Line 14"/>
          <p:cNvSpPr>
            <a:spLocks noChangeShapeType="1"/>
          </p:cNvSpPr>
          <p:nvPr/>
        </p:nvSpPr>
        <p:spPr bwMode="auto">
          <a:xfrm>
            <a:off x="5562600" y="4953000"/>
            <a:ext cx="0" cy="381000"/>
          </a:xfrm>
          <a:prstGeom prst="line">
            <a:avLst/>
          </a:prstGeom>
          <a:noFill/>
          <a:ln w="38100">
            <a:solidFill>
              <a:srgbClr val="FF3300"/>
            </a:solidFill>
            <a:round/>
            <a:headEnd/>
            <a:tailEnd type="triangle" w="med" len="med"/>
          </a:ln>
        </p:spPr>
        <p:txBody>
          <a:bodyPr wrap="none" anchor="ctr"/>
          <a:lstStyle/>
          <a:p>
            <a:endParaRPr lang="en-US"/>
          </a:p>
        </p:txBody>
      </p:sp>
      <p:sp>
        <p:nvSpPr>
          <p:cNvPr id="22539" name="Line 15"/>
          <p:cNvSpPr>
            <a:spLocks noChangeShapeType="1"/>
          </p:cNvSpPr>
          <p:nvPr/>
        </p:nvSpPr>
        <p:spPr bwMode="auto">
          <a:xfrm>
            <a:off x="6248400" y="4953000"/>
            <a:ext cx="0" cy="381000"/>
          </a:xfrm>
          <a:prstGeom prst="line">
            <a:avLst/>
          </a:prstGeom>
          <a:noFill/>
          <a:ln w="38100">
            <a:solidFill>
              <a:schemeClr val="hlink"/>
            </a:solidFill>
            <a:round/>
            <a:headEnd/>
            <a:tailEnd type="triangle" w="med" len="med"/>
          </a:ln>
        </p:spPr>
        <p:txBody>
          <a:bodyPr wrap="none" anchor="ctr"/>
          <a:lstStyle/>
          <a:p>
            <a:endParaRPr lang="en-US"/>
          </a:p>
        </p:txBody>
      </p:sp>
      <p:sp>
        <p:nvSpPr>
          <p:cNvPr id="22540" name="Text Box 16"/>
          <p:cNvSpPr txBox="1">
            <a:spLocks noChangeArrowheads="1"/>
          </p:cNvSpPr>
          <p:nvPr/>
        </p:nvSpPr>
        <p:spPr bwMode="auto">
          <a:xfrm>
            <a:off x="822325" y="4460875"/>
            <a:ext cx="1166813"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Staging</a:t>
            </a:r>
          </a:p>
        </p:txBody>
      </p:sp>
      <p:sp>
        <p:nvSpPr>
          <p:cNvPr id="22541" name="Text Box 17"/>
          <p:cNvSpPr txBox="1">
            <a:spLocks noChangeArrowheads="1"/>
          </p:cNvSpPr>
          <p:nvPr/>
        </p:nvSpPr>
        <p:spPr bwMode="auto">
          <a:xfrm>
            <a:off x="2133600" y="4495800"/>
            <a:ext cx="1471613"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Restaging</a:t>
            </a:r>
            <a:endParaRPr lang="en-US" altLang="zh-TW">
              <a:ea typeface="PMingLiU" pitchFamily="18" charset="-120"/>
            </a:endParaRPr>
          </a:p>
        </p:txBody>
      </p:sp>
      <p:sp>
        <p:nvSpPr>
          <p:cNvPr id="22542" name="Text Box 18"/>
          <p:cNvSpPr txBox="1">
            <a:spLocks noChangeArrowheads="1"/>
          </p:cNvSpPr>
          <p:nvPr/>
        </p:nvSpPr>
        <p:spPr bwMode="auto">
          <a:xfrm>
            <a:off x="5394325" y="4384675"/>
            <a:ext cx="2274888"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Rec. RD or Nec.</a:t>
            </a:r>
            <a:endParaRPr lang="en-US" altLang="zh-TW">
              <a:solidFill>
                <a:srgbClr val="99FF99"/>
              </a:solidFill>
              <a:ea typeface="PMingLiU" pitchFamily="18" charset="-120"/>
            </a:endParaRPr>
          </a:p>
        </p:txBody>
      </p:sp>
      <p:sp>
        <p:nvSpPr>
          <p:cNvPr id="22543" name="Text Box 19"/>
          <p:cNvSpPr txBox="1">
            <a:spLocks noChangeArrowheads="1"/>
          </p:cNvSpPr>
          <p:nvPr/>
        </p:nvSpPr>
        <p:spPr bwMode="auto">
          <a:xfrm>
            <a:off x="6384925" y="4841875"/>
            <a:ext cx="1065213"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Biospy</a:t>
            </a:r>
          </a:p>
        </p:txBody>
      </p:sp>
      <p:sp>
        <p:nvSpPr>
          <p:cNvPr id="103440" name="Text Box 20"/>
          <p:cNvSpPr txBox="1">
            <a:spLocks noChangeArrowheads="1"/>
          </p:cNvSpPr>
          <p:nvPr/>
        </p:nvSpPr>
        <p:spPr bwMode="auto">
          <a:xfrm>
            <a:off x="3657600" y="4191000"/>
            <a:ext cx="1239838" cy="1323975"/>
          </a:xfrm>
          <a:prstGeom prst="rect">
            <a:avLst/>
          </a:prstGeom>
          <a:noFill/>
          <a:ln w="9525">
            <a:noFill/>
            <a:miter lim="800000"/>
            <a:headEnd/>
            <a:tailEnd/>
          </a:ln>
        </p:spPr>
        <p:txBody>
          <a:bodyPr wrap="none">
            <a:spAutoFit/>
          </a:bodyPr>
          <a:lstStyle/>
          <a:p>
            <a:pPr>
              <a:defRPr/>
            </a:pPr>
            <a:r>
              <a:rPr lang="en-US" altLang="zh-TW" sz="2000" b="1" i="1" dirty="0">
                <a:solidFill>
                  <a:srgbClr val="00FFFF"/>
                </a:solidFill>
                <a:ea typeface="PMingLiU" pitchFamily="18" charset="-120"/>
              </a:rPr>
              <a:t>Post-C/T</a:t>
            </a:r>
          </a:p>
          <a:p>
            <a:pPr>
              <a:defRPr/>
            </a:pPr>
            <a:r>
              <a:rPr lang="en-US" altLang="zh-TW" sz="2000" b="1" i="1" dirty="0">
                <a:ea typeface="PMingLiU" pitchFamily="18" charset="-120"/>
              </a:rPr>
              <a:t> </a:t>
            </a:r>
            <a:r>
              <a:rPr lang="en-US" altLang="zh-TW" sz="2000" b="1" i="1" dirty="0">
                <a:solidFill>
                  <a:schemeClr val="accent1">
                    <a:lumMod val="75000"/>
                  </a:schemeClr>
                </a:solidFill>
                <a:ea typeface="PMingLiU" pitchFamily="18" charset="-120"/>
              </a:rPr>
              <a:t>early</a:t>
            </a:r>
          </a:p>
          <a:p>
            <a:pPr>
              <a:defRPr/>
            </a:pPr>
            <a:r>
              <a:rPr lang="en-US" altLang="zh-TW" sz="2000" b="1" i="1" dirty="0">
                <a:solidFill>
                  <a:srgbClr val="00FFFF"/>
                </a:solidFill>
                <a:ea typeface="PMingLiU" pitchFamily="18" charset="-120"/>
              </a:rPr>
              <a:t>Post-R/T</a:t>
            </a:r>
          </a:p>
          <a:p>
            <a:pPr>
              <a:defRPr/>
            </a:pPr>
            <a:r>
              <a:rPr lang="en-US" altLang="zh-TW" sz="2000" b="1" i="1" dirty="0">
                <a:ea typeface="PMingLiU" pitchFamily="18" charset="-120"/>
              </a:rPr>
              <a:t> </a:t>
            </a:r>
            <a:r>
              <a:rPr lang="en-US" altLang="zh-TW" sz="2000" b="1" i="1" dirty="0">
                <a:solidFill>
                  <a:schemeClr val="accent1">
                    <a:lumMod val="75000"/>
                  </a:schemeClr>
                </a:solidFill>
                <a:ea typeface="PMingLiU" pitchFamily="18" charset="-120"/>
              </a:rPr>
              <a:t>&gt; 4 Ms</a:t>
            </a:r>
          </a:p>
        </p:txBody>
      </p:sp>
      <p:sp>
        <p:nvSpPr>
          <p:cNvPr id="22545" name="Text Box 21"/>
          <p:cNvSpPr txBox="1">
            <a:spLocks noChangeArrowheads="1"/>
          </p:cNvSpPr>
          <p:nvPr/>
        </p:nvSpPr>
        <p:spPr bwMode="auto">
          <a:xfrm>
            <a:off x="838200" y="5181600"/>
            <a:ext cx="2109788" cy="701675"/>
          </a:xfrm>
          <a:prstGeom prst="rect">
            <a:avLst/>
          </a:prstGeom>
          <a:noFill/>
          <a:ln w="9525">
            <a:noFill/>
            <a:miter lim="800000"/>
            <a:headEnd/>
            <a:tailEnd/>
          </a:ln>
        </p:spPr>
        <p:txBody>
          <a:bodyPr wrap="none">
            <a:spAutoFit/>
          </a:bodyPr>
          <a:lstStyle/>
          <a:p>
            <a:r>
              <a:rPr lang="en-US" altLang="zh-TW" sz="2000" b="1" i="1">
                <a:solidFill>
                  <a:srgbClr val="00FFFF"/>
                </a:solidFill>
                <a:ea typeface="PMingLiU" pitchFamily="18" charset="-120"/>
              </a:rPr>
              <a:t>Diagnosis</a:t>
            </a:r>
          </a:p>
          <a:p>
            <a:r>
              <a:rPr lang="en-US" altLang="zh-TW" sz="2000" b="1" i="1">
                <a:solidFill>
                  <a:srgbClr val="00FFFF"/>
                </a:solidFill>
                <a:ea typeface="PMingLiU" pitchFamily="18" charset="-120"/>
              </a:rPr>
              <a:t>Unknown primary</a:t>
            </a:r>
            <a:endParaRPr lang="en-US" altLang="zh-TW">
              <a:ea typeface="PMingLiU" pitchFamily="18"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l="11299" t="2199" r="17534" b="8473"/>
          <a:stretch>
            <a:fillRect/>
          </a:stretch>
        </p:blipFill>
        <p:spPr bwMode="auto">
          <a:xfrm>
            <a:off x="990600" y="2154238"/>
            <a:ext cx="3316288" cy="2774950"/>
          </a:xfrm>
          <a:prstGeom prst="rect">
            <a:avLst/>
          </a:prstGeom>
          <a:noFill/>
          <a:ln w="9525">
            <a:noFill/>
            <a:miter lim="800000"/>
            <a:headEnd/>
            <a:tailEnd/>
          </a:ln>
        </p:spPr>
      </p:pic>
      <p:pic>
        <p:nvPicPr>
          <p:cNvPr id="23555" name="Picture 3"/>
          <p:cNvPicPr>
            <a:picLocks noChangeAspect="1" noChangeArrowheads="1"/>
          </p:cNvPicPr>
          <p:nvPr/>
        </p:nvPicPr>
        <p:blipFill>
          <a:blip r:embed="rId4"/>
          <a:srcRect l="52505" t="18727" r="37883" b="71274"/>
          <a:stretch>
            <a:fillRect/>
          </a:stretch>
        </p:blipFill>
        <p:spPr bwMode="auto">
          <a:xfrm>
            <a:off x="4916488" y="2146300"/>
            <a:ext cx="3270250" cy="2763838"/>
          </a:xfrm>
          <a:prstGeom prst="rect">
            <a:avLst/>
          </a:prstGeom>
          <a:noFill/>
          <a:ln w="9525">
            <a:solidFill>
              <a:schemeClr val="tx1"/>
            </a:solidFill>
            <a:miter lim="800000"/>
            <a:headEnd/>
            <a:tailEnd/>
          </a:ln>
        </p:spPr>
      </p:pic>
      <p:sp>
        <p:nvSpPr>
          <p:cNvPr id="23556" name="Rectangle 4"/>
          <p:cNvSpPr>
            <a:spLocks noChangeArrowheads="1"/>
          </p:cNvSpPr>
          <p:nvPr/>
        </p:nvSpPr>
        <p:spPr bwMode="auto">
          <a:xfrm>
            <a:off x="974725" y="2146300"/>
            <a:ext cx="3311525" cy="2776538"/>
          </a:xfrm>
          <a:prstGeom prst="rect">
            <a:avLst/>
          </a:prstGeom>
          <a:noFill/>
          <a:ln w="38100">
            <a:solidFill>
              <a:schemeClr val="tx1"/>
            </a:solidFill>
            <a:miter lim="800000"/>
            <a:headEnd/>
            <a:tailEnd/>
          </a:ln>
        </p:spPr>
        <p:txBody>
          <a:bodyPr wrap="none" anchor="ctr"/>
          <a:lstStyle/>
          <a:p>
            <a:pPr algn="ctr"/>
            <a:endParaRPr lang="en-US" sz="2400">
              <a:latin typeface="Times" pitchFamily="18" charset="0"/>
            </a:endParaRPr>
          </a:p>
        </p:txBody>
      </p:sp>
      <p:sp>
        <p:nvSpPr>
          <p:cNvPr id="23557" name="Text Box 5"/>
          <p:cNvSpPr txBox="1">
            <a:spLocks noChangeArrowheads="1"/>
          </p:cNvSpPr>
          <p:nvPr/>
        </p:nvSpPr>
        <p:spPr bwMode="auto">
          <a:xfrm>
            <a:off x="415925" y="5424488"/>
            <a:ext cx="8331200" cy="822325"/>
          </a:xfrm>
          <a:prstGeom prst="rect">
            <a:avLst/>
          </a:prstGeom>
          <a:noFill/>
          <a:ln w="9525">
            <a:noFill/>
            <a:miter lim="800000"/>
            <a:headEnd/>
            <a:tailEnd/>
          </a:ln>
        </p:spPr>
        <p:txBody>
          <a:bodyPr>
            <a:spAutoFit/>
          </a:bodyPr>
          <a:lstStyle/>
          <a:p>
            <a:pPr>
              <a:spcBef>
                <a:spcPct val="50000"/>
              </a:spcBef>
            </a:pPr>
            <a:r>
              <a:rPr lang="en-US" sz="2400"/>
              <a:t>73 year old woman s/p resection for colon cancer, rising CEA level and </a:t>
            </a:r>
            <a:r>
              <a:rPr lang="en-US" sz="2400" u="sng"/>
              <a:t>negative CT</a:t>
            </a:r>
            <a:endParaRPr lang="en-US" sz="2400"/>
          </a:p>
        </p:txBody>
      </p:sp>
      <p:sp>
        <p:nvSpPr>
          <p:cNvPr id="796678" name="Line 6"/>
          <p:cNvSpPr>
            <a:spLocks noChangeShapeType="1"/>
          </p:cNvSpPr>
          <p:nvPr/>
        </p:nvSpPr>
        <p:spPr bwMode="auto">
          <a:xfrm rot="-5384084">
            <a:off x="5549900" y="2536825"/>
            <a:ext cx="0" cy="685800"/>
          </a:xfrm>
          <a:prstGeom prst="line">
            <a:avLst/>
          </a:prstGeom>
          <a:noFill/>
          <a:ln w="38100">
            <a:solidFill>
              <a:srgbClr val="FF0000"/>
            </a:solidFill>
            <a:round/>
            <a:headEnd/>
            <a:tailEnd type="triangle" w="med" len="med"/>
          </a:ln>
        </p:spPr>
        <p:txBody>
          <a:bodyPr wrap="none" anchor="ctr"/>
          <a:lstStyle/>
          <a:p>
            <a:endParaRPr lang="en-US"/>
          </a:p>
        </p:txBody>
      </p:sp>
      <p:sp>
        <p:nvSpPr>
          <p:cNvPr id="23559" name="Rectangle 7"/>
          <p:cNvSpPr>
            <a:spLocks noChangeArrowheads="1"/>
          </p:cNvSpPr>
          <p:nvPr/>
        </p:nvSpPr>
        <p:spPr bwMode="auto">
          <a:xfrm>
            <a:off x="736600" y="609600"/>
            <a:ext cx="8194675" cy="1143000"/>
          </a:xfrm>
          <a:prstGeom prst="rect">
            <a:avLst/>
          </a:prstGeom>
          <a:noFill/>
          <a:ln w="12700">
            <a:noFill/>
            <a:miter lim="800000"/>
            <a:headEnd/>
            <a:tailEnd/>
          </a:ln>
        </p:spPr>
        <p:txBody>
          <a:bodyPr lIns="90487" tIns="44450" rIns="90487" bIns="44450" anchor="ctr"/>
          <a:lstStyle/>
          <a:p>
            <a:pPr algn="ctr"/>
            <a:r>
              <a:rPr lang="en-US" sz="3600">
                <a:solidFill>
                  <a:schemeClr val="tx2"/>
                </a:solidFill>
              </a:rPr>
              <a:t>Enhanced Detection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6678"/>
                                        </p:tgtEl>
                                        <p:attrNameLst>
                                          <p:attrName>style.visibility</p:attrName>
                                        </p:attrNameLst>
                                      </p:cBhvr>
                                      <p:to>
                                        <p:strVal val="visible"/>
                                      </p:to>
                                    </p:set>
                                    <p:anim calcmode="lin" valueType="num">
                                      <p:cBhvr additive="base">
                                        <p:cTn id="7" dur="500" fill="hold"/>
                                        <p:tgtEl>
                                          <p:spTgt spid="796678"/>
                                        </p:tgtEl>
                                        <p:attrNameLst>
                                          <p:attrName>ppt_x</p:attrName>
                                        </p:attrNameLst>
                                      </p:cBhvr>
                                      <p:tavLst>
                                        <p:tav tm="0">
                                          <p:val>
                                            <p:strVal val="0-#ppt_w/2"/>
                                          </p:val>
                                        </p:tav>
                                        <p:tav tm="100000">
                                          <p:val>
                                            <p:strVal val="#ppt_x"/>
                                          </p:val>
                                        </p:tav>
                                      </p:tavLst>
                                    </p:anim>
                                    <p:anim calcmode="lin" valueType="num">
                                      <p:cBhvr additive="base">
                                        <p:cTn id="8" dur="500" fill="hold"/>
                                        <p:tgtEl>
                                          <p:spTgt spid="7966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736600" y="609600"/>
            <a:ext cx="8194675" cy="1143000"/>
          </a:xfrm>
          <a:prstGeom prst="rect">
            <a:avLst/>
          </a:prstGeom>
          <a:noFill/>
          <a:ln w="12700">
            <a:noFill/>
            <a:miter lim="800000"/>
            <a:headEnd/>
            <a:tailEnd/>
          </a:ln>
        </p:spPr>
        <p:txBody>
          <a:bodyPr lIns="90487" tIns="44450" rIns="90487" bIns="44450" anchor="ctr"/>
          <a:lstStyle/>
          <a:p>
            <a:pPr algn="ctr"/>
            <a:r>
              <a:rPr lang="en-US" sz="3600">
                <a:solidFill>
                  <a:schemeClr val="tx2"/>
                </a:solidFill>
              </a:rPr>
              <a:t>Enhanced Detection</a:t>
            </a:r>
          </a:p>
        </p:txBody>
      </p:sp>
      <p:pic>
        <p:nvPicPr>
          <p:cNvPr id="24579" name="Picture 8" descr="H6636 axia1"/>
          <p:cNvPicPr>
            <a:picLocks noChangeAspect="1" noChangeArrowheads="1"/>
          </p:cNvPicPr>
          <p:nvPr/>
        </p:nvPicPr>
        <p:blipFill>
          <a:blip r:embed="rId3"/>
          <a:srcRect l="50392" t="21114" r="3558" b="49464"/>
          <a:stretch>
            <a:fillRect/>
          </a:stretch>
        </p:blipFill>
        <p:spPr bwMode="auto">
          <a:xfrm>
            <a:off x="4714875" y="2168525"/>
            <a:ext cx="3890963" cy="2932113"/>
          </a:xfrm>
          <a:prstGeom prst="rect">
            <a:avLst/>
          </a:prstGeom>
          <a:noFill/>
          <a:ln w="9525">
            <a:noFill/>
            <a:miter lim="800000"/>
            <a:headEnd/>
            <a:tailEnd/>
          </a:ln>
        </p:spPr>
      </p:pic>
      <p:pic>
        <p:nvPicPr>
          <p:cNvPr id="1107977" name="Picture 9" descr="H6636 axia1"/>
          <p:cNvPicPr>
            <a:picLocks noChangeAspect="1" noChangeArrowheads="1"/>
          </p:cNvPicPr>
          <p:nvPr/>
        </p:nvPicPr>
        <p:blipFill>
          <a:blip r:embed="rId3"/>
          <a:srcRect l="285" t="62375" r="53238" b="8083"/>
          <a:stretch>
            <a:fillRect/>
          </a:stretch>
        </p:blipFill>
        <p:spPr bwMode="auto">
          <a:xfrm>
            <a:off x="4694238" y="2154238"/>
            <a:ext cx="3929062" cy="2946400"/>
          </a:xfrm>
          <a:prstGeom prst="rect">
            <a:avLst/>
          </a:prstGeom>
          <a:noFill/>
          <a:ln w="9525">
            <a:noFill/>
            <a:miter lim="800000"/>
            <a:headEnd/>
            <a:tailEnd/>
          </a:ln>
        </p:spPr>
      </p:pic>
      <p:pic>
        <p:nvPicPr>
          <p:cNvPr id="24581" name="Picture 10" descr="H6636Axial2"/>
          <p:cNvPicPr>
            <a:picLocks noChangeAspect="1" noChangeArrowheads="1"/>
          </p:cNvPicPr>
          <p:nvPr/>
        </p:nvPicPr>
        <p:blipFill>
          <a:blip r:embed="rId4"/>
          <a:srcRect t="15805" b="10335"/>
          <a:stretch>
            <a:fillRect/>
          </a:stretch>
        </p:blipFill>
        <p:spPr bwMode="auto">
          <a:xfrm>
            <a:off x="519113" y="2189163"/>
            <a:ext cx="3957637" cy="2922587"/>
          </a:xfrm>
          <a:prstGeom prst="rect">
            <a:avLst/>
          </a:prstGeom>
          <a:noFill/>
          <a:ln w="9525">
            <a:noFill/>
            <a:miter lim="800000"/>
            <a:headEnd/>
            <a:tailEnd/>
          </a:ln>
        </p:spPr>
      </p:pic>
      <p:sp>
        <p:nvSpPr>
          <p:cNvPr id="1107974" name="Line 6"/>
          <p:cNvSpPr>
            <a:spLocks noChangeShapeType="1"/>
          </p:cNvSpPr>
          <p:nvPr/>
        </p:nvSpPr>
        <p:spPr bwMode="auto">
          <a:xfrm rot="-5384084">
            <a:off x="5994400" y="2955925"/>
            <a:ext cx="0" cy="685800"/>
          </a:xfrm>
          <a:prstGeom prst="line">
            <a:avLst/>
          </a:prstGeom>
          <a:noFill/>
          <a:ln w="38100">
            <a:solidFill>
              <a:schemeClr val="tx2"/>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7974"/>
                                        </p:tgtEl>
                                        <p:attrNameLst>
                                          <p:attrName>style.visibility</p:attrName>
                                        </p:attrNameLst>
                                      </p:cBhvr>
                                      <p:to>
                                        <p:strVal val="visible"/>
                                      </p:to>
                                    </p:set>
                                    <p:anim calcmode="lin" valueType="num">
                                      <p:cBhvr additive="base">
                                        <p:cTn id="7" dur="500" fill="hold"/>
                                        <p:tgtEl>
                                          <p:spTgt spid="1107974"/>
                                        </p:tgtEl>
                                        <p:attrNameLst>
                                          <p:attrName>ppt_x</p:attrName>
                                        </p:attrNameLst>
                                      </p:cBhvr>
                                      <p:tavLst>
                                        <p:tav tm="0">
                                          <p:val>
                                            <p:strVal val="0-#ppt_w/2"/>
                                          </p:val>
                                        </p:tav>
                                        <p:tav tm="100000">
                                          <p:val>
                                            <p:strVal val="#ppt_x"/>
                                          </p:val>
                                        </p:tav>
                                      </p:tavLst>
                                    </p:anim>
                                    <p:anim calcmode="lin" valueType="num">
                                      <p:cBhvr additive="base">
                                        <p:cTn id="8" dur="500" fill="hold"/>
                                        <p:tgtEl>
                                          <p:spTgt spid="11079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07977"/>
                                        </p:tgtEl>
                                        <p:attrNameLst>
                                          <p:attrName>style.visibility</p:attrName>
                                        </p:attrNameLst>
                                      </p:cBhvr>
                                      <p:to>
                                        <p:strVal val="visible"/>
                                      </p:to>
                                    </p:set>
                                    <p:animEffect transition="in" filter="dissolve">
                                      <p:cBhvr>
                                        <p:cTn id="13" dur="500"/>
                                        <p:tgtEl>
                                          <p:spTgt spid="1107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9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38200" y="457200"/>
            <a:ext cx="7543800" cy="1143000"/>
          </a:xfrm>
        </p:spPr>
        <p:txBody>
          <a:bodyPr/>
          <a:lstStyle/>
          <a:p>
            <a:pPr eaLnBrk="1" hangingPunct="1">
              <a:lnSpc>
                <a:spcPct val="30000"/>
              </a:lnSpc>
              <a:defRPr/>
            </a:pPr>
            <a:r>
              <a:rPr lang="en-US" sz="3600" dirty="0" smtClean="0">
                <a:solidFill>
                  <a:schemeClr val="accent1">
                    <a:lumMod val="75000"/>
                  </a:schemeClr>
                </a:solidFill>
              </a:rPr>
              <a:t>Aim of PET-CT based planning</a:t>
            </a:r>
            <a:r>
              <a:rPr lang="en-US" sz="3600" dirty="0" smtClean="0">
                <a:solidFill>
                  <a:srgbClr val="FFFF00"/>
                </a:solidFill>
              </a:rPr>
              <a:t/>
            </a:r>
            <a:br>
              <a:rPr lang="en-US" sz="3600" dirty="0" smtClean="0">
                <a:solidFill>
                  <a:srgbClr val="FFFF00"/>
                </a:solidFill>
              </a:rPr>
            </a:br>
            <a:endParaRPr lang="en-US" sz="3600" dirty="0" smtClean="0">
              <a:solidFill>
                <a:srgbClr val="FFFF00"/>
              </a:solidFill>
            </a:endParaRPr>
          </a:p>
        </p:txBody>
      </p:sp>
      <p:sp>
        <p:nvSpPr>
          <p:cNvPr id="25603" name="Rectangle 3"/>
          <p:cNvSpPr>
            <a:spLocks noGrp="1" noChangeArrowheads="1"/>
          </p:cNvSpPr>
          <p:nvPr>
            <p:ph type="body" idx="1"/>
          </p:nvPr>
        </p:nvSpPr>
        <p:spPr>
          <a:xfrm>
            <a:off x="0" y="1981200"/>
            <a:ext cx="9144000" cy="4495800"/>
          </a:xfrm>
        </p:spPr>
        <p:txBody>
          <a:bodyPr/>
          <a:lstStyle/>
          <a:p>
            <a:pPr eaLnBrk="1" hangingPunct="1"/>
            <a:r>
              <a:rPr lang="en-GB" sz="3000" smtClean="0"/>
              <a:t>Identification &amp; Rx of active tumor tissues</a:t>
            </a:r>
          </a:p>
          <a:p>
            <a:pPr eaLnBrk="1" hangingPunct="1">
              <a:buFontTx/>
              <a:buNone/>
            </a:pPr>
            <a:endParaRPr lang="en-US" sz="3000" smtClean="0"/>
          </a:p>
          <a:p>
            <a:pPr eaLnBrk="1" hangingPunct="1"/>
            <a:r>
              <a:rPr lang="en-US" sz="3000" smtClean="0"/>
              <a:t>Possible tumor dose escalation &amp; improve control</a:t>
            </a:r>
            <a:br>
              <a:rPr lang="en-US" sz="3000" smtClean="0"/>
            </a:br>
            <a:endParaRPr lang="en-US" sz="3000" smtClean="0"/>
          </a:p>
          <a:p>
            <a:pPr eaLnBrk="1" hangingPunct="1"/>
            <a:r>
              <a:rPr lang="en-US" sz="3000" smtClean="0"/>
              <a:t>Sparing of surrounding critical  structures better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304800"/>
            <a:ext cx="8229600" cy="1143000"/>
          </a:xfrm>
        </p:spPr>
        <p:txBody>
          <a:bodyPr/>
          <a:lstStyle/>
          <a:p>
            <a:pPr eaLnBrk="1" hangingPunct="1">
              <a:defRPr/>
            </a:pPr>
            <a:r>
              <a:rPr lang="en-US" sz="3200" dirty="0" smtClean="0">
                <a:solidFill>
                  <a:schemeClr val="accent1">
                    <a:lumMod val="75000"/>
                  </a:schemeClr>
                </a:solidFill>
              </a:rPr>
              <a:t>PET positive lesion included in GTV</a:t>
            </a:r>
          </a:p>
        </p:txBody>
      </p:sp>
      <p:pic>
        <p:nvPicPr>
          <p:cNvPr id="26627" name="Picture 3"/>
          <p:cNvPicPr>
            <a:picLocks noChangeAspect="1" noChangeArrowheads="1"/>
          </p:cNvPicPr>
          <p:nvPr>
            <p:ph type="body" sz="half" idx="1"/>
          </p:nvPr>
        </p:nvPicPr>
        <p:blipFill>
          <a:blip r:embed="rId3"/>
          <a:srcRect/>
          <a:stretch>
            <a:fillRect/>
          </a:stretch>
        </p:blipFill>
        <p:spPr>
          <a:xfrm>
            <a:off x="0" y="1828800"/>
            <a:ext cx="3581400" cy="5029200"/>
          </a:xfrm>
        </p:spPr>
      </p:pic>
      <p:pic>
        <p:nvPicPr>
          <p:cNvPr id="26628" name="Picture 4"/>
          <p:cNvPicPr>
            <a:picLocks noChangeAspect="1" noChangeArrowheads="1"/>
          </p:cNvPicPr>
          <p:nvPr>
            <p:ph type="body" sz="half" idx="2"/>
          </p:nvPr>
        </p:nvPicPr>
        <p:blipFill>
          <a:blip r:embed="rId4"/>
          <a:srcRect/>
          <a:stretch>
            <a:fillRect/>
          </a:stretch>
        </p:blipFill>
        <p:spPr>
          <a:xfrm>
            <a:off x="3581400" y="4572000"/>
            <a:ext cx="5562600" cy="2286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304800"/>
            <a:ext cx="9144000" cy="1219200"/>
          </a:xfrm>
        </p:spPr>
        <p:txBody>
          <a:bodyPr/>
          <a:lstStyle/>
          <a:p>
            <a:pPr eaLnBrk="1" hangingPunct="1">
              <a:defRPr/>
            </a:pPr>
            <a:r>
              <a:rPr lang="en-US" sz="3200" dirty="0" smtClean="0">
                <a:solidFill>
                  <a:schemeClr val="accent1">
                    <a:lumMod val="75000"/>
                  </a:schemeClr>
                </a:solidFill>
              </a:rPr>
              <a:t>Composite IMRT plan </a:t>
            </a:r>
            <a:r>
              <a:rPr lang="en-US" sz="2400" b="1" dirty="0" smtClean="0">
                <a:solidFill>
                  <a:schemeClr val="accent1">
                    <a:lumMod val="75000"/>
                  </a:schemeClr>
                </a:solidFill>
              </a:rPr>
              <a:t>(dose distribution for PA node)</a:t>
            </a:r>
          </a:p>
        </p:txBody>
      </p:sp>
      <p:pic>
        <p:nvPicPr>
          <p:cNvPr id="27651" name="Picture 3"/>
          <p:cNvPicPr>
            <a:picLocks noChangeAspect="1" noChangeArrowheads="1"/>
          </p:cNvPicPr>
          <p:nvPr>
            <p:ph type="body" idx="1"/>
          </p:nvPr>
        </p:nvPicPr>
        <p:blipFill>
          <a:blip r:embed="rId3"/>
          <a:srcRect/>
          <a:stretch>
            <a:fillRect/>
          </a:stretch>
        </p:blipFill>
        <p:spPr>
          <a:xfrm>
            <a:off x="0" y="1600200"/>
            <a:ext cx="9144000" cy="52578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3048000" y="2554288"/>
            <a:ext cx="3467100" cy="646112"/>
          </a:xfrm>
          <a:prstGeom prst="rect">
            <a:avLst/>
          </a:prstGeom>
          <a:noFill/>
          <a:ln w="9525">
            <a:noFill/>
            <a:miter lim="800000"/>
            <a:headEnd/>
            <a:tailEnd/>
          </a:ln>
        </p:spPr>
        <p:txBody>
          <a:bodyPr wrap="none">
            <a:spAutoFit/>
          </a:bodyPr>
          <a:lstStyle/>
          <a:p>
            <a:r>
              <a:rPr lang="en-US" sz="3600"/>
              <a:t>OESOPHAGUS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SCHEMA</a:t>
            </a:r>
          </a:p>
        </p:txBody>
      </p:sp>
      <p:sp>
        <p:nvSpPr>
          <p:cNvPr id="13315" name="Content Placeholder 2"/>
          <p:cNvSpPr>
            <a:spLocks noGrp="1"/>
          </p:cNvSpPr>
          <p:nvPr>
            <p:ph idx="1"/>
          </p:nvPr>
        </p:nvSpPr>
        <p:spPr/>
        <p:txBody>
          <a:bodyPr/>
          <a:lstStyle/>
          <a:p>
            <a:r>
              <a:rPr lang="en-US" smtClean="0"/>
              <a:t>Problems with conventional Radiation</a:t>
            </a:r>
          </a:p>
          <a:p>
            <a:r>
              <a:rPr lang="en-US" smtClean="0"/>
              <a:t>Need to improve Therapeutic index</a:t>
            </a:r>
          </a:p>
          <a:p>
            <a:r>
              <a:rPr lang="en-US" smtClean="0"/>
              <a:t>What has changed in last decade in delivery of Radiation to reduce toxicity</a:t>
            </a:r>
          </a:p>
          <a:p>
            <a:r>
              <a:rPr lang="en-US" smtClean="0"/>
              <a:t>Evidence as of today site wise .</a:t>
            </a:r>
          </a:p>
          <a:p>
            <a:r>
              <a:rPr lang="en-US" smtClean="0"/>
              <a:t>What future holds for us and </a:t>
            </a:r>
            <a:r>
              <a:rPr lang="en-US" u="sng" smtClean="0"/>
              <a:t>concerns</a:t>
            </a:r>
          </a:p>
          <a:p>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latin typeface="Times New Roman" pitchFamily="18" charset="0"/>
              </a:rPr>
              <a:t>IMRT in Carcinoma Oesophagus</a:t>
            </a:r>
          </a:p>
        </p:txBody>
      </p:sp>
      <p:graphicFrame>
        <p:nvGraphicFramePr>
          <p:cNvPr id="3074" name="Object 3"/>
          <p:cNvGraphicFramePr>
            <a:graphicFrameLocks noChangeAspect="1"/>
          </p:cNvGraphicFramePr>
          <p:nvPr/>
        </p:nvGraphicFramePr>
        <p:xfrm>
          <a:off x="2209800" y="2514600"/>
          <a:ext cx="4733925" cy="2762250"/>
        </p:xfrm>
        <a:graphic>
          <a:graphicData uri="http://schemas.openxmlformats.org/presentationml/2006/ole">
            <p:oleObj spid="_x0000_s3074" name="Bitmap Image" r:id="rId3" imgW="4734586" imgH="2762636" progId="Paint.Picture">
              <p:embed/>
            </p:oleObj>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ph type="ctrTitle"/>
          </p:nvPr>
        </p:nvPicPr>
        <p:blipFill>
          <a:blip r:embed="rId2">
            <a:lum bright="-12000" contrast="6000"/>
          </a:blip>
          <a:srcRect/>
          <a:stretch>
            <a:fillRect/>
          </a:stretch>
        </p:blipFill>
        <p:spPr>
          <a:xfrm>
            <a:off x="0" y="381000"/>
            <a:ext cx="9144000" cy="3962400"/>
          </a:xfrm>
        </p:spPr>
      </p:pic>
      <p:sp>
        <p:nvSpPr>
          <p:cNvPr id="29699" name="Rectangle 5"/>
          <p:cNvSpPr>
            <a:spLocks noChangeArrowheads="1"/>
          </p:cNvSpPr>
          <p:nvPr/>
        </p:nvSpPr>
        <p:spPr bwMode="auto">
          <a:xfrm>
            <a:off x="3124200" y="5641975"/>
            <a:ext cx="4267200" cy="457200"/>
          </a:xfrm>
          <a:prstGeom prst="rect">
            <a:avLst/>
          </a:prstGeom>
          <a:noFill/>
          <a:ln w="9525">
            <a:noFill/>
            <a:miter lim="800000"/>
            <a:headEnd/>
            <a:tailEnd/>
          </a:ln>
        </p:spPr>
        <p:txBody>
          <a:bodyPr wrap="none">
            <a:spAutoFit/>
          </a:bodyPr>
          <a:lstStyle/>
          <a:p>
            <a:r>
              <a:rPr lang="fr-FR" sz="2400" b="1"/>
              <a:t>Lancet Oncol 2007; 8: 22634</a:t>
            </a:r>
            <a:endParaRPr lang="en-US" sz="2400" b="1"/>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0"/>
            <a:ext cx="8229600" cy="1143000"/>
          </a:xfrm>
        </p:spPr>
        <p:txBody>
          <a:bodyPr/>
          <a:lstStyle/>
          <a:p>
            <a:r>
              <a:rPr lang="en-US" sz="3600" smtClean="0"/>
              <a:t>Meta-analysis: 18 Trials</a:t>
            </a:r>
          </a:p>
        </p:txBody>
      </p:sp>
      <p:sp>
        <p:nvSpPr>
          <p:cNvPr id="30723" name="Rectangle 3"/>
          <p:cNvSpPr>
            <a:spLocks noGrp="1" noChangeArrowheads="1"/>
          </p:cNvSpPr>
          <p:nvPr>
            <p:ph type="body" sz="half" idx="1"/>
          </p:nvPr>
        </p:nvSpPr>
        <p:spPr>
          <a:xfrm>
            <a:off x="457200" y="1600200"/>
            <a:ext cx="4038600" cy="1447800"/>
          </a:xfrm>
        </p:spPr>
        <p:txBody>
          <a:bodyPr/>
          <a:lstStyle/>
          <a:p>
            <a:pPr>
              <a:buFontTx/>
              <a:buNone/>
            </a:pPr>
            <a:r>
              <a:rPr lang="en-US" smtClean="0">
                <a:solidFill>
                  <a:srgbClr val="FF0066"/>
                </a:solidFill>
              </a:rPr>
              <a:t>  10 trials of Neo-adjuvant RT+CCT (1983-2006)</a:t>
            </a:r>
          </a:p>
        </p:txBody>
      </p:sp>
      <p:sp>
        <p:nvSpPr>
          <p:cNvPr id="30724" name="Line 5"/>
          <p:cNvSpPr>
            <a:spLocks noChangeShapeType="1"/>
          </p:cNvSpPr>
          <p:nvPr/>
        </p:nvSpPr>
        <p:spPr bwMode="auto">
          <a:xfrm>
            <a:off x="2209800" y="2971800"/>
            <a:ext cx="0" cy="304800"/>
          </a:xfrm>
          <a:prstGeom prst="line">
            <a:avLst/>
          </a:prstGeom>
          <a:noFill/>
          <a:ln w="9525">
            <a:solidFill>
              <a:srgbClr val="FF0066"/>
            </a:solidFill>
            <a:round/>
            <a:headEnd/>
            <a:tailEnd type="triangle" w="med" len="med"/>
          </a:ln>
        </p:spPr>
        <p:txBody>
          <a:bodyPr/>
          <a:lstStyle/>
          <a:p>
            <a:endParaRPr lang="en-US"/>
          </a:p>
        </p:txBody>
      </p:sp>
      <p:sp>
        <p:nvSpPr>
          <p:cNvPr id="30725" name="Text Box 7"/>
          <p:cNvSpPr txBox="1">
            <a:spLocks noChangeArrowheads="1"/>
          </p:cNvSpPr>
          <p:nvPr/>
        </p:nvSpPr>
        <p:spPr bwMode="auto">
          <a:xfrm>
            <a:off x="1295400" y="3352800"/>
            <a:ext cx="2743200" cy="3084513"/>
          </a:xfrm>
          <a:prstGeom prst="rect">
            <a:avLst/>
          </a:prstGeom>
          <a:noFill/>
          <a:ln w="9525">
            <a:noFill/>
            <a:miter lim="800000"/>
            <a:headEnd/>
            <a:tailEnd/>
          </a:ln>
        </p:spPr>
        <p:txBody>
          <a:bodyPr>
            <a:spAutoFit/>
          </a:bodyPr>
          <a:lstStyle/>
          <a:p>
            <a:pPr>
              <a:spcBef>
                <a:spcPct val="50000"/>
              </a:spcBef>
            </a:pPr>
            <a:r>
              <a:rPr lang="en-US" sz="2800">
                <a:solidFill>
                  <a:srgbClr val="FF0066"/>
                </a:solidFill>
              </a:rPr>
              <a:t> Surgery</a:t>
            </a:r>
          </a:p>
          <a:p>
            <a:pPr>
              <a:spcBef>
                <a:spcPct val="50000"/>
              </a:spcBef>
            </a:pPr>
            <a:endParaRPr lang="en-US" sz="2800" b="1">
              <a:solidFill>
                <a:srgbClr val="FF0066"/>
              </a:solidFill>
            </a:endParaRPr>
          </a:p>
          <a:p>
            <a:pPr>
              <a:spcBef>
                <a:spcPct val="50000"/>
              </a:spcBef>
            </a:pPr>
            <a:r>
              <a:rPr lang="en-US" sz="2800" b="1"/>
              <a:t>    Vs</a:t>
            </a:r>
          </a:p>
          <a:p>
            <a:pPr>
              <a:spcBef>
                <a:spcPct val="50000"/>
              </a:spcBef>
            </a:pPr>
            <a:endParaRPr lang="en-US" sz="2800"/>
          </a:p>
          <a:p>
            <a:pPr>
              <a:spcBef>
                <a:spcPct val="50000"/>
              </a:spcBef>
            </a:pPr>
            <a:r>
              <a:rPr lang="en-US" sz="2800"/>
              <a:t>Surgery Alone</a:t>
            </a:r>
          </a:p>
        </p:txBody>
      </p:sp>
      <p:sp>
        <p:nvSpPr>
          <p:cNvPr id="30726" name="Rectangle 11"/>
          <p:cNvSpPr>
            <a:spLocks noChangeArrowheads="1"/>
          </p:cNvSpPr>
          <p:nvPr/>
        </p:nvSpPr>
        <p:spPr bwMode="auto">
          <a:xfrm>
            <a:off x="457200" y="1143000"/>
            <a:ext cx="3657600" cy="5410200"/>
          </a:xfrm>
          <a:prstGeom prst="rect">
            <a:avLst/>
          </a:prstGeom>
          <a:noFill/>
          <a:ln w="76200">
            <a:solidFill>
              <a:srgbClr val="FF0066"/>
            </a:solidFill>
            <a:miter lim="800000"/>
            <a:headEnd/>
            <a:tailEnd/>
          </a:ln>
        </p:spPr>
        <p:txBody>
          <a:bodyPr wrap="none" anchor="ctr"/>
          <a:lstStyle/>
          <a:p>
            <a:endParaRPr lang="en-US"/>
          </a:p>
        </p:txBody>
      </p:sp>
      <p:pic>
        <p:nvPicPr>
          <p:cNvPr id="30727" name="Picture 5"/>
          <p:cNvPicPr>
            <a:picLocks noChangeAspect="1" noChangeArrowheads="1"/>
          </p:cNvPicPr>
          <p:nvPr/>
        </p:nvPicPr>
        <p:blipFill>
          <a:blip r:embed="rId2">
            <a:lum bright="-12000" contrast="12000"/>
          </a:blip>
          <a:srcRect/>
          <a:stretch>
            <a:fillRect/>
          </a:stretch>
        </p:blipFill>
        <p:spPr bwMode="auto">
          <a:xfrm>
            <a:off x="4543425" y="1143000"/>
            <a:ext cx="4295775" cy="4419600"/>
          </a:xfrm>
          <a:prstGeom prst="rect">
            <a:avLst/>
          </a:prstGeom>
          <a:noFill/>
          <a:ln w="9525">
            <a:noFill/>
            <a:miter lim="800000"/>
            <a:headEnd/>
            <a:tailEnd/>
          </a:ln>
        </p:spPr>
      </p:pic>
      <p:sp>
        <p:nvSpPr>
          <p:cNvPr id="30728" name="Rectangle 9"/>
          <p:cNvSpPr>
            <a:spLocks noChangeArrowheads="1"/>
          </p:cNvSpPr>
          <p:nvPr/>
        </p:nvSpPr>
        <p:spPr bwMode="auto">
          <a:xfrm>
            <a:off x="3733800" y="5562600"/>
            <a:ext cx="5715000" cy="1384300"/>
          </a:xfrm>
          <a:prstGeom prst="rect">
            <a:avLst/>
          </a:prstGeom>
          <a:noFill/>
          <a:ln w="9525">
            <a:noFill/>
            <a:miter lim="800000"/>
            <a:headEnd/>
            <a:tailEnd/>
          </a:ln>
        </p:spPr>
        <p:txBody>
          <a:bodyPr>
            <a:spAutoFit/>
          </a:bodyPr>
          <a:lstStyle/>
          <a:p>
            <a:pPr lvl="2">
              <a:spcBef>
                <a:spcPct val="50000"/>
              </a:spcBef>
            </a:pPr>
            <a:r>
              <a:rPr lang="en-US" sz="2800" b="1" u="sng">
                <a:solidFill>
                  <a:srgbClr val="009900"/>
                </a:solidFill>
              </a:rPr>
              <a:t>13% survival benefit for the chemoradiotherapy studies</a:t>
            </a:r>
            <a:r>
              <a:rPr lang="en-US" sz="2800" b="1">
                <a:solidFill>
                  <a:srgbClr val="009900"/>
                </a:solidFill>
              </a:rPr>
              <a:t>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52400" y="1225550"/>
            <a:ext cx="8991600" cy="4400550"/>
          </a:xfrm>
          <a:prstGeom prst="rect">
            <a:avLst/>
          </a:prstGeom>
          <a:noFill/>
          <a:ln w="9525">
            <a:noFill/>
            <a:miter lim="800000"/>
            <a:headEnd/>
            <a:tailEnd/>
          </a:ln>
        </p:spPr>
        <p:txBody>
          <a:bodyPr>
            <a:spAutoFit/>
          </a:bodyPr>
          <a:lstStyle/>
          <a:p>
            <a:r>
              <a:rPr lang="en-SG" sz="3200">
                <a:latin typeface="Times New Roman" pitchFamily="18" charset="0"/>
                <a:cs typeface="Times New Roman" pitchFamily="18" charset="0"/>
              </a:rPr>
              <a:t>Intergroup (INT) 0123/Radiation Therapy Oncology Group (RTOG) 94-05 study</a:t>
            </a:r>
          </a:p>
          <a:p>
            <a:r>
              <a:rPr lang="en-SG" sz="3200">
                <a:latin typeface="Times New Roman" pitchFamily="18" charset="0"/>
                <a:cs typeface="Times New Roman" pitchFamily="18" charset="0"/>
              </a:rPr>
              <a:t>   </a:t>
            </a:r>
          </a:p>
          <a:p>
            <a:r>
              <a:rPr lang="en-SG" sz="3200">
                <a:latin typeface="Times New Roman" pitchFamily="18" charset="0"/>
                <a:cs typeface="Times New Roman" pitchFamily="18" charset="0"/>
              </a:rPr>
              <a:t>Escalating the dose to 64.8 Gy was not beneficial. </a:t>
            </a:r>
          </a:p>
          <a:p>
            <a:r>
              <a:rPr lang="en-SG" sz="3200">
                <a:latin typeface="Times New Roman" pitchFamily="18" charset="0"/>
                <a:cs typeface="Times New Roman" pitchFamily="18" charset="0"/>
              </a:rPr>
              <a:t>(did not improve survival or locoregional control) .</a:t>
            </a:r>
          </a:p>
          <a:p>
            <a:endParaRPr lang="en-SG" sz="3200">
              <a:latin typeface="Times New Roman" pitchFamily="18" charset="0"/>
              <a:cs typeface="Times New Roman" pitchFamily="18" charset="0"/>
            </a:endParaRPr>
          </a:p>
          <a:p>
            <a:r>
              <a:rPr lang="en-SG" sz="3200">
                <a:latin typeface="Times New Roman" pitchFamily="18" charset="0"/>
                <a:cs typeface="Times New Roman" pitchFamily="18" charset="0"/>
              </a:rPr>
              <a:t>Guidelines favour preopCT+RT &gt; surgery in T2+          </a:t>
            </a:r>
          </a:p>
          <a:p>
            <a:r>
              <a:rPr lang="en-SG" sz="3200">
                <a:latin typeface="Times New Roman" pitchFamily="18" charset="0"/>
                <a:cs typeface="Times New Roman" pitchFamily="18" charset="0"/>
              </a:rPr>
              <a:t>Disease of squamous cell  Ca of Oesophagus.</a:t>
            </a:r>
          </a:p>
          <a:p>
            <a:endParaRPr lang="en-SG" sz="2400">
              <a:latin typeface="Times New Roman" pitchFamily="18" charset="0"/>
              <a:cs typeface="Times New Roman" pitchFamily="18" charset="0"/>
            </a:endParaRPr>
          </a:p>
        </p:txBody>
      </p:sp>
      <p:sp>
        <p:nvSpPr>
          <p:cNvPr id="31747" name="TextBox 2"/>
          <p:cNvSpPr txBox="1">
            <a:spLocks noChangeArrowheads="1"/>
          </p:cNvSpPr>
          <p:nvPr/>
        </p:nvSpPr>
        <p:spPr bwMode="auto">
          <a:xfrm>
            <a:off x="1676400" y="457200"/>
            <a:ext cx="5978525" cy="584200"/>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Lessons learnt in Ca.Oesophagus</a:t>
            </a:r>
            <a:endParaRPr lang="en-SG" sz="32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kr3"/>
          <p:cNvPicPr>
            <a:picLocks noChangeAspect="1" noChangeArrowheads="1"/>
          </p:cNvPicPr>
          <p:nvPr/>
        </p:nvPicPr>
        <p:blipFill>
          <a:blip r:embed="rId3"/>
          <a:srcRect/>
          <a:stretch>
            <a:fillRect/>
          </a:stretch>
        </p:blipFill>
        <p:spPr bwMode="auto">
          <a:xfrm>
            <a:off x="0" y="685800"/>
            <a:ext cx="4495800" cy="5545138"/>
          </a:xfrm>
          <a:prstGeom prst="rect">
            <a:avLst/>
          </a:prstGeom>
          <a:noFill/>
          <a:ln w="9525">
            <a:noFill/>
            <a:miter lim="800000"/>
            <a:headEnd/>
            <a:tailEnd/>
          </a:ln>
        </p:spPr>
      </p:pic>
      <p:sp>
        <p:nvSpPr>
          <p:cNvPr id="32771" name="TextBox 2"/>
          <p:cNvSpPr txBox="1">
            <a:spLocks noChangeArrowheads="1"/>
          </p:cNvSpPr>
          <p:nvPr/>
        </p:nvSpPr>
        <p:spPr bwMode="auto">
          <a:xfrm>
            <a:off x="2286000" y="76200"/>
            <a:ext cx="4287838" cy="646113"/>
          </a:xfrm>
          <a:prstGeom prst="rect">
            <a:avLst/>
          </a:prstGeom>
          <a:noFill/>
          <a:ln w="9525">
            <a:noFill/>
            <a:miter lim="800000"/>
            <a:headEnd/>
            <a:tailEnd/>
          </a:ln>
        </p:spPr>
        <p:txBody>
          <a:bodyPr wrap="none">
            <a:spAutoFit/>
          </a:bodyPr>
          <a:lstStyle/>
          <a:p>
            <a:r>
              <a:rPr lang="en-US" sz="3600">
                <a:latin typeface="Times New Roman" pitchFamily="18" charset="0"/>
                <a:cs typeface="Times New Roman" pitchFamily="18" charset="0"/>
              </a:rPr>
              <a:t>BRACHYTHERAPY</a:t>
            </a:r>
          </a:p>
        </p:txBody>
      </p:sp>
      <p:pic>
        <p:nvPicPr>
          <p:cNvPr id="32772" name="Picture 2" descr="gkr6"/>
          <p:cNvPicPr>
            <a:picLocks noChangeAspect="1" noChangeArrowheads="1"/>
          </p:cNvPicPr>
          <p:nvPr/>
        </p:nvPicPr>
        <p:blipFill>
          <a:blip r:embed="rId4"/>
          <a:srcRect/>
          <a:stretch>
            <a:fillRect/>
          </a:stretch>
        </p:blipFill>
        <p:spPr bwMode="auto">
          <a:xfrm>
            <a:off x="4495800" y="685800"/>
            <a:ext cx="4429125" cy="2743200"/>
          </a:xfrm>
          <a:prstGeom prst="rect">
            <a:avLst/>
          </a:prstGeom>
          <a:noFill/>
          <a:ln w="9525">
            <a:noFill/>
            <a:miter lim="800000"/>
            <a:headEnd/>
            <a:tailEnd/>
          </a:ln>
        </p:spPr>
      </p:pic>
      <p:pic>
        <p:nvPicPr>
          <p:cNvPr id="32773" name="Picture 2" descr="gkr5"/>
          <p:cNvPicPr>
            <a:picLocks noChangeAspect="1" noChangeArrowheads="1"/>
          </p:cNvPicPr>
          <p:nvPr/>
        </p:nvPicPr>
        <p:blipFill>
          <a:blip r:embed="rId5"/>
          <a:srcRect/>
          <a:stretch>
            <a:fillRect/>
          </a:stretch>
        </p:blipFill>
        <p:spPr bwMode="auto">
          <a:xfrm>
            <a:off x="4495800" y="3352800"/>
            <a:ext cx="4514850" cy="296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3636963" y="3149600"/>
            <a:ext cx="1711325" cy="584200"/>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Stomach</a:t>
            </a:r>
            <a:endParaRPr lang="en-SG" sz="32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0" y="-76200"/>
            <a:ext cx="9144000" cy="2755900"/>
          </a:xfrm>
          <a:prstGeom prst="rect">
            <a:avLst/>
          </a:prstGeom>
          <a:noFill/>
          <a:ln w="9525">
            <a:noFill/>
            <a:miter lim="800000"/>
            <a:headEnd/>
            <a:tailEnd/>
          </a:ln>
        </p:spPr>
      </p:pic>
      <p:sp>
        <p:nvSpPr>
          <p:cNvPr id="34819" name="Rectangle 2"/>
          <p:cNvSpPr>
            <a:spLocks noChangeArrowheads="1"/>
          </p:cNvSpPr>
          <p:nvPr/>
        </p:nvSpPr>
        <p:spPr bwMode="auto">
          <a:xfrm>
            <a:off x="0" y="3351213"/>
            <a:ext cx="9144000" cy="1570037"/>
          </a:xfrm>
          <a:prstGeom prst="rect">
            <a:avLst/>
          </a:prstGeom>
          <a:noFill/>
          <a:ln w="9525">
            <a:noFill/>
            <a:miter lim="800000"/>
            <a:headEnd/>
            <a:tailEnd/>
          </a:ln>
        </p:spPr>
        <p:txBody>
          <a:bodyPr>
            <a:spAutoFit/>
          </a:bodyPr>
          <a:lstStyle/>
          <a:p>
            <a:pPr>
              <a:buFont typeface="Arial" pitchFamily="34" charset="0"/>
              <a:buChar char="•"/>
            </a:pPr>
            <a:r>
              <a:rPr lang="en-SG" sz="2400">
                <a:latin typeface="Times New Roman" pitchFamily="18" charset="0"/>
                <a:cs typeface="Times New Roman" pitchFamily="18" charset="0"/>
              </a:rPr>
              <a:t>82 patients with resected gastric or (GEJ) adenocarcinoma</a:t>
            </a:r>
          </a:p>
          <a:p>
            <a:pPr>
              <a:buFont typeface="Arial" pitchFamily="34" charset="0"/>
              <a:buChar char="•"/>
            </a:pPr>
            <a:r>
              <a:rPr lang="en-SG" sz="2400">
                <a:latin typeface="Times New Roman" pitchFamily="18" charset="0"/>
                <a:cs typeface="Times New Roman" pitchFamily="18" charset="0"/>
              </a:rPr>
              <a:t>Stage IB to IV (M0)</a:t>
            </a:r>
          </a:p>
          <a:p>
            <a:pPr>
              <a:buFont typeface="Arial" pitchFamily="34" charset="0"/>
              <a:buChar char="•"/>
            </a:pPr>
            <a:r>
              <a:rPr lang="en-SG" sz="2400">
                <a:latin typeface="Times New Roman" pitchFamily="18" charset="0"/>
                <a:cs typeface="Times New Roman" pitchFamily="18" charset="0"/>
              </a:rPr>
              <a:t>45 Gy in 25 fractions using a 5-field conformal technique. </a:t>
            </a:r>
          </a:p>
          <a:p>
            <a:pPr>
              <a:buFont typeface="Arial" pitchFamily="34" charset="0"/>
              <a:buChar char="•"/>
            </a:pPr>
            <a:r>
              <a:rPr lang="en-SG" sz="2400">
                <a:latin typeface="Times New Roman" pitchFamily="18" charset="0"/>
                <a:cs typeface="Times New Roman" pitchFamily="18" charset="0"/>
              </a:rPr>
              <a:t>Chemotherapy was in accordance with the Intergroup 0116 study.</a:t>
            </a:r>
          </a:p>
        </p:txBody>
      </p:sp>
      <p:sp>
        <p:nvSpPr>
          <p:cNvPr id="34820" name="Rectangle 3"/>
          <p:cNvSpPr>
            <a:spLocks noChangeArrowheads="1"/>
          </p:cNvSpPr>
          <p:nvPr/>
        </p:nvSpPr>
        <p:spPr bwMode="auto">
          <a:xfrm>
            <a:off x="0" y="5634038"/>
            <a:ext cx="9144000" cy="461962"/>
          </a:xfrm>
          <a:prstGeom prst="rect">
            <a:avLst/>
          </a:prstGeom>
          <a:noFill/>
          <a:ln w="9525">
            <a:noFill/>
            <a:miter lim="800000"/>
            <a:headEnd/>
            <a:tailEnd/>
          </a:ln>
        </p:spPr>
        <p:txBody>
          <a:bodyPr>
            <a:spAutoFit/>
          </a:bodyPr>
          <a:lstStyle/>
          <a:p>
            <a:r>
              <a:rPr lang="en-SG" sz="2400">
                <a:latin typeface="Times New Roman" pitchFamily="18" charset="0"/>
                <a:cs typeface="Times New Roman" pitchFamily="18" charset="0"/>
              </a:rPr>
              <a:t>INT 0116 was planned using a two-dimensional planning technique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srcRect/>
          <a:stretch>
            <a:fillRect/>
          </a:stretch>
        </p:blipFill>
        <p:spPr bwMode="auto">
          <a:xfrm>
            <a:off x="76200" y="1674813"/>
            <a:ext cx="4572000" cy="3506787"/>
          </a:xfrm>
          <a:prstGeom prst="rect">
            <a:avLst/>
          </a:prstGeom>
          <a:noFill/>
          <a:ln w="9525">
            <a:noFill/>
            <a:miter lim="800000"/>
            <a:headEnd/>
            <a:tailEnd/>
          </a:ln>
        </p:spPr>
      </p:pic>
      <p:pic>
        <p:nvPicPr>
          <p:cNvPr id="35843" name="Picture 4"/>
          <p:cNvPicPr>
            <a:picLocks noChangeAspect="1" noChangeArrowheads="1"/>
          </p:cNvPicPr>
          <p:nvPr/>
        </p:nvPicPr>
        <p:blipFill>
          <a:blip r:embed="rId3"/>
          <a:srcRect/>
          <a:stretch>
            <a:fillRect/>
          </a:stretch>
        </p:blipFill>
        <p:spPr bwMode="auto">
          <a:xfrm>
            <a:off x="4648200" y="1676400"/>
            <a:ext cx="4419600" cy="4479925"/>
          </a:xfrm>
          <a:prstGeom prst="rect">
            <a:avLst/>
          </a:prstGeom>
          <a:noFill/>
          <a:ln w="9525">
            <a:noFill/>
            <a:miter lim="800000"/>
            <a:headEnd/>
            <a:tailEnd/>
          </a:ln>
        </p:spPr>
      </p:pic>
      <p:sp>
        <p:nvSpPr>
          <p:cNvPr id="35844" name="TextBox 4"/>
          <p:cNvSpPr txBox="1">
            <a:spLocks noChangeArrowheads="1"/>
          </p:cNvSpPr>
          <p:nvPr/>
        </p:nvSpPr>
        <p:spPr bwMode="auto">
          <a:xfrm>
            <a:off x="0" y="0"/>
            <a:ext cx="9144000" cy="1108075"/>
          </a:xfrm>
          <a:prstGeom prst="rect">
            <a:avLst/>
          </a:prstGeom>
          <a:noFill/>
          <a:ln w="9525">
            <a:noFill/>
            <a:miter lim="800000"/>
            <a:headEnd/>
            <a:tailEnd/>
          </a:ln>
        </p:spPr>
        <p:txBody>
          <a:bodyPr>
            <a:spAutoFit/>
          </a:bodyPr>
          <a:lstStyle/>
          <a:p>
            <a:r>
              <a:rPr lang="en-SG" sz="2400">
                <a:latin typeface="Times New Roman" pitchFamily="18" charset="0"/>
                <a:cs typeface="Times New Roman" pitchFamily="18" charset="0"/>
              </a:rPr>
              <a:t>Grade 3 or greater acute toxicity was noted in 57% of patients (upper gastrointestinal tract 34%, hematologic 33%). </a:t>
            </a:r>
          </a:p>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0" y="0"/>
            <a:ext cx="9144000" cy="3048000"/>
          </a:xfrm>
          <a:prstGeom prst="rect">
            <a:avLst/>
          </a:prstGeom>
          <a:noFill/>
          <a:ln w="9525">
            <a:noFill/>
            <a:miter lim="800000"/>
            <a:headEnd/>
            <a:tailEnd/>
          </a:ln>
        </p:spPr>
      </p:pic>
      <p:sp>
        <p:nvSpPr>
          <p:cNvPr id="36867" name="Rectangle 3"/>
          <p:cNvSpPr>
            <a:spLocks noChangeArrowheads="1"/>
          </p:cNvSpPr>
          <p:nvPr/>
        </p:nvSpPr>
        <p:spPr bwMode="auto">
          <a:xfrm>
            <a:off x="0" y="3524250"/>
            <a:ext cx="9144000" cy="2800350"/>
          </a:xfrm>
          <a:prstGeom prst="rect">
            <a:avLst/>
          </a:prstGeom>
          <a:noFill/>
          <a:ln w="9525">
            <a:noFill/>
            <a:miter lim="800000"/>
            <a:headEnd/>
            <a:tailEnd/>
          </a:ln>
        </p:spPr>
        <p:txBody>
          <a:bodyPr>
            <a:spAutoFit/>
          </a:bodyPr>
          <a:lstStyle/>
          <a:p>
            <a:r>
              <a:rPr lang="en-SG" sz="3200">
                <a:latin typeface="Times New Roman" pitchFamily="18" charset="0"/>
                <a:cs typeface="Times New Roman" pitchFamily="18" charset="0"/>
              </a:rPr>
              <a:t>Results:</a:t>
            </a:r>
          </a:p>
          <a:p>
            <a:r>
              <a:rPr lang="en-SG" sz="3200">
                <a:latin typeface="Times New Roman" pitchFamily="18" charset="0"/>
                <a:cs typeface="Times New Roman" pitchFamily="18" charset="0"/>
              </a:rPr>
              <a:t>Comparison of the clinical target volumes revealed satisfactory coverage by the 95% isodose envelope using either IMRT or 3D conformal therapy. </a:t>
            </a: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0" y="917575"/>
            <a:ext cx="9144000" cy="5940425"/>
          </a:xfrm>
          <a:prstGeom prst="rect">
            <a:avLst/>
          </a:prstGeom>
          <a:noFill/>
          <a:ln w="9525">
            <a:noFill/>
            <a:miter lim="800000"/>
            <a:headEnd/>
            <a:tailEnd/>
          </a:ln>
        </p:spPr>
        <p:txBody>
          <a:bodyPr>
            <a:spAutoFit/>
          </a:bodyPr>
          <a:lstStyle/>
          <a:p>
            <a:r>
              <a:rPr lang="nl-NL" sz="2000">
                <a:latin typeface="Times New Roman" pitchFamily="18" charset="0"/>
                <a:cs typeface="Times New Roman" pitchFamily="18" charset="0"/>
              </a:rPr>
              <a:t>Van der Geld Y. </a:t>
            </a:r>
          </a:p>
          <a:p>
            <a:r>
              <a:rPr lang="nl-NL" sz="2000">
                <a:latin typeface="Times New Roman" pitchFamily="18" charset="0"/>
                <a:cs typeface="Times New Roman" pitchFamily="18" charset="0"/>
              </a:rPr>
              <a:t>Evaluation of </a:t>
            </a:r>
            <a:r>
              <a:rPr lang="en-SG" sz="2000">
                <a:latin typeface="Times New Roman" pitchFamily="18" charset="0"/>
                <a:cs typeface="Times New Roman" pitchFamily="18" charset="0"/>
              </a:rPr>
              <a:t>four-dimensional computed-tomography-based intensity modulated and respiratory-gated radiotherapy techniques for pancreatic carcinoma.</a:t>
            </a:r>
          </a:p>
          <a:p>
            <a:r>
              <a:rPr lang="en-SG" sz="2000">
                <a:latin typeface="Times New Roman" pitchFamily="18" charset="0"/>
                <a:cs typeface="Times New Roman" pitchFamily="18" charset="0"/>
              </a:rPr>
              <a:t>Int J Radiat Oncol Biol Phys 2008;72: 1215–1220.</a:t>
            </a:r>
          </a:p>
          <a:p>
            <a:endParaRPr lang="en-SG" sz="2000">
              <a:latin typeface="Times New Roman" pitchFamily="18" charset="0"/>
              <a:cs typeface="Times New Roman" pitchFamily="18" charset="0"/>
            </a:endParaRPr>
          </a:p>
          <a:p>
            <a:r>
              <a:rPr lang="en-SG" sz="2000">
                <a:latin typeface="Times New Roman" pitchFamily="18" charset="0"/>
                <a:cs typeface="Times New Roman" pitchFamily="18" charset="0"/>
              </a:rPr>
              <a:t>Landry JC.</a:t>
            </a:r>
          </a:p>
          <a:p>
            <a:r>
              <a:rPr lang="en-SG" sz="2000">
                <a:latin typeface="Times New Roman" pitchFamily="18" charset="0"/>
                <a:cs typeface="Times New Roman" pitchFamily="18" charset="0"/>
              </a:rPr>
              <a:t>Treatment of pancreatic cancer tumors with intensity-modulated radiation therapy using the volume at risk approach: Employing dose-volume histogram and normal tissue complication probability to evaluate small bowel toxicity.</a:t>
            </a:r>
          </a:p>
          <a:p>
            <a:r>
              <a:rPr lang="en-SG" sz="2000">
                <a:latin typeface="Times New Roman" pitchFamily="18" charset="0"/>
                <a:cs typeface="Times New Roman" pitchFamily="18" charset="0"/>
              </a:rPr>
              <a:t>Med Dosim 2002;27:121–129.</a:t>
            </a:r>
          </a:p>
          <a:p>
            <a:endParaRPr lang="en-SG" sz="2000">
              <a:latin typeface="Times New Roman" pitchFamily="18" charset="0"/>
              <a:cs typeface="Times New Roman" pitchFamily="18" charset="0"/>
            </a:endParaRPr>
          </a:p>
          <a:p>
            <a:r>
              <a:rPr lang="en-SG" sz="2000">
                <a:latin typeface="Times New Roman" pitchFamily="18" charset="0"/>
                <a:cs typeface="Times New Roman" pitchFamily="18" charset="0"/>
              </a:rPr>
              <a:t>Milano M. </a:t>
            </a:r>
          </a:p>
          <a:p>
            <a:r>
              <a:rPr lang="en-SG" sz="2000">
                <a:latin typeface="Times New Roman" pitchFamily="18" charset="0"/>
                <a:cs typeface="Times New Roman" pitchFamily="18" charset="0"/>
              </a:rPr>
              <a:t>Intensity-modulated radiotherapy in treatment of pancreatic and bile duct malignancies: Toxicity and clinical outcome. </a:t>
            </a:r>
          </a:p>
          <a:p>
            <a:r>
              <a:rPr lang="en-SG" sz="2000">
                <a:latin typeface="Times New Roman" pitchFamily="18" charset="0"/>
                <a:cs typeface="Times New Roman" pitchFamily="18" charset="0"/>
              </a:rPr>
              <a:t>Int J Radiat Oncol Biol Phys 2004;59:445–453.</a:t>
            </a:r>
          </a:p>
          <a:p>
            <a:endParaRPr lang="en-SG" sz="2000">
              <a:latin typeface="Times New Roman" pitchFamily="18" charset="0"/>
              <a:cs typeface="Times New Roman" pitchFamily="18" charset="0"/>
            </a:endParaRPr>
          </a:p>
          <a:p>
            <a:r>
              <a:rPr lang="en-SG" sz="2000">
                <a:latin typeface="Times New Roman" pitchFamily="18" charset="0"/>
                <a:cs typeface="Times New Roman" pitchFamily="18" charset="0"/>
              </a:rPr>
              <a:t>Ben-Josef E. </a:t>
            </a:r>
          </a:p>
          <a:p>
            <a:r>
              <a:rPr lang="en-SG" sz="2000">
                <a:latin typeface="Times New Roman" pitchFamily="18" charset="0"/>
                <a:cs typeface="Times New Roman" pitchFamily="18" charset="0"/>
              </a:rPr>
              <a:t>Intensity modulated radiotherapy and concurrent capecitabine for pancreatic cancer.</a:t>
            </a:r>
          </a:p>
          <a:p>
            <a:r>
              <a:rPr lang="en-SG" sz="2000">
                <a:latin typeface="Times New Roman" pitchFamily="18" charset="0"/>
                <a:cs typeface="Times New Roman" pitchFamily="18" charset="0"/>
              </a:rPr>
              <a:t>Int J Radiat Oncol Biol Phys 2004;59:454–459.</a:t>
            </a:r>
          </a:p>
        </p:txBody>
      </p:sp>
      <p:sp>
        <p:nvSpPr>
          <p:cNvPr id="37891" name="TextBox 2"/>
          <p:cNvSpPr txBox="1">
            <a:spLocks noChangeArrowheads="1"/>
          </p:cNvSpPr>
          <p:nvPr/>
        </p:nvSpPr>
        <p:spPr bwMode="auto">
          <a:xfrm>
            <a:off x="3475038" y="39688"/>
            <a:ext cx="2087562" cy="646112"/>
          </a:xfrm>
          <a:prstGeom prst="rect">
            <a:avLst/>
          </a:prstGeom>
          <a:noFill/>
          <a:ln w="9525">
            <a:noFill/>
            <a:miter lim="800000"/>
            <a:headEnd/>
            <a:tailEnd/>
          </a:ln>
        </p:spPr>
        <p:txBody>
          <a:bodyPr wrap="none">
            <a:spAutoFit/>
          </a:bodyPr>
          <a:lstStyle/>
          <a:p>
            <a:r>
              <a:rPr lang="en-US" sz="3600" b="1">
                <a:latin typeface="Times New Roman" pitchFamily="18" charset="0"/>
                <a:cs typeface="Times New Roman" pitchFamily="18" charset="0"/>
              </a:rPr>
              <a:t>Pancreas </a:t>
            </a:r>
            <a:endParaRPr lang="en-SG" sz="36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1676400" y="1981200"/>
            <a:ext cx="6019800" cy="3581400"/>
          </a:xfrm>
          <a:prstGeom prst="rect">
            <a:avLst/>
          </a:prstGeom>
          <a:noFill/>
          <a:ln w="9525">
            <a:noFill/>
            <a:miter lim="800000"/>
            <a:headEnd/>
            <a:tailEnd/>
          </a:ln>
        </p:spPr>
        <p:txBody>
          <a:bodyPr/>
          <a:lstStyle/>
          <a:p>
            <a:pPr marL="742950" lvl="1" indent="-285750">
              <a:spcBef>
                <a:spcPct val="20000"/>
              </a:spcBef>
              <a:buFontTx/>
              <a:buChar char="–"/>
            </a:pPr>
            <a:r>
              <a:rPr lang="en-US" sz="2400">
                <a:latin typeface="Times New Roman" pitchFamily="18" charset="0"/>
              </a:rPr>
              <a:t>Squamous cell Carcinoma – 50-70 Gy</a:t>
            </a:r>
          </a:p>
          <a:p>
            <a:pPr marL="742950" lvl="1" indent="-285750">
              <a:spcBef>
                <a:spcPct val="20000"/>
              </a:spcBef>
              <a:buFontTx/>
              <a:buChar char="–"/>
            </a:pPr>
            <a:r>
              <a:rPr lang="en-US" sz="2400">
                <a:latin typeface="Times New Roman" pitchFamily="18" charset="0"/>
              </a:rPr>
              <a:t>Adenocarcinoma -  45 - 70 Gy</a:t>
            </a:r>
          </a:p>
          <a:p>
            <a:pPr marL="742950" lvl="1" indent="-285750">
              <a:spcBef>
                <a:spcPct val="20000"/>
              </a:spcBef>
              <a:buFontTx/>
              <a:buChar char="–"/>
            </a:pPr>
            <a:r>
              <a:rPr lang="en-US" sz="2400">
                <a:latin typeface="Times New Roman" pitchFamily="18" charset="0"/>
              </a:rPr>
              <a:t>Normal tissue Tolerances </a:t>
            </a:r>
          </a:p>
          <a:p>
            <a:pPr marL="1143000" lvl="2" indent="-228600">
              <a:spcBef>
                <a:spcPct val="20000"/>
              </a:spcBef>
              <a:buFontTx/>
              <a:buChar char="•"/>
            </a:pPr>
            <a:r>
              <a:rPr lang="en-US" sz="2400">
                <a:latin typeface="Times New Roman" pitchFamily="18" charset="0"/>
              </a:rPr>
              <a:t>liver - 30 Gy</a:t>
            </a:r>
          </a:p>
          <a:p>
            <a:pPr marL="1143000" lvl="2" indent="-228600">
              <a:spcBef>
                <a:spcPct val="20000"/>
              </a:spcBef>
              <a:buFontTx/>
              <a:buChar char="•"/>
            </a:pPr>
            <a:r>
              <a:rPr lang="en-US" sz="2400">
                <a:latin typeface="Times New Roman" pitchFamily="18" charset="0"/>
              </a:rPr>
              <a:t>kidney – &lt;15 Gy</a:t>
            </a:r>
          </a:p>
          <a:p>
            <a:pPr marL="1143000" lvl="2" indent="-228600">
              <a:spcBef>
                <a:spcPct val="20000"/>
              </a:spcBef>
              <a:buFontTx/>
              <a:buChar char="•"/>
            </a:pPr>
            <a:r>
              <a:rPr lang="en-US" sz="2400">
                <a:latin typeface="Times New Roman" pitchFamily="18" charset="0"/>
              </a:rPr>
              <a:t>Spinal cord  – 46 Gy </a:t>
            </a:r>
          </a:p>
          <a:p>
            <a:pPr marL="1143000" lvl="2" indent="-228600">
              <a:spcBef>
                <a:spcPct val="20000"/>
              </a:spcBef>
              <a:buFontTx/>
              <a:buChar char="•"/>
            </a:pPr>
            <a:r>
              <a:rPr lang="en-US" sz="2400">
                <a:latin typeface="Times New Roman" pitchFamily="18" charset="0"/>
              </a:rPr>
              <a:t>Spleen – 15-20 Gy</a:t>
            </a:r>
          </a:p>
          <a:p>
            <a:pPr marL="1143000" lvl="2" indent="-228600">
              <a:spcBef>
                <a:spcPct val="20000"/>
              </a:spcBef>
              <a:buFontTx/>
              <a:buChar char="•"/>
            </a:pPr>
            <a:r>
              <a:rPr lang="en-US" sz="2400">
                <a:latin typeface="Times New Roman" pitchFamily="18" charset="0"/>
              </a:rPr>
              <a:t>Bowel - &lt; 45 Gy</a:t>
            </a:r>
          </a:p>
          <a:p>
            <a:pPr marL="1143000" lvl="2" indent="-228600">
              <a:spcBef>
                <a:spcPct val="20000"/>
              </a:spcBef>
            </a:pPr>
            <a:endParaRPr lang="en-US" sz="2400">
              <a:latin typeface="Times New Roman" pitchFamily="18" charset="0"/>
            </a:endParaRPr>
          </a:p>
          <a:p>
            <a:pPr marL="1143000" lvl="2" indent="-228600">
              <a:spcBef>
                <a:spcPct val="20000"/>
              </a:spcBef>
            </a:pPr>
            <a:r>
              <a:rPr lang="en-US" sz="2400">
                <a:latin typeface="Times New Roman" pitchFamily="18" charset="0"/>
              </a:rPr>
              <a:t>This differential has to be  achieved</a:t>
            </a:r>
          </a:p>
        </p:txBody>
      </p:sp>
      <p:sp>
        <p:nvSpPr>
          <p:cNvPr id="14339" name="TextBox 3"/>
          <p:cNvSpPr txBox="1">
            <a:spLocks noChangeArrowheads="1"/>
          </p:cNvSpPr>
          <p:nvPr/>
        </p:nvSpPr>
        <p:spPr bwMode="auto">
          <a:xfrm>
            <a:off x="1016000" y="457200"/>
            <a:ext cx="7747000" cy="1200150"/>
          </a:xfrm>
          <a:prstGeom prst="rect">
            <a:avLst/>
          </a:prstGeom>
          <a:noFill/>
          <a:ln w="9525">
            <a:noFill/>
            <a:miter lim="800000"/>
            <a:headEnd/>
            <a:tailEnd/>
          </a:ln>
        </p:spPr>
        <p:txBody>
          <a:bodyPr>
            <a:spAutoFit/>
          </a:bodyPr>
          <a:lstStyle/>
          <a:p>
            <a:r>
              <a:rPr lang="en-US" sz="3600"/>
              <a:t>TUMOR VRS NORMAL TISSUES-</a:t>
            </a:r>
          </a:p>
          <a:p>
            <a:r>
              <a:rPr lang="en-US" sz="3600"/>
              <a:t>      DOSE CONSTRAINTS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2"/>
          <a:srcRect/>
          <a:stretch>
            <a:fillRect/>
          </a:stretch>
        </p:blipFill>
        <p:spPr bwMode="auto">
          <a:xfrm>
            <a:off x="685800" y="20638"/>
            <a:ext cx="7467600" cy="2036762"/>
          </a:xfrm>
          <a:prstGeom prst="rect">
            <a:avLst/>
          </a:prstGeom>
          <a:noFill/>
          <a:ln w="9525">
            <a:noFill/>
            <a:miter lim="800000"/>
            <a:headEnd/>
            <a:tailEnd/>
          </a:ln>
        </p:spPr>
      </p:pic>
      <p:sp>
        <p:nvSpPr>
          <p:cNvPr id="38915" name="TextBox 2"/>
          <p:cNvSpPr txBox="1">
            <a:spLocks noChangeArrowheads="1"/>
          </p:cNvSpPr>
          <p:nvPr/>
        </p:nvSpPr>
        <p:spPr bwMode="auto">
          <a:xfrm>
            <a:off x="0" y="2035175"/>
            <a:ext cx="9285288" cy="2308225"/>
          </a:xfrm>
          <a:prstGeom prst="rect">
            <a:avLst/>
          </a:prstGeom>
          <a:noFill/>
          <a:ln w="9525">
            <a:noFill/>
            <a:miter lim="800000"/>
            <a:headEnd/>
            <a:tailEnd/>
          </a:ln>
        </p:spPr>
        <p:txBody>
          <a:bodyPr wrap="none">
            <a:spAutoFit/>
          </a:bodyPr>
          <a:lstStyle/>
          <a:p>
            <a:pPr>
              <a:buFont typeface="Arial" pitchFamily="34" charset="0"/>
              <a:buChar char="•"/>
            </a:pPr>
            <a:r>
              <a:rPr lang="en-SG" sz="2400">
                <a:latin typeface="Times New Roman" pitchFamily="18" charset="0"/>
                <a:cs typeface="Times New Roman" pitchFamily="18" charset="0"/>
              </a:rPr>
              <a:t>46 patients with pancreatic/ampullary cancer -concurrent chemoradiation</a:t>
            </a:r>
          </a:p>
          <a:p>
            <a:pPr>
              <a:buFont typeface="Arial" pitchFamily="34" charset="0"/>
              <a:buChar char="•"/>
            </a:pPr>
            <a:r>
              <a:rPr lang="en-SG" sz="2400">
                <a:latin typeface="Times New Roman" pitchFamily="18" charset="0"/>
                <a:cs typeface="Times New Roman" pitchFamily="18" charset="0"/>
              </a:rPr>
              <a:t>5-fluorouracil -Radiation Therapy Oncology Group (RTOG) 97-04.</a:t>
            </a:r>
          </a:p>
          <a:p>
            <a:pPr>
              <a:buFont typeface="Arial" pitchFamily="34" charset="0"/>
              <a:buChar char="•"/>
            </a:pPr>
            <a:r>
              <a:rPr lang="en-SG" sz="2400">
                <a:latin typeface="Times New Roman" pitchFamily="18" charset="0"/>
                <a:cs typeface="Times New Roman" pitchFamily="18" charset="0"/>
              </a:rPr>
              <a:t>Rates of acute gastrointestinal (GI) toxicity for this series of IMRT</a:t>
            </a:r>
          </a:p>
          <a:p>
            <a:r>
              <a:rPr lang="en-SG" sz="2400">
                <a:latin typeface="Times New Roman" pitchFamily="18" charset="0"/>
                <a:cs typeface="Times New Roman" pitchFamily="18" charset="0"/>
              </a:rPr>
              <a:t>treated patients were compared with those from RTOG 97-04 (where all </a:t>
            </a:r>
          </a:p>
          <a:p>
            <a:r>
              <a:rPr lang="en-SG" sz="2400">
                <a:latin typeface="Times New Roman" pitchFamily="18" charset="0"/>
                <a:cs typeface="Times New Roman" pitchFamily="18" charset="0"/>
              </a:rPr>
              <a:t>patients were treated with 3D conformal techniques). </a:t>
            </a:r>
          </a:p>
          <a:p>
            <a:pPr>
              <a:buFont typeface="Arial" pitchFamily="34" charset="0"/>
              <a:buChar char="•"/>
            </a:pPr>
            <a:endParaRPr lang="en-SG" sz="2400">
              <a:latin typeface="Times New Roman" pitchFamily="18" charset="0"/>
              <a:cs typeface="Times New Roman" pitchFamily="18" charset="0"/>
            </a:endParaRPr>
          </a:p>
        </p:txBody>
      </p:sp>
      <p:sp>
        <p:nvSpPr>
          <p:cNvPr id="38916" name="Rectangle 3"/>
          <p:cNvSpPr>
            <a:spLocks noChangeArrowheads="1"/>
          </p:cNvSpPr>
          <p:nvPr/>
        </p:nvSpPr>
        <p:spPr bwMode="auto">
          <a:xfrm>
            <a:off x="457200" y="4494213"/>
            <a:ext cx="7162800" cy="2678112"/>
          </a:xfrm>
          <a:prstGeom prst="rect">
            <a:avLst/>
          </a:prstGeom>
          <a:noFill/>
          <a:ln w="9525">
            <a:noFill/>
            <a:miter lim="800000"/>
            <a:headEnd/>
            <a:tailEnd/>
          </a:ln>
        </p:spPr>
        <p:txBody>
          <a:bodyPr>
            <a:spAutoFit/>
          </a:bodyPr>
          <a:lstStyle/>
          <a:p>
            <a:r>
              <a:rPr lang="en-SG" sz="2400">
                <a:latin typeface="Times New Roman" pitchFamily="18" charset="0"/>
                <a:cs typeface="Times New Roman" pitchFamily="18" charset="0"/>
              </a:rPr>
              <a:t>Conclusions:</a:t>
            </a:r>
          </a:p>
          <a:p>
            <a:r>
              <a:rPr lang="en-SG" sz="2400">
                <a:latin typeface="Times New Roman" pitchFamily="18" charset="0"/>
                <a:cs typeface="Times New Roman" pitchFamily="18" charset="0"/>
              </a:rPr>
              <a:t> IMRT is associated with a statistically  significant decrease in acute upper and lower GI toxicity among patients treated with CRT for pancreatic/ampullary cancers. Grade 3–4 nausea and vomiting (0% vs. 11%, p = 0.024) and diarrhea (3% vs. 18%, p = 0.017). </a:t>
            </a:r>
          </a:p>
          <a:p>
            <a:endParaRPr lang="en-SG" sz="2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noChangeArrowheads="1"/>
          </p:cNvPicPr>
          <p:nvPr/>
        </p:nvPicPr>
        <p:blipFill>
          <a:blip r:embed="rId3"/>
          <a:srcRect/>
          <a:stretch>
            <a:fillRect/>
          </a:stretch>
        </p:blipFill>
        <p:spPr bwMode="auto">
          <a:xfrm>
            <a:off x="0" y="4629150"/>
            <a:ext cx="4486275" cy="2076450"/>
          </a:xfrm>
          <a:prstGeom prst="rect">
            <a:avLst/>
          </a:prstGeom>
          <a:noFill/>
          <a:ln w="9525">
            <a:noFill/>
            <a:miter lim="800000"/>
            <a:headEnd/>
            <a:tailEnd/>
          </a:ln>
        </p:spPr>
      </p:pic>
      <p:pic>
        <p:nvPicPr>
          <p:cNvPr id="4100" name="Picture 3"/>
          <p:cNvPicPr>
            <a:picLocks noChangeAspect="1" noChangeArrowheads="1"/>
          </p:cNvPicPr>
          <p:nvPr/>
        </p:nvPicPr>
        <p:blipFill>
          <a:blip r:embed="rId4"/>
          <a:srcRect/>
          <a:stretch>
            <a:fillRect/>
          </a:stretch>
        </p:blipFill>
        <p:spPr bwMode="auto">
          <a:xfrm>
            <a:off x="4581525" y="647700"/>
            <a:ext cx="4562475" cy="3314700"/>
          </a:xfrm>
          <a:prstGeom prst="rect">
            <a:avLst/>
          </a:prstGeom>
          <a:noFill/>
          <a:ln w="9525">
            <a:noFill/>
            <a:miter lim="800000"/>
            <a:headEnd/>
            <a:tailEnd/>
          </a:ln>
        </p:spPr>
      </p:pic>
      <p:graphicFrame>
        <p:nvGraphicFramePr>
          <p:cNvPr id="4098" name="Object 2"/>
          <p:cNvGraphicFramePr>
            <a:graphicFrameLocks noChangeAspect="1"/>
          </p:cNvGraphicFramePr>
          <p:nvPr/>
        </p:nvGraphicFramePr>
        <p:xfrm>
          <a:off x="0" y="685800"/>
          <a:ext cx="4543425" cy="3648075"/>
        </p:xfrm>
        <a:graphic>
          <a:graphicData uri="http://schemas.openxmlformats.org/presentationml/2006/ole">
            <p:oleObj spid="_x0000_s4098" name="Bitmap Image" r:id="rId5" imgW="4772691" imgH="3648584" progId="Paint.Picture">
              <p:embed/>
            </p:oleObj>
          </a:graphicData>
        </a:graphic>
      </p:graphicFrame>
      <p:sp>
        <p:nvSpPr>
          <p:cNvPr id="4101" name="TextBox 4"/>
          <p:cNvSpPr txBox="1">
            <a:spLocks noChangeArrowheads="1"/>
          </p:cNvSpPr>
          <p:nvPr/>
        </p:nvSpPr>
        <p:spPr bwMode="auto">
          <a:xfrm>
            <a:off x="2632075" y="152400"/>
            <a:ext cx="5067300" cy="584200"/>
          </a:xfrm>
          <a:prstGeom prst="rect">
            <a:avLst/>
          </a:prstGeom>
          <a:noFill/>
          <a:ln w="9525">
            <a:noFill/>
            <a:miter lim="800000"/>
            <a:headEnd/>
            <a:tailEnd/>
          </a:ln>
        </p:spPr>
        <p:txBody>
          <a:bodyPr wrap="none">
            <a:spAutoFit/>
          </a:bodyPr>
          <a:lstStyle/>
          <a:p>
            <a:r>
              <a:rPr lang="en-US" sz="3200">
                <a:latin typeface="Times New Roman" pitchFamily="18" charset="0"/>
              </a:rPr>
              <a:t>IMRT in Carcinoma Pancreas</a:t>
            </a:r>
            <a:endParaRPr lang="en-US" sz="3200"/>
          </a:p>
        </p:txBody>
      </p:sp>
      <p:sp>
        <p:nvSpPr>
          <p:cNvPr id="4102" name="TextBox 5"/>
          <p:cNvSpPr txBox="1">
            <a:spLocks noChangeArrowheads="1"/>
          </p:cNvSpPr>
          <p:nvPr/>
        </p:nvSpPr>
        <p:spPr bwMode="auto">
          <a:xfrm>
            <a:off x="4572000" y="4667250"/>
            <a:ext cx="4572000" cy="1200150"/>
          </a:xfrm>
          <a:prstGeom prst="rect">
            <a:avLst/>
          </a:prstGeom>
          <a:noFill/>
          <a:ln w="9525">
            <a:noFill/>
            <a:miter lim="800000"/>
            <a:headEnd/>
            <a:tailEnd/>
          </a:ln>
        </p:spPr>
        <p:txBody>
          <a:bodyPr>
            <a:spAutoFit/>
          </a:bodyPr>
          <a:lstStyle/>
          <a:p>
            <a:r>
              <a:rPr lang="en-SG">
                <a:latin typeface="Times New Roman" pitchFamily="18" charset="0"/>
                <a:cs typeface="Times New Roman" pitchFamily="18" charset="0"/>
              </a:rPr>
              <a:t>The improved tolerability of treatment not only can </a:t>
            </a:r>
            <a:r>
              <a:rPr lang="en-SG" b="1" u="sng">
                <a:latin typeface="Times New Roman" pitchFamily="18" charset="0"/>
                <a:cs typeface="Times New Roman" pitchFamily="18" charset="0"/>
              </a:rPr>
              <a:t>improve patients’ quality of life </a:t>
            </a:r>
            <a:r>
              <a:rPr lang="en-SG">
                <a:latin typeface="Times New Roman" pitchFamily="18" charset="0"/>
                <a:cs typeface="Times New Roman" pitchFamily="18" charset="0"/>
              </a:rPr>
              <a:t>but also may allow for </a:t>
            </a:r>
            <a:r>
              <a:rPr lang="en-SG" b="1" u="sng">
                <a:latin typeface="Times New Roman" pitchFamily="18" charset="0"/>
                <a:cs typeface="Times New Roman" pitchFamily="18" charset="0"/>
              </a:rPr>
              <a:t>radiation dose escalation</a:t>
            </a:r>
            <a:r>
              <a:rPr lang="en-SG">
                <a:latin typeface="Times New Roman" pitchFamily="18" charset="0"/>
                <a:cs typeface="Times New Roman" pitchFamily="18" charset="0"/>
              </a:rPr>
              <a:t> and </a:t>
            </a:r>
          </a:p>
          <a:p>
            <a:r>
              <a:rPr lang="en-SG" b="1" u="sng">
                <a:latin typeface="Times New Roman" pitchFamily="18" charset="0"/>
                <a:cs typeface="Times New Roman" pitchFamily="18" charset="0"/>
              </a:rPr>
              <a:t>Intensification of chemotherapy regimens</a:t>
            </a:r>
            <a:endParaRPr lang="en-US" b="1" u="sng"/>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ri extension.wmv">
            <a:hlinkClick r:id="" action="ppaction://media"/>
          </p:cNvPr>
          <p:cNvPicPr>
            <a:picLocks noRot="1" noChangeAspect="1"/>
          </p:cNvPicPr>
          <p:nvPr>
            <a:videoFile r:link="rId1"/>
          </p:nvPr>
        </p:nvPicPr>
        <p:blipFill>
          <a:blip r:embed="rId3"/>
          <a:srcRect/>
          <a:stretch>
            <a:fillRect/>
          </a:stretch>
        </p:blipFill>
        <p:spPr bwMode="auto">
          <a:xfrm>
            <a:off x="1143000" y="1066800"/>
            <a:ext cx="6477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152400"/>
            <a:ext cx="8686800" cy="1219200"/>
          </a:xfrm>
        </p:spPr>
        <p:txBody>
          <a:bodyPr/>
          <a:lstStyle/>
          <a:p>
            <a:pPr>
              <a:lnSpc>
                <a:spcPct val="90000"/>
              </a:lnSpc>
            </a:pPr>
            <a:r>
              <a:rPr lang="en-US" sz="2800" smtClean="0">
                <a:solidFill>
                  <a:srgbClr val="C00000"/>
                </a:solidFill>
              </a:rPr>
              <a:t>Respiratory Gating System:</a:t>
            </a:r>
            <a:br>
              <a:rPr lang="en-US" sz="2800" smtClean="0">
                <a:solidFill>
                  <a:srgbClr val="C00000"/>
                </a:solidFill>
              </a:rPr>
            </a:br>
            <a:r>
              <a:rPr lang="en-US" sz="2800" smtClean="0">
                <a:solidFill>
                  <a:srgbClr val="C00000"/>
                </a:solidFill>
              </a:rPr>
              <a:t>Varian Real-time Position Management (RPM</a:t>
            </a:r>
            <a:r>
              <a:rPr lang="en-US" sz="3600" smtClean="0">
                <a:solidFill>
                  <a:srgbClr val="C00000"/>
                </a:solidFill>
              </a:rPr>
              <a:t>)</a:t>
            </a:r>
          </a:p>
        </p:txBody>
      </p:sp>
      <p:sp>
        <p:nvSpPr>
          <p:cNvPr id="40963" name="Rectangle 3"/>
          <p:cNvSpPr>
            <a:spLocks noGrp="1" noChangeArrowheads="1"/>
          </p:cNvSpPr>
          <p:nvPr>
            <p:ph type="body" sz="half" idx="1"/>
          </p:nvPr>
        </p:nvSpPr>
        <p:spPr>
          <a:xfrm>
            <a:off x="152400" y="1371600"/>
            <a:ext cx="2895600" cy="2514600"/>
          </a:xfrm>
        </p:spPr>
        <p:txBody>
          <a:bodyPr/>
          <a:lstStyle/>
          <a:p>
            <a:pPr marL="168275" indent="-168275">
              <a:lnSpc>
                <a:spcPct val="110000"/>
              </a:lnSpc>
              <a:buFont typeface="Wingdings" pitchFamily="2" charset="2"/>
              <a:buNone/>
            </a:pPr>
            <a:r>
              <a:rPr lang="en-US" sz="1600" b="1" smtClean="0">
                <a:solidFill>
                  <a:srgbClr val="C00000"/>
                </a:solidFill>
              </a:rPr>
              <a:t>Components:</a:t>
            </a:r>
          </a:p>
          <a:p>
            <a:pPr marL="168275" indent="-168275">
              <a:lnSpc>
                <a:spcPct val="110000"/>
              </a:lnSpc>
              <a:buClr>
                <a:srgbClr val="FFFF00"/>
              </a:buClr>
            </a:pPr>
            <a:r>
              <a:rPr lang="en-US" sz="1600" b="1" smtClean="0">
                <a:solidFill>
                  <a:srgbClr val="C00000"/>
                </a:solidFill>
              </a:rPr>
              <a:t>Reflective external Marker placed on abdomen or chest</a:t>
            </a:r>
          </a:p>
          <a:p>
            <a:pPr marL="168275" indent="-168275">
              <a:lnSpc>
                <a:spcPct val="110000"/>
              </a:lnSpc>
              <a:buClr>
                <a:srgbClr val="FFFF00"/>
              </a:buClr>
            </a:pPr>
            <a:r>
              <a:rPr lang="en-US" sz="1600" b="1" smtClean="0">
                <a:solidFill>
                  <a:srgbClr val="C00000"/>
                </a:solidFill>
              </a:rPr>
              <a:t>Infrared illuminator/CCD camera</a:t>
            </a:r>
          </a:p>
          <a:p>
            <a:pPr marL="168275" indent="-168275">
              <a:lnSpc>
                <a:spcPct val="110000"/>
              </a:lnSpc>
              <a:buClr>
                <a:srgbClr val="FFFF00"/>
              </a:buClr>
            </a:pPr>
            <a:r>
              <a:rPr lang="en-US" sz="1600" b="1" smtClean="0">
                <a:solidFill>
                  <a:srgbClr val="C00000"/>
                </a:solidFill>
              </a:rPr>
              <a:t>Workstation to process signals &amp; generate trigger for CT/simulator/ linac</a:t>
            </a:r>
          </a:p>
        </p:txBody>
      </p:sp>
      <p:pic>
        <p:nvPicPr>
          <p:cNvPr id="40964" name="Picture 4"/>
          <p:cNvPicPr>
            <a:picLocks noChangeAspect="1" noChangeArrowheads="1"/>
          </p:cNvPicPr>
          <p:nvPr>
            <p:ph sz="quarter" idx="2"/>
          </p:nvPr>
        </p:nvPicPr>
        <p:blipFill>
          <a:blip r:embed="rId2"/>
          <a:srcRect/>
          <a:stretch>
            <a:fillRect/>
          </a:stretch>
        </p:blipFill>
        <p:spPr>
          <a:xfrm>
            <a:off x="3124200" y="1905000"/>
            <a:ext cx="6019800" cy="4800600"/>
          </a:xfrm>
          <a:noFill/>
        </p:spPr>
      </p:pic>
      <p:pic>
        <p:nvPicPr>
          <p:cNvPr id="40965" name="Picture 5" descr="VideoTracking"/>
          <p:cNvPicPr>
            <a:picLocks noChangeAspect="1" noChangeArrowheads="1" noCrop="1"/>
          </p:cNvPicPr>
          <p:nvPr>
            <p:ph sz="quarter" idx="3"/>
          </p:nvPr>
        </p:nvPicPr>
        <p:blipFill>
          <a:blip r:embed="rId3"/>
          <a:srcRect/>
          <a:stretch>
            <a:fillRect/>
          </a:stretch>
        </p:blipFill>
        <p:spPr>
          <a:xfrm>
            <a:off x="5410200" y="1752600"/>
            <a:ext cx="3581400" cy="2209800"/>
          </a:xfrm>
          <a:noFill/>
        </p:spPr>
      </p:pic>
      <p:pic>
        <p:nvPicPr>
          <p:cNvPr id="40966" name="Picture 6"/>
          <p:cNvPicPr>
            <a:picLocks noChangeAspect="1" noChangeArrowheads="1"/>
          </p:cNvPicPr>
          <p:nvPr/>
        </p:nvPicPr>
        <p:blipFill>
          <a:blip r:embed="rId4"/>
          <a:srcRect l="50833" t="34357" r="2499" b="14662"/>
          <a:stretch>
            <a:fillRect/>
          </a:stretch>
        </p:blipFill>
        <p:spPr bwMode="auto">
          <a:xfrm>
            <a:off x="76200" y="4191000"/>
            <a:ext cx="3048000" cy="2503488"/>
          </a:xfrm>
          <a:prstGeom prst="rect">
            <a:avLst/>
          </a:prstGeom>
          <a:noFill/>
          <a:ln w="9525">
            <a:noFill/>
            <a:miter lim="800000"/>
            <a:headEnd/>
            <a:tailEnd/>
          </a:ln>
        </p:spPr>
      </p:pic>
      <p:sp>
        <p:nvSpPr>
          <p:cNvPr id="40967" name="Line 7"/>
          <p:cNvSpPr>
            <a:spLocks noChangeShapeType="1"/>
          </p:cNvSpPr>
          <p:nvPr/>
        </p:nvSpPr>
        <p:spPr bwMode="auto">
          <a:xfrm>
            <a:off x="1295400" y="4125913"/>
            <a:ext cx="914400" cy="609600"/>
          </a:xfrm>
          <a:prstGeom prst="line">
            <a:avLst/>
          </a:prstGeom>
          <a:noFill/>
          <a:ln w="38100">
            <a:solidFill>
              <a:srgbClr val="CC0000"/>
            </a:solidFill>
            <a:round/>
            <a:headEnd/>
            <a:tailEnd type="triangle" w="med" len="med"/>
          </a:ln>
        </p:spPr>
        <p:txBody>
          <a:bodyPr/>
          <a:lstStyle/>
          <a:p>
            <a:endParaRPr lang="en-US"/>
          </a:p>
        </p:txBody>
      </p:sp>
      <p:sp>
        <p:nvSpPr>
          <p:cNvPr id="40968" name="Line 8"/>
          <p:cNvSpPr>
            <a:spLocks noChangeShapeType="1"/>
          </p:cNvSpPr>
          <p:nvPr/>
        </p:nvSpPr>
        <p:spPr bwMode="auto">
          <a:xfrm>
            <a:off x="2286000" y="4049713"/>
            <a:ext cx="1524000" cy="685800"/>
          </a:xfrm>
          <a:prstGeom prst="line">
            <a:avLst/>
          </a:prstGeom>
          <a:noFill/>
          <a:ln w="38100">
            <a:solidFill>
              <a:srgbClr val="CC0000"/>
            </a:solidFill>
            <a:round/>
            <a:headEnd/>
            <a:tailEnd type="triangle" w="med" len="med"/>
          </a:ln>
        </p:spPr>
        <p:txBody>
          <a:bodyPr/>
          <a:lstStyle/>
          <a:p>
            <a:endParaRPr lang="en-US"/>
          </a:p>
        </p:txBody>
      </p:sp>
      <p:sp>
        <p:nvSpPr>
          <p:cNvPr id="40969" name="Line 9"/>
          <p:cNvSpPr>
            <a:spLocks noChangeShapeType="1"/>
          </p:cNvSpPr>
          <p:nvPr/>
        </p:nvSpPr>
        <p:spPr bwMode="auto">
          <a:xfrm>
            <a:off x="0" y="1295400"/>
            <a:ext cx="9144000" cy="0"/>
          </a:xfrm>
          <a:prstGeom prst="line">
            <a:avLst/>
          </a:prstGeom>
          <a:noFill/>
          <a:ln w="38100" cap="rnd">
            <a:solidFill>
              <a:srgbClr val="FFFF00"/>
            </a:solidFill>
            <a:prstDash val="sysDot"/>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noChangeArrowheads="1"/>
          </p:cNvPicPr>
          <p:nvPr/>
        </p:nvPicPr>
        <p:blipFill>
          <a:blip r:embed="rId3"/>
          <a:srcRect/>
          <a:stretch>
            <a:fillRect/>
          </a:stretch>
        </p:blipFill>
        <p:spPr bwMode="auto">
          <a:xfrm>
            <a:off x="0" y="838200"/>
            <a:ext cx="9144000" cy="6019800"/>
          </a:xfrm>
          <a:prstGeom prst="rect">
            <a:avLst/>
          </a:prstGeom>
          <a:noFill/>
          <a:ln w="9525">
            <a:noFill/>
            <a:miter lim="800000"/>
            <a:headEnd/>
            <a:tailEnd/>
          </a:ln>
        </p:spPr>
      </p:pic>
      <p:sp>
        <p:nvSpPr>
          <p:cNvPr id="41987" name="TextBox 2"/>
          <p:cNvSpPr txBox="1">
            <a:spLocks noChangeArrowheads="1"/>
          </p:cNvSpPr>
          <p:nvPr/>
        </p:nvSpPr>
        <p:spPr bwMode="auto">
          <a:xfrm>
            <a:off x="0" y="163513"/>
            <a:ext cx="9753600" cy="585787"/>
          </a:xfrm>
          <a:prstGeom prst="rect">
            <a:avLst/>
          </a:prstGeom>
          <a:noFill/>
          <a:ln w="9525">
            <a:noFill/>
            <a:miter lim="800000"/>
            <a:headEnd/>
            <a:tailEnd/>
          </a:ln>
        </p:spPr>
        <p:txBody>
          <a:bodyPr>
            <a:spAutoFit/>
          </a:bodyPr>
          <a:lstStyle/>
          <a:p>
            <a:r>
              <a:rPr lang="en-US" sz="3200"/>
              <a:t>  Cyberknife in Inoperable Carcinoma Pancreas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dirty="0">
                <a:solidFill>
                  <a:schemeClr val="accent1">
                    <a:lumMod val="75000"/>
                  </a:schemeClr>
                </a:solidFill>
                <a:effectLst>
                  <a:outerShdw blurRad="38100" dist="38100" dir="2700000" algn="tl">
                    <a:srgbClr val="000000"/>
                  </a:outerShdw>
                </a:effectLst>
              </a:rPr>
              <a:t>Stereotactic Radiation Surgery: Pancreas</a:t>
            </a:r>
          </a:p>
        </p:txBody>
      </p:sp>
      <p:sp>
        <p:nvSpPr>
          <p:cNvPr id="3" name="Content Placeholder 2"/>
          <p:cNvSpPr>
            <a:spLocks noGrp="1"/>
          </p:cNvSpPr>
          <p:nvPr>
            <p:ph idx="4294967295"/>
          </p:nvPr>
        </p:nvSpPr>
        <p:spPr/>
        <p:txBody>
          <a:bodyPr/>
          <a:lstStyle/>
          <a:p>
            <a:pPr>
              <a:defRPr/>
            </a:pPr>
            <a:r>
              <a:rPr lang="en-US">
                <a:effectLst>
                  <a:outerShdw blurRad="38100" dist="38100" dir="2700000" algn="tl">
                    <a:srgbClr val="000000"/>
                  </a:outerShdw>
                </a:effectLst>
              </a:rPr>
              <a:t>Patient of Carcinoma Pancreas with local infiltration-Inoperable/surgery not feasible</a:t>
            </a:r>
          </a:p>
          <a:p>
            <a:pPr>
              <a:defRPr/>
            </a:pPr>
            <a:endParaRPr lang="en-US">
              <a:effectLst>
                <a:outerShdw blurRad="38100" dist="38100" dir="2700000" algn="tl">
                  <a:srgbClr val="000000"/>
                </a:outerShdw>
              </a:effectLst>
            </a:endParaRPr>
          </a:p>
          <a:p>
            <a:pPr>
              <a:defRPr/>
            </a:pPr>
            <a:r>
              <a:rPr lang="en-US">
                <a:effectLst>
                  <a:outerShdw blurRad="38100" dist="38100" dir="2700000" algn="tl">
                    <a:srgbClr val="000000"/>
                  </a:outerShdw>
                </a:effectLst>
              </a:rPr>
              <a:t>Conventional option: </a:t>
            </a:r>
          </a:p>
          <a:p>
            <a:pPr lvl="2">
              <a:defRPr/>
            </a:pPr>
            <a:r>
              <a:rPr lang="en-US">
                <a:effectLst>
                  <a:outerShdw blurRad="38100" dist="38100" dir="2700000" algn="tl">
                    <a:srgbClr val="000000"/>
                  </a:outerShdw>
                </a:effectLst>
              </a:rPr>
              <a:t>Radio-Chemotherapy</a:t>
            </a:r>
          </a:p>
          <a:p>
            <a:pPr lvl="2">
              <a:defRPr/>
            </a:pPr>
            <a:r>
              <a:rPr lang="en-US">
                <a:effectLst>
                  <a:outerShdw blurRad="38100" dist="38100" dir="2700000" algn="tl">
                    <a:srgbClr val="000000"/>
                  </a:outerShdw>
                </a:effectLst>
              </a:rPr>
              <a:t>Clinical trial</a:t>
            </a:r>
          </a:p>
          <a:p>
            <a:pPr lvl="2">
              <a:defRPr/>
            </a:pPr>
            <a:r>
              <a:rPr lang="en-US">
                <a:effectLst>
                  <a:outerShdw blurRad="38100" dist="38100" dir="2700000" algn="tl">
                    <a:srgbClr val="000000"/>
                  </a:outerShdw>
                </a:effectLst>
              </a:rPr>
              <a:t>Poor GC – Best supportive care</a:t>
            </a:r>
          </a:p>
          <a:p>
            <a:pPr>
              <a:defRPr/>
            </a:pPr>
            <a:endParaRPr lang="en-US">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685800" y="381000"/>
            <a:ext cx="7772400" cy="1676400"/>
          </a:xfrm>
        </p:spPr>
        <p:txBody>
          <a:bodyPr/>
          <a:lstStyle/>
          <a:p>
            <a:pPr>
              <a:defRPr/>
            </a:pPr>
            <a:r>
              <a:rPr lang="en-US" sz="4000" dirty="0">
                <a:effectLst>
                  <a:outerShdw blurRad="38100" dist="38100" dir="2700000" algn="tl">
                    <a:srgbClr val="000000"/>
                  </a:outerShdw>
                </a:effectLst>
                <a:cs typeface="Times New Roman" pitchFamily="18" charset="0"/>
              </a:rPr>
              <a:t>Internal </a:t>
            </a:r>
            <a:r>
              <a:rPr lang="en-US" sz="4000" dirty="0" err="1">
                <a:effectLst>
                  <a:outerShdw blurRad="38100" dist="38100" dir="2700000" algn="tl">
                    <a:srgbClr val="000000"/>
                  </a:outerShdw>
                </a:effectLst>
                <a:cs typeface="Times New Roman" pitchFamily="18" charset="0"/>
              </a:rPr>
              <a:t>fiducial</a:t>
            </a:r>
            <a:r>
              <a:rPr lang="en-US" sz="4000" dirty="0">
                <a:effectLst>
                  <a:outerShdw blurRad="38100" dist="38100" dir="2700000" algn="tl">
                    <a:srgbClr val="000000"/>
                  </a:outerShdw>
                </a:effectLst>
                <a:cs typeface="Times New Roman" pitchFamily="18" charset="0"/>
              </a:rPr>
              <a:t>  gold seeds or Coils (</a:t>
            </a:r>
            <a:r>
              <a:rPr lang="en-US" sz="4000" dirty="0" err="1">
                <a:effectLst>
                  <a:outerShdw blurRad="38100" dist="38100" dir="2700000" algn="tl">
                    <a:srgbClr val="000000"/>
                  </a:outerShdw>
                </a:effectLst>
                <a:cs typeface="Times New Roman" pitchFamily="18" charset="0"/>
              </a:rPr>
              <a:t>Viscicoil</a:t>
            </a:r>
            <a:r>
              <a:rPr lang="en-US" sz="4000" dirty="0">
                <a:effectLst>
                  <a:outerShdw blurRad="38100" dist="38100" dir="2700000" algn="tl">
                    <a:srgbClr val="000000"/>
                  </a:outerShdw>
                </a:effectLst>
                <a:cs typeface="Times New Roman" pitchFamily="18" charset="0"/>
              </a:rPr>
              <a:t>©)</a:t>
            </a:r>
            <a:endParaRPr lang="en-US" sz="4000" dirty="0">
              <a:effectLst>
                <a:outerShdw blurRad="38100" dist="38100" dir="2700000" algn="tl">
                  <a:srgbClr val="000000"/>
                </a:outerShdw>
              </a:effectLst>
            </a:endParaRPr>
          </a:p>
        </p:txBody>
      </p:sp>
      <p:sp>
        <p:nvSpPr>
          <p:cNvPr id="2052" name="Rectangle 3"/>
          <p:cNvSpPr>
            <a:spLocks noGrp="1" noChangeArrowheads="1"/>
          </p:cNvSpPr>
          <p:nvPr>
            <p:ph type="body" idx="4294967295"/>
          </p:nvPr>
        </p:nvSpPr>
        <p:spPr>
          <a:xfrm>
            <a:off x="4419600" y="4114800"/>
            <a:ext cx="4038600" cy="1981200"/>
          </a:xfrm>
        </p:spPr>
        <p:txBody>
          <a:bodyPr/>
          <a:lstStyle/>
          <a:p>
            <a:pPr>
              <a:defRPr/>
            </a:pPr>
            <a:r>
              <a:rPr lang="en-US" sz="2000" dirty="0" err="1">
                <a:effectLst>
                  <a:outerShdw blurRad="38100" dist="38100" dir="2700000" algn="tl">
                    <a:srgbClr val="000000"/>
                  </a:outerShdw>
                </a:effectLst>
                <a:cs typeface="Times New Roman" pitchFamily="18" charset="0"/>
              </a:rPr>
              <a:t>Fiducial</a:t>
            </a:r>
            <a:r>
              <a:rPr lang="en-US" sz="2000" dirty="0">
                <a:effectLst>
                  <a:outerShdw blurRad="38100" dist="38100" dir="2700000" algn="tl">
                    <a:srgbClr val="000000"/>
                  </a:outerShdw>
                </a:effectLst>
                <a:cs typeface="Times New Roman" pitchFamily="18" charset="0"/>
              </a:rPr>
              <a:t> gold seed markers with applicators</a:t>
            </a:r>
            <a:r>
              <a:rPr lang="en-US" dirty="0">
                <a:effectLst>
                  <a:outerShdw blurRad="38100" dist="38100" dir="2700000" algn="tl">
                    <a:srgbClr val="000000"/>
                  </a:outerShdw>
                </a:effectLst>
              </a:rPr>
              <a:t> </a:t>
            </a:r>
          </a:p>
          <a:p>
            <a:pPr>
              <a:defRPr/>
            </a:pPr>
            <a:endParaRPr lang="en-US" sz="2000" dirty="0">
              <a:effectLst>
                <a:outerShdw blurRad="38100" dist="38100" dir="2700000" algn="tl">
                  <a:srgbClr val="000000"/>
                </a:outerShdw>
              </a:effectLst>
            </a:endParaRPr>
          </a:p>
        </p:txBody>
      </p:sp>
      <p:sp>
        <p:nvSpPr>
          <p:cNvPr id="129028" name="Rectangle 4"/>
          <p:cNvSpPr>
            <a:spLocks noChangeArrowheads="1"/>
          </p:cNvSpPr>
          <p:nvPr/>
        </p:nvSpPr>
        <p:spPr bwMode="auto">
          <a:xfrm>
            <a:off x="3429000" y="2600325"/>
            <a:ext cx="9144000" cy="0"/>
          </a:xfrm>
          <a:prstGeom prst="rect">
            <a:avLst/>
          </a:prstGeom>
          <a:noFill/>
          <a:ln w="9525">
            <a:noFill/>
            <a:miter lim="800000"/>
            <a:headEnd/>
            <a:tailEnd/>
          </a:ln>
          <a:effectLst/>
        </p:spPr>
        <p:txBody>
          <a:bodyPr>
            <a:spAutoFit/>
          </a:bodyPr>
          <a:lstStyle/>
          <a:p>
            <a:pPr eaLnBrk="0" hangingPunct="0">
              <a:defRPr/>
            </a:pPr>
            <a:endParaRPr lang="en-US" dirty="0">
              <a:effectLst>
                <a:outerShdw blurRad="38100" dist="38100" dir="2700000" algn="tl">
                  <a:srgbClr val="000000">
                    <a:alpha val="43137"/>
                  </a:srgbClr>
                </a:outerShdw>
              </a:effectLst>
              <a:latin typeface="Garamond" pitchFamily="18" charset="0"/>
            </a:endParaRPr>
          </a:p>
        </p:txBody>
      </p:sp>
      <p:graphicFrame>
        <p:nvGraphicFramePr>
          <p:cNvPr id="5122" name="Object 5"/>
          <p:cNvGraphicFramePr>
            <a:graphicFrameLocks noChangeAspect="1"/>
          </p:cNvGraphicFramePr>
          <p:nvPr/>
        </p:nvGraphicFramePr>
        <p:xfrm>
          <a:off x="152400" y="2133600"/>
          <a:ext cx="4572000" cy="4038600"/>
        </p:xfrm>
        <a:graphic>
          <a:graphicData uri="http://schemas.openxmlformats.org/presentationml/2006/ole">
            <p:oleObj spid="_x0000_s5122" name="Bitmap Image" r:id="rId4" imgW="2066667" imgH="1476190" progId="Paint.Picture">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effectLst>
                <a:outerShdw blurRad="38100" dist="38100" dir="2700000" algn="tl">
                  <a:srgbClr val="000000"/>
                </a:outerShdw>
              </a:effectLst>
            </a:endParaRPr>
          </a:p>
        </p:txBody>
      </p:sp>
      <p:pic>
        <p:nvPicPr>
          <p:cNvPr id="44035" name="Content Placeholder 3" descr="WITHD.JPG"/>
          <p:cNvPicPr>
            <a:picLocks noGrp="1" noChangeAspect="1"/>
          </p:cNvPicPr>
          <p:nvPr>
            <p:ph idx="4294967295"/>
          </p:nvPr>
        </p:nvPicPr>
        <p:blipFill>
          <a:blip r:embed="rId3"/>
          <a:srcRect/>
          <a:stretch>
            <a:fillRect/>
          </a:stretch>
        </p:blipFill>
        <p:spPr>
          <a:xfrm>
            <a:off x="228600" y="152400"/>
            <a:ext cx="8737600" cy="65532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C:\Documents and Settings\R\My Documents\KS\Presentations_new\Pancreas\KS\RAJIBKRoy\CT3mo_2.bmp"/>
          <p:cNvPicPr>
            <a:picLocks noChangeAspect="1" noChangeArrowheads="1"/>
          </p:cNvPicPr>
          <p:nvPr/>
        </p:nvPicPr>
        <p:blipFill>
          <a:blip r:embed="rId3"/>
          <a:srcRect l="15231" t="22482" r="31789" b="21312"/>
          <a:stretch>
            <a:fillRect/>
          </a:stretch>
        </p:blipFill>
        <p:spPr bwMode="auto">
          <a:xfrm>
            <a:off x="304800" y="3527425"/>
            <a:ext cx="3886200" cy="3178175"/>
          </a:xfrm>
          <a:prstGeom prst="rect">
            <a:avLst/>
          </a:prstGeom>
          <a:noFill/>
          <a:ln w="9525">
            <a:noFill/>
            <a:miter lim="800000"/>
            <a:headEnd/>
            <a:tailEnd/>
          </a:ln>
        </p:spPr>
      </p:pic>
      <p:pic>
        <p:nvPicPr>
          <p:cNvPr id="45059" name="Picture 5" descr="C:\Documents and Settings\R\My Documents\KS\Presentations_new\Pancreas\KS\RAJIBKRoy\CTDAY0_CALIAC_ART.bmp"/>
          <p:cNvPicPr>
            <a:picLocks noChangeAspect="1" noChangeArrowheads="1"/>
          </p:cNvPicPr>
          <p:nvPr/>
        </p:nvPicPr>
        <p:blipFill>
          <a:blip r:embed="rId4"/>
          <a:srcRect l="14906" t="8672" r="26636" b="29980"/>
          <a:stretch>
            <a:fillRect/>
          </a:stretch>
        </p:blipFill>
        <p:spPr bwMode="auto">
          <a:xfrm>
            <a:off x="304800" y="228600"/>
            <a:ext cx="3886200" cy="3235325"/>
          </a:xfrm>
          <a:prstGeom prst="rect">
            <a:avLst/>
          </a:prstGeom>
          <a:noFill/>
          <a:ln w="9525">
            <a:noFill/>
            <a:miter lim="800000"/>
            <a:headEnd/>
            <a:tailEnd/>
          </a:ln>
        </p:spPr>
      </p:pic>
      <p:sp>
        <p:nvSpPr>
          <p:cNvPr id="14340" name="Rectangle 6"/>
          <p:cNvSpPr>
            <a:spLocks noGrp="1" noChangeArrowheads="1"/>
          </p:cNvSpPr>
          <p:nvPr>
            <p:ph type="title" idx="4294967295"/>
          </p:nvPr>
        </p:nvSpPr>
        <p:spPr/>
        <p:txBody>
          <a:bodyPr lIns="92075" tIns="46038" rIns="92075" bIns="46038"/>
          <a:lstStyle/>
          <a:p>
            <a:pPr>
              <a:defRPr/>
            </a:pPr>
            <a:endParaRPr lang="en-US">
              <a:effectLst>
                <a:outerShdw blurRad="38100" dist="38100" dir="2700000" algn="tl">
                  <a:srgbClr val="000000"/>
                </a:outerShdw>
              </a:effectLst>
            </a:endParaRPr>
          </a:p>
        </p:txBody>
      </p:sp>
      <p:sp>
        <p:nvSpPr>
          <p:cNvPr id="45061" name="TextBox 5"/>
          <p:cNvSpPr txBox="1">
            <a:spLocks noChangeArrowheads="1"/>
          </p:cNvSpPr>
          <p:nvPr/>
        </p:nvSpPr>
        <p:spPr bwMode="auto">
          <a:xfrm>
            <a:off x="5181600" y="5486400"/>
            <a:ext cx="3417888" cy="1077913"/>
          </a:xfrm>
          <a:prstGeom prst="rect">
            <a:avLst/>
          </a:prstGeom>
          <a:noFill/>
          <a:ln w="9525">
            <a:noFill/>
            <a:miter lim="800000"/>
            <a:headEnd/>
            <a:tailEnd/>
          </a:ln>
        </p:spPr>
        <p:txBody>
          <a:bodyPr wrap="none">
            <a:spAutoFit/>
          </a:bodyPr>
          <a:lstStyle/>
          <a:p>
            <a:pPr eaLnBrk="0" hangingPunct="0"/>
            <a:r>
              <a:rPr lang="en-US" sz="3200">
                <a:latin typeface="Garamond" pitchFamily="18" charset="0"/>
              </a:rPr>
              <a:t>Before, 3 mo., 6 mo.</a:t>
            </a:r>
          </a:p>
          <a:p>
            <a:pPr eaLnBrk="0" hangingPunct="0"/>
            <a:r>
              <a:rPr lang="en-US" sz="3200">
                <a:latin typeface="Garamond" pitchFamily="18" charset="0"/>
              </a:rPr>
              <a:t> AFTER CK</a:t>
            </a:r>
          </a:p>
        </p:txBody>
      </p:sp>
      <p:pic>
        <p:nvPicPr>
          <p:cNvPr id="45062" name="Picture 7" descr="RAJIB_ROY2.JPG"/>
          <p:cNvPicPr>
            <a:picLocks noChangeAspect="1"/>
          </p:cNvPicPr>
          <p:nvPr/>
        </p:nvPicPr>
        <p:blipFill>
          <a:blip r:embed="rId5"/>
          <a:srcRect/>
          <a:stretch>
            <a:fillRect/>
          </a:stretch>
        </p:blipFill>
        <p:spPr bwMode="auto">
          <a:xfrm>
            <a:off x="4572000" y="2209800"/>
            <a:ext cx="4125913" cy="3200400"/>
          </a:xfrm>
          <a:prstGeom prst="rect">
            <a:avLst/>
          </a:prstGeom>
          <a:noFill/>
          <a:ln w="9525">
            <a:noFill/>
            <a:miter lim="800000"/>
            <a:headEnd/>
            <a:tailEnd/>
          </a:ln>
        </p:spPr>
      </p:pic>
      <p:sp>
        <p:nvSpPr>
          <p:cNvPr id="45063" name="Down Arrow 8"/>
          <p:cNvSpPr>
            <a:spLocks noChangeArrowheads="1"/>
          </p:cNvSpPr>
          <p:nvPr/>
        </p:nvSpPr>
        <p:spPr bwMode="auto">
          <a:xfrm>
            <a:off x="762000" y="3124200"/>
            <a:ext cx="484188" cy="977900"/>
          </a:xfrm>
          <a:prstGeom prst="downArrow">
            <a:avLst>
              <a:gd name="adj1" fmla="val 50000"/>
              <a:gd name="adj2" fmla="val 50024"/>
            </a:avLst>
          </a:prstGeom>
          <a:solidFill>
            <a:schemeClr val="accent1"/>
          </a:solidFill>
          <a:ln w="12700" algn="ctr">
            <a:solidFill>
              <a:schemeClr val="tx1"/>
            </a:solidFill>
            <a:round/>
            <a:headEnd type="none" w="sm" len="sm"/>
            <a:tailEnd type="none" w="sm" len="sm"/>
          </a:ln>
        </p:spPr>
        <p:txBody>
          <a:bodyPr/>
          <a:lstStyle/>
          <a:p>
            <a:pPr eaLnBrk="0" hangingPunct="0"/>
            <a:endParaRPr lang="en-US">
              <a:latin typeface="Garamond" pitchFamily="18" charset="0"/>
            </a:endParaRPr>
          </a:p>
        </p:txBody>
      </p:sp>
      <p:sp>
        <p:nvSpPr>
          <p:cNvPr id="45064" name="Right Arrow 9"/>
          <p:cNvSpPr>
            <a:spLocks noChangeArrowheads="1"/>
          </p:cNvSpPr>
          <p:nvPr/>
        </p:nvSpPr>
        <p:spPr bwMode="auto">
          <a:xfrm>
            <a:off x="3886200" y="3962400"/>
            <a:ext cx="977900" cy="484188"/>
          </a:xfrm>
          <a:prstGeom prst="rightArrow">
            <a:avLst>
              <a:gd name="adj1" fmla="val 50000"/>
              <a:gd name="adj2" fmla="val 50024"/>
            </a:avLst>
          </a:prstGeom>
          <a:solidFill>
            <a:schemeClr val="accent1"/>
          </a:solidFill>
          <a:ln w="12700" algn="ctr">
            <a:solidFill>
              <a:schemeClr val="tx1"/>
            </a:solidFill>
            <a:round/>
            <a:headEnd type="none" w="sm" len="sm"/>
            <a:tailEnd type="none" w="sm" len="sm"/>
          </a:ln>
        </p:spPr>
        <p:txBody>
          <a:bodyPr/>
          <a:lstStyle/>
          <a:p>
            <a:pPr eaLnBrk="0" hangingPunct="0"/>
            <a:endParaRPr lang="en-US">
              <a:latin typeface="Garamond"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Results SBRT-Pancreas</a:t>
            </a:r>
          </a:p>
        </p:txBody>
      </p:sp>
      <p:sp>
        <p:nvSpPr>
          <p:cNvPr id="46083" name="Rectangle 3"/>
          <p:cNvSpPr>
            <a:spLocks noGrp="1" noChangeArrowheads="1"/>
          </p:cNvSpPr>
          <p:nvPr>
            <p:ph type="body" idx="1"/>
          </p:nvPr>
        </p:nvSpPr>
        <p:spPr>
          <a:xfrm>
            <a:off x="1066800" y="1371600"/>
            <a:ext cx="7772400" cy="4876800"/>
          </a:xfrm>
        </p:spPr>
        <p:txBody>
          <a:bodyPr/>
          <a:lstStyle/>
          <a:p>
            <a:r>
              <a:rPr lang="en-US" smtClean="0">
                <a:solidFill>
                  <a:srgbClr val="7E3F00"/>
                </a:solidFill>
                <a:latin typeface="Arial Black" pitchFamily="34" charset="0"/>
              </a:rPr>
              <a:t>Pancreas</a:t>
            </a:r>
          </a:p>
          <a:p>
            <a:r>
              <a:rPr lang="en-US" sz="2200" smtClean="0"/>
              <a:t>Koong et al, 2004                               n=16</a:t>
            </a:r>
          </a:p>
          <a:p>
            <a:pPr lvl="2">
              <a:buClr>
                <a:srgbClr val="7E3F00"/>
              </a:buClr>
              <a:buFont typeface="Wingdings" pitchFamily="2" charset="2"/>
              <a:buChar char="Ø"/>
            </a:pPr>
            <a:r>
              <a:rPr lang="en-US" sz="2000" smtClean="0"/>
              <a:t> 25 Gy SRS boost after CCT &amp; IMRT</a:t>
            </a:r>
          </a:p>
          <a:p>
            <a:pPr lvl="2">
              <a:buClr>
                <a:srgbClr val="7E3F00"/>
              </a:buClr>
              <a:buFont typeface="Wingdings" pitchFamily="2" charset="2"/>
              <a:buChar char="Ø"/>
            </a:pPr>
            <a:r>
              <a:rPr lang="en-US" sz="2000" smtClean="0"/>
              <a:t> Gr. 3 toxicity: 2 patients</a:t>
            </a:r>
          </a:p>
          <a:p>
            <a:pPr lvl="2">
              <a:buClr>
                <a:srgbClr val="7E3F00"/>
              </a:buClr>
              <a:buFont typeface="Wingdings" pitchFamily="2" charset="2"/>
              <a:buChar char="Ø"/>
            </a:pPr>
            <a:r>
              <a:rPr lang="en-US" sz="2000" smtClean="0"/>
              <a:t> Local progression control: 15/16</a:t>
            </a:r>
          </a:p>
          <a:p>
            <a:pPr lvl="2">
              <a:buClr>
                <a:srgbClr val="7E3F00"/>
              </a:buClr>
              <a:buFont typeface="Wingdings" pitchFamily="2" charset="2"/>
              <a:buChar char="Ø"/>
            </a:pPr>
            <a:r>
              <a:rPr lang="en-US" sz="2000" smtClean="0"/>
              <a:t> No effect on OS</a:t>
            </a:r>
          </a:p>
          <a:p>
            <a:endParaRPr lang="en-US" sz="2000" smtClean="0"/>
          </a:p>
          <a:p>
            <a:pPr>
              <a:buFontTx/>
              <a:buNone/>
            </a:pPr>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9"/>
          <p:cNvPicPr>
            <a:picLocks noChangeAspect="1" noChangeArrowheads="1"/>
          </p:cNvPicPr>
          <p:nvPr/>
        </p:nvPicPr>
        <p:blipFill>
          <a:blip r:embed="rId2"/>
          <a:srcRect/>
          <a:stretch>
            <a:fillRect/>
          </a:stretch>
        </p:blipFill>
        <p:spPr bwMode="auto">
          <a:xfrm>
            <a:off x="4495800" y="714375"/>
            <a:ext cx="4267200" cy="3248025"/>
          </a:xfrm>
          <a:prstGeom prst="rect">
            <a:avLst/>
          </a:prstGeom>
          <a:noFill/>
          <a:ln w="9525">
            <a:noFill/>
            <a:miter lim="800000"/>
            <a:headEnd/>
            <a:tailEnd/>
          </a:ln>
        </p:spPr>
      </p:pic>
      <p:sp>
        <p:nvSpPr>
          <p:cNvPr id="4" name="Rectangle 3"/>
          <p:cNvSpPr/>
          <p:nvPr/>
        </p:nvSpPr>
        <p:spPr>
          <a:xfrm>
            <a:off x="5791200" y="1143000"/>
            <a:ext cx="19050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No Respect to Normal tissues </a:t>
            </a:r>
          </a:p>
          <a:p>
            <a:pPr algn="ctr">
              <a:defRPr/>
            </a:pPr>
            <a:r>
              <a:rPr lang="en-US" b="1" dirty="0">
                <a:solidFill>
                  <a:schemeClr val="tx1"/>
                </a:solidFill>
                <a:latin typeface="Times New Roman" pitchFamily="18" charset="0"/>
                <a:cs typeface="Times New Roman" pitchFamily="18" charset="0"/>
              </a:rPr>
              <a:t>( AP/PA portal)</a:t>
            </a:r>
            <a:endParaRPr lang="en-SG" b="1" dirty="0">
              <a:solidFill>
                <a:schemeClr val="tx1"/>
              </a:solidFill>
              <a:latin typeface="Times New Roman" pitchFamily="18" charset="0"/>
              <a:cs typeface="Times New Roman" pitchFamily="18" charset="0"/>
            </a:endParaRPr>
          </a:p>
        </p:txBody>
      </p:sp>
      <p:sp>
        <p:nvSpPr>
          <p:cNvPr id="15364" name="TextBox 6"/>
          <p:cNvSpPr txBox="1">
            <a:spLocks noChangeArrowheads="1"/>
          </p:cNvSpPr>
          <p:nvPr/>
        </p:nvSpPr>
        <p:spPr bwMode="auto">
          <a:xfrm>
            <a:off x="685800" y="76200"/>
            <a:ext cx="8245475" cy="584200"/>
          </a:xfrm>
          <a:prstGeom prst="rect">
            <a:avLst/>
          </a:prstGeom>
          <a:noFill/>
          <a:ln w="9525">
            <a:noFill/>
            <a:miter lim="800000"/>
            <a:headEnd/>
            <a:tailEnd/>
          </a:ln>
        </p:spPr>
        <p:txBody>
          <a:bodyPr wrap="none">
            <a:spAutoFit/>
          </a:bodyPr>
          <a:lstStyle/>
          <a:p>
            <a:r>
              <a:rPr lang="en-US" sz="3200"/>
              <a:t>2D(Conventional) Treatment is less forgiving</a:t>
            </a:r>
          </a:p>
        </p:txBody>
      </p:sp>
      <p:pic>
        <p:nvPicPr>
          <p:cNvPr id="15365" name="Picture 5"/>
          <p:cNvPicPr>
            <a:picLocks noChangeAspect="1" noChangeArrowheads="1"/>
          </p:cNvPicPr>
          <p:nvPr/>
        </p:nvPicPr>
        <p:blipFill>
          <a:blip r:embed="rId3"/>
          <a:srcRect/>
          <a:stretch>
            <a:fillRect/>
          </a:stretch>
        </p:blipFill>
        <p:spPr bwMode="auto">
          <a:xfrm>
            <a:off x="152400" y="762000"/>
            <a:ext cx="4267200" cy="3276600"/>
          </a:xfrm>
          <a:prstGeom prst="rect">
            <a:avLst/>
          </a:prstGeom>
          <a:noFill/>
          <a:ln w="9525">
            <a:noFill/>
            <a:miter lim="800000"/>
            <a:headEnd/>
            <a:tailEnd/>
          </a:ln>
        </p:spPr>
      </p:pic>
      <p:sp>
        <p:nvSpPr>
          <p:cNvPr id="15366" name="TextBox 5"/>
          <p:cNvSpPr txBox="1">
            <a:spLocks noChangeArrowheads="1"/>
          </p:cNvSpPr>
          <p:nvPr/>
        </p:nvSpPr>
        <p:spPr bwMode="auto">
          <a:xfrm>
            <a:off x="685800" y="4648200"/>
            <a:ext cx="6110288" cy="1865313"/>
          </a:xfrm>
          <a:prstGeom prst="rect">
            <a:avLst/>
          </a:prstGeom>
          <a:noFill/>
          <a:ln w="9525">
            <a:noFill/>
            <a:miter lim="800000"/>
            <a:headEnd/>
            <a:tailEnd/>
          </a:ln>
        </p:spPr>
        <p:txBody>
          <a:bodyPr wrap="none">
            <a:spAutoFit/>
          </a:bodyPr>
          <a:lstStyle/>
          <a:p>
            <a:pPr>
              <a:lnSpc>
                <a:spcPct val="90000"/>
              </a:lnSpc>
              <a:buFont typeface="Wingdings" pitchFamily="2" charset="2"/>
              <a:buNone/>
            </a:pPr>
            <a:r>
              <a:rPr lang="en-US">
                <a:latin typeface="Bookman Old Style" pitchFamily="18" charset="0"/>
              </a:rPr>
              <a:t>Limitation of 2 dimensional conventional RT: -</a:t>
            </a:r>
          </a:p>
          <a:p>
            <a:pPr>
              <a:lnSpc>
                <a:spcPct val="90000"/>
              </a:lnSpc>
              <a:buFont typeface="Wingdings" pitchFamily="2" charset="2"/>
              <a:buNone/>
            </a:pPr>
            <a:r>
              <a:rPr lang="en-US">
                <a:latin typeface="Bookman Old Style" pitchFamily="18" charset="0"/>
              </a:rPr>
              <a:t> </a:t>
            </a:r>
          </a:p>
          <a:p>
            <a:pPr>
              <a:lnSpc>
                <a:spcPct val="90000"/>
              </a:lnSpc>
              <a:buFontTx/>
              <a:buChar char="-"/>
            </a:pPr>
            <a:r>
              <a:rPr lang="en-US">
                <a:latin typeface="Bookman Old Style" pitchFamily="18" charset="0"/>
              </a:rPr>
              <a:t>Further dose escalation  not feasible .</a:t>
            </a:r>
          </a:p>
          <a:p>
            <a:pPr>
              <a:lnSpc>
                <a:spcPct val="90000"/>
              </a:lnSpc>
              <a:buFontTx/>
              <a:buChar char="-"/>
            </a:pPr>
            <a:r>
              <a:rPr lang="en-US">
                <a:latin typeface="Bookman Old Style" pitchFamily="18" charset="0"/>
              </a:rPr>
              <a:t> </a:t>
            </a:r>
          </a:p>
          <a:p>
            <a:pPr>
              <a:lnSpc>
                <a:spcPct val="90000"/>
              </a:lnSpc>
              <a:buFontTx/>
              <a:buChar char="-"/>
            </a:pPr>
            <a:r>
              <a:rPr lang="en-US">
                <a:latin typeface="Bookman Old Style" pitchFamily="18" charset="0"/>
              </a:rPr>
              <a:t>Tumour control and survival static for many years. </a:t>
            </a:r>
          </a:p>
          <a:p>
            <a:pPr>
              <a:lnSpc>
                <a:spcPct val="90000"/>
              </a:lnSpc>
              <a:buFontTx/>
              <a:buChar char="-"/>
            </a:pPr>
            <a:endParaRPr lang="en-US">
              <a:latin typeface="Bookman Old Style" pitchFamily="18" charset="0"/>
            </a:endParaRPr>
          </a:p>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1" nodeType="clickEffect">
                                  <p:stCondLst>
                                    <p:cond delay="0"/>
                                  </p:stCondLst>
                                  <p:childTnLst>
                                    <p:animMotion origin="layout" path="M 3.33333E-6 -0.26648 L 3.33333E-6 0.06662 " pathEditMode="relative" rAng="0" ptsTypes="AA">
                                      <p:cBhvr>
                                        <p:cTn id="12" dur="2000" fill="hold"/>
                                        <p:tgtEl>
                                          <p:spTgt spid="4"/>
                                        </p:tgtEl>
                                        <p:attrNameLst>
                                          <p:attrName>ppt_x</p:attrName>
                                          <p:attrName>ppt_y</p:attrName>
                                        </p:attrNameLst>
                                      </p:cBhvr>
                                      <p:rCtr x="0"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39738" y="152400"/>
            <a:ext cx="8229600" cy="838200"/>
          </a:xfrm>
          <a:solidFill>
            <a:srgbClr val="FF0000"/>
          </a:solidFill>
        </p:spPr>
        <p:txBody>
          <a:bodyPr/>
          <a:lstStyle/>
          <a:p>
            <a:pPr eaLnBrk="1" hangingPunct="1"/>
            <a:r>
              <a:rPr lang="en-US" sz="3200" smtClean="0">
                <a:solidFill>
                  <a:srgbClr val="002060"/>
                </a:solidFill>
              </a:rPr>
              <a:t>Gallbladder and Extrahepatic Bile Duct CA</a:t>
            </a:r>
          </a:p>
        </p:txBody>
      </p:sp>
      <p:graphicFrame>
        <p:nvGraphicFramePr>
          <p:cNvPr id="6146" name="Object 2"/>
          <p:cNvGraphicFramePr>
            <a:graphicFrameLocks noChangeAspect="1"/>
          </p:cNvGraphicFramePr>
          <p:nvPr>
            <p:ph idx="1"/>
          </p:nvPr>
        </p:nvGraphicFramePr>
        <p:xfrm>
          <a:off x="4706938" y="1143000"/>
          <a:ext cx="3860800" cy="5319713"/>
        </p:xfrm>
        <a:graphic>
          <a:graphicData uri="http://schemas.openxmlformats.org/presentationml/2006/ole">
            <p:oleObj spid="_x0000_s6146" name="Image Document" r:id="rId3" imgW="2114640" imgH="2590920" progId="Imaging.Document">
              <p:embed/>
            </p:oleObj>
          </a:graphicData>
        </a:graphic>
      </p:graphicFrame>
      <p:grpSp>
        <p:nvGrpSpPr>
          <p:cNvPr id="2" name="Group 4"/>
          <p:cNvGrpSpPr>
            <a:grpSpLocks/>
          </p:cNvGrpSpPr>
          <p:nvPr/>
        </p:nvGrpSpPr>
        <p:grpSpPr bwMode="auto">
          <a:xfrm>
            <a:off x="6164263" y="2667000"/>
            <a:ext cx="439737" cy="457200"/>
            <a:chOff x="2800" y="1904"/>
            <a:chExt cx="312" cy="288"/>
          </a:xfrm>
        </p:grpSpPr>
        <p:sp>
          <p:nvSpPr>
            <p:cNvPr id="6152" name="AutoShape 5"/>
            <p:cNvSpPr>
              <a:spLocks noChangeArrowheads="1"/>
            </p:cNvSpPr>
            <p:nvPr/>
          </p:nvSpPr>
          <p:spPr bwMode="auto">
            <a:xfrm>
              <a:off x="2800" y="1904"/>
              <a:ext cx="144" cy="288"/>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IN"/>
            </a:p>
          </p:txBody>
        </p:sp>
        <p:sp>
          <p:nvSpPr>
            <p:cNvPr id="6153" name="AutoShape 6"/>
            <p:cNvSpPr>
              <a:spLocks noChangeArrowheads="1"/>
            </p:cNvSpPr>
            <p:nvPr/>
          </p:nvSpPr>
          <p:spPr bwMode="auto">
            <a:xfrm>
              <a:off x="3016" y="1904"/>
              <a:ext cx="96" cy="288"/>
            </a:xfrm>
            <a:prstGeom prst="curvedLeft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endParaRPr lang="en-IN"/>
            </a:p>
          </p:txBody>
        </p:sp>
      </p:grpSp>
      <p:sp>
        <p:nvSpPr>
          <p:cNvPr id="76807" name="Line 7"/>
          <p:cNvSpPr>
            <a:spLocks noChangeShapeType="1"/>
          </p:cNvSpPr>
          <p:nvPr/>
        </p:nvSpPr>
        <p:spPr bwMode="auto">
          <a:xfrm>
            <a:off x="5926138" y="2895600"/>
            <a:ext cx="474662" cy="533400"/>
          </a:xfrm>
          <a:prstGeom prst="line">
            <a:avLst/>
          </a:prstGeom>
          <a:noFill/>
          <a:ln w="38100">
            <a:solidFill>
              <a:srgbClr val="FF3300"/>
            </a:solidFill>
            <a:miter lim="800000"/>
            <a:headEnd/>
            <a:tailEnd type="triangle" w="med" len="med"/>
          </a:ln>
        </p:spPr>
        <p:txBody>
          <a:bodyPr wrap="none"/>
          <a:lstStyle/>
          <a:p>
            <a:endParaRPr lang="en-US"/>
          </a:p>
        </p:txBody>
      </p:sp>
      <p:sp>
        <p:nvSpPr>
          <p:cNvPr id="76808" name="Oval 8"/>
          <p:cNvSpPr>
            <a:spLocks noChangeArrowheads="1"/>
          </p:cNvSpPr>
          <p:nvPr/>
        </p:nvSpPr>
        <p:spPr bwMode="auto">
          <a:xfrm>
            <a:off x="5994400" y="3733800"/>
            <a:ext cx="271463" cy="304800"/>
          </a:xfrm>
          <a:prstGeom prst="ellipse">
            <a:avLst/>
          </a:prstGeom>
          <a:solidFill>
            <a:schemeClr val="accent1"/>
          </a:solidFill>
          <a:ln w="9525">
            <a:solidFill>
              <a:schemeClr val="tx1"/>
            </a:solidFill>
            <a:miter lim="800000"/>
            <a:headEnd/>
            <a:tailEnd/>
          </a:ln>
        </p:spPr>
        <p:txBody>
          <a:bodyPr wrap="none" anchor="ctr"/>
          <a:lstStyle/>
          <a:p>
            <a:endParaRPr lang="en-IN"/>
          </a:p>
        </p:txBody>
      </p:sp>
      <p:sp>
        <p:nvSpPr>
          <p:cNvPr id="6151" name="TextBox 8"/>
          <p:cNvSpPr txBox="1">
            <a:spLocks noChangeArrowheads="1"/>
          </p:cNvSpPr>
          <p:nvPr/>
        </p:nvSpPr>
        <p:spPr bwMode="auto">
          <a:xfrm>
            <a:off x="304800" y="1219200"/>
            <a:ext cx="4402138" cy="5262563"/>
          </a:xfrm>
          <a:prstGeom prst="rect">
            <a:avLst/>
          </a:prstGeom>
          <a:noFill/>
          <a:ln w="9525">
            <a:noFill/>
            <a:miter lim="800000"/>
            <a:headEnd/>
            <a:tailEnd/>
          </a:ln>
        </p:spPr>
        <p:txBody>
          <a:bodyPr>
            <a:spAutoFit/>
          </a:bodyPr>
          <a:lstStyle/>
          <a:p>
            <a:pPr>
              <a:buFont typeface="Wingdings" pitchFamily="2" charset="2"/>
              <a:buChar char="§"/>
            </a:pPr>
            <a:r>
              <a:rPr lang="en-US" sz="2400">
                <a:latin typeface="Calibri" pitchFamily="34" charset="0"/>
              </a:rPr>
              <a:t>Management of disease is complex: Surgery is main stay but often not possible in </a:t>
            </a:r>
            <a:r>
              <a:rPr lang="en-US" sz="2400" b="1" u="sng">
                <a:latin typeface="Calibri" pitchFamily="34" charset="0"/>
              </a:rPr>
              <a:t>advanced stage</a:t>
            </a:r>
          </a:p>
          <a:p>
            <a:pPr>
              <a:buFont typeface="Wingdings" pitchFamily="2" charset="2"/>
              <a:buChar char="§"/>
            </a:pPr>
            <a:endParaRPr lang="en-US" sz="2400">
              <a:latin typeface="Calibri" pitchFamily="34" charset="0"/>
            </a:endParaRPr>
          </a:p>
          <a:p>
            <a:pPr>
              <a:buFont typeface="Wingdings" pitchFamily="2" charset="2"/>
              <a:buChar char="§"/>
            </a:pPr>
            <a:r>
              <a:rPr lang="en-US" sz="2400">
                <a:latin typeface="Calibri" pitchFamily="34" charset="0"/>
              </a:rPr>
              <a:t>Limited data on optimal therapeutic approach</a:t>
            </a:r>
          </a:p>
          <a:p>
            <a:pPr>
              <a:buFont typeface="Wingdings" pitchFamily="2" charset="2"/>
              <a:buChar char="§"/>
            </a:pPr>
            <a:endParaRPr lang="en-US" sz="2400">
              <a:latin typeface="Calibri" pitchFamily="34" charset="0"/>
            </a:endParaRPr>
          </a:p>
          <a:p>
            <a:pPr>
              <a:buFont typeface="Wingdings" pitchFamily="2" charset="2"/>
              <a:buChar char="§"/>
            </a:pPr>
            <a:r>
              <a:rPr lang="en-US" sz="2400">
                <a:latin typeface="Calibri" pitchFamily="34" charset="0"/>
              </a:rPr>
              <a:t>Morbid patient population due to </a:t>
            </a:r>
            <a:r>
              <a:rPr lang="en-US" sz="2400" b="1" u="sng">
                <a:latin typeface="Calibri" pitchFamily="34" charset="0"/>
              </a:rPr>
              <a:t>jaundice/pruritus</a:t>
            </a:r>
          </a:p>
          <a:p>
            <a:pPr>
              <a:buFont typeface="Wingdings" pitchFamily="2" charset="2"/>
              <a:buChar char="§"/>
            </a:pPr>
            <a:endParaRPr lang="en-US" sz="2400">
              <a:latin typeface="Calibri" pitchFamily="34" charset="0"/>
            </a:endParaRPr>
          </a:p>
          <a:p>
            <a:pPr>
              <a:buFont typeface="Wingdings" pitchFamily="2" charset="2"/>
              <a:buChar char="§"/>
            </a:pPr>
            <a:r>
              <a:rPr lang="en-US" sz="2400">
                <a:latin typeface="Calibri" pitchFamily="34" charset="0"/>
              </a:rPr>
              <a:t>Palliative setting : biliary drainage, stenting</a:t>
            </a:r>
            <a:r>
              <a:rPr lang="en-US" sz="2400" u="sng">
                <a:latin typeface="Calibri" pitchFamily="34" charset="0"/>
              </a:rPr>
              <a:t>+</a:t>
            </a:r>
            <a:r>
              <a:rPr lang="en-US" sz="2400">
                <a:latin typeface="Calibri" pitchFamily="34" charset="0"/>
              </a:rPr>
              <a:t>adjuvant therapy</a:t>
            </a:r>
            <a:endParaRPr lang="en-IN"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7"/>
                                        </p:tgtEl>
                                        <p:attrNameLst>
                                          <p:attrName>style.visibility</p:attrName>
                                        </p:attrNameLst>
                                      </p:cBhvr>
                                      <p:to>
                                        <p:strVal val="visible"/>
                                      </p:to>
                                    </p:set>
                                  </p:childTnLst>
                                  <p:subTnLst>
                                    <p:set>
                                      <p:cBhvr override="childStyle">
                                        <p:cTn dur="1" fill="hold" display="0" masterRel="nextClick" afterEffect="1"/>
                                        <p:tgtEl>
                                          <p:spTgt spid="7680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6808"/>
                                        </p:tgtEl>
                                        <p:attrNameLst>
                                          <p:attrName>style.visibility</p:attrName>
                                        </p:attrNameLst>
                                      </p:cBhvr>
                                      <p:to>
                                        <p:strVal val="visible"/>
                                      </p:to>
                                    </p:set>
                                    <p:anim calcmode="lin" valueType="num">
                                      <p:cBhvr>
                                        <p:cTn id="15" dur="500" fill="hold"/>
                                        <p:tgtEl>
                                          <p:spTgt spid="76808"/>
                                        </p:tgtEl>
                                        <p:attrNameLst>
                                          <p:attrName>ppt_w</p:attrName>
                                        </p:attrNameLst>
                                      </p:cBhvr>
                                      <p:tavLst>
                                        <p:tav tm="0">
                                          <p:val>
                                            <p:fltVal val="0"/>
                                          </p:val>
                                        </p:tav>
                                        <p:tav tm="100000">
                                          <p:val>
                                            <p:strVal val="#ppt_w"/>
                                          </p:val>
                                        </p:tav>
                                      </p:tavLst>
                                    </p:anim>
                                    <p:anim calcmode="lin" valueType="num">
                                      <p:cBhvr>
                                        <p:cTn id="16" dur="500" fill="hold"/>
                                        <p:tgtEl>
                                          <p:spTgt spid="768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7" grpId="0" animBg="1"/>
      <p:bldP spid="7680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36538" y="228600"/>
            <a:ext cx="8467725" cy="838200"/>
          </a:xfrm>
          <a:solidFill>
            <a:srgbClr val="FF0000"/>
          </a:solidFill>
        </p:spPr>
        <p:txBody>
          <a:bodyPr/>
          <a:lstStyle/>
          <a:p>
            <a:pPr eaLnBrk="1" hangingPunct="1"/>
            <a:r>
              <a:rPr lang="en-US" sz="3200" smtClean="0">
                <a:solidFill>
                  <a:srgbClr val="002060"/>
                </a:solidFill>
              </a:rPr>
              <a:t>Intra luminal Biliary Brachytherapy protocol</a:t>
            </a:r>
          </a:p>
        </p:txBody>
      </p:sp>
      <p:sp>
        <p:nvSpPr>
          <p:cNvPr id="47107" name="Rectangle 3"/>
          <p:cNvSpPr>
            <a:spLocks noGrp="1" noChangeArrowheads="1"/>
          </p:cNvSpPr>
          <p:nvPr>
            <p:ph idx="1"/>
          </p:nvPr>
        </p:nvSpPr>
        <p:spPr>
          <a:xfrm>
            <a:off x="236538" y="1143000"/>
            <a:ext cx="8467725" cy="5334000"/>
          </a:xfrm>
        </p:spPr>
        <p:txBody>
          <a:bodyPr/>
          <a:lstStyle/>
          <a:p>
            <a:pPr algn="ctr" eaLnBrk="1" hangingPunct="1">
              <a:lnSpc>
                <a:spcPct val="90000"/>
              </a:lnSpc>
              <a:buFont typeface="Wingdings" pitchFamily="2" charset="2"/>
              <a:buNone/>
            </a:pPr>
            <a:r>
              <a:rPr lang="en-US" sz="2400" smtClean="0">
                <a:cs typeface="Arial" pitchFamily="34" charset="0"/>
              </a:rPr>
              <a:t>Unresectable PBC with biliary obstruction causing jaundice</a:t>
            </a:r>
            <a:endParaRPr lang="en-US" sz="2400" smtClean="0">
              <a:cs typeface="Times New Roman" pitchFamily="18" charset="0"/>
            </a:endParaRPr>
          </a:p>
          <a:p>
            <a:pPr algn="ctr" eaLnBrk="1" hangingPunct="1">
              <a:lnSpc>
                <a:spcPct val="90000"/>
              </a:lnSpc>
              <a:buFont typeface="Wingdings" pitchFamily="2" charset="2"/>
              <a:buNone/>
            </a:pPr>
            <a:r>
              <a:rPr lang="en-US" sz="2400" smtClean="0">
                <a:cs typeface="Arial" pitchFamily="34" charset="0"/>
              </a:rPr>
              <a:t> </a:t>
            </a:r>
            <a:endParaRPr lang="en-US" sz="2400" smtClean="0">
              <a:cs typeface="Times New Roman" pitchFamily="18" charset="0"/>
            </a:endParaRPr>
          </a:p>
          <a:p>
            <a:pPr algn="ctr" eaLnBrk="1" hangingPunct="1">
              <a:lnSpc>
                <a:spcPct val="90000"/>
              </a:lnSpc>
              <a:buFont typeface="Wingdings" pitchFamily="2" charset="2"/>
              <a:buNone/>
            </a:pPr>
            <a:r>
              <a:rPr lang="en-US" sz="2800" smtClean="0">
                <a:cs typeface="Arial" pitchFamily="34" charset="0"/>
              </a:rPr>
              <a:t>Percutaneous/Endoscopic transhepatic biliary drainage (PTBD/EBD)</a:t>
            </a:r>
          </a:p>
          <a:p>
            <a:pPr algn="ctr" eaLnBrk="1" hangingPunct="1">
              <a:lnSpc>
                <a:spcPct val="90000"/>
              </a:lnSpc>
              <a:buFont typeface="Wingdings" pitchFamily="2" charset="2"/>
              <a:buNone/>
            </a:pPr>
            <a:endParaRPr lang="en-US" sz="2800" smtClean="0">
              <a:cs typeface="Times New Roman" pitchFamily="18" charset="0"/>
            </a:endParaRPr>
          </a:p>
          <a:p>
            <a:pPr algn="ctr" eaLnBrk="1" hangingPunct="1">
              <a:lnSpc>
                <a:spcPct val="90000"/>
              </a:lnSpc>
              <a:buFont typeface="Wingdings" pitchFamily="2" charset="2"/>
              <a:buNone/>
            </a:pPr>
            <a:r>
              <a:rPr lang="en-US" sz="2800" smtClean="0">
                <a:cs typeface="Arial" pitchFamily="34" charset="0"/>
              </a:rPr>
              <a:t>Ir-192 Intraluminal brachytherapy                   </a:t>
            </a:r>
            <a:endParaRPr lang="en-US" sz="2800" smtClean="0">
              <a:cs typeface="Times New Roman" pitchFamily="18" charset="0"/>
            </a:endParaRPr>
          </a:p>
          <a:p>
            <a:pPr algn="ctr" eaLnBrk="1" hangingPunct="1">
              <a:lnSpc>
                <a:spcPct val="90000"/>
              </a:lnSpc>
              <a:buFont typeface="Wingdings" pitchFamily="2" charset="2"/>
              <a:buNone/>
            </a:pPr>
            <a:r>
              <a:rPr lang="en-US" sz="2800" smtClean="0">
                <a:cs typeface="Arial" pitchFamily="34" charset="0"/>
              </a:rPr>
              <a:t>                                      		 		 </a:t>
            </a:r>
            <a:endParaRPr lang="en-US" sz="2800" smtClean="0">
              <a:cs typeface="Times New Roman" pitchFamily="18" charset="0"/>
            </a:endParaRPr>
          </a:p>
          <a:p>
            <a:pPr algn="ctr" eaLnBrk="1" hangingPunct="1">
              <a:lnSpc>
                <a:spcPct val="90000"/>
              </a:lnSpc>
              <a:buFont typeface="Wingdings" pitchFamily="2" charset="2"/>
              <a:buNone/>
            </a:pPr>
            <a:r>
              <a:rPr lang="en-US" sz="2800" smtClean="0">
                <a:cs typeface="Arial" pitchFamily="34" charset="0"/>
              </a:rPr>
              <a:t>Self expandable metallic stenting</a:t>
            </a:r>
          </a:p>
          <a:p>
            <a:pPr algn="ctr" eaLnBrk="1" hangingPunct="1">
              <a:lnSpc>
                <a:spcPct val="90000"/>
              </a:lnSpc>
              <a:buFont typeface="Wingdings" pitchFamily="2" charset="2"/>
              <a:buNone/>
            </a:pPr>
            <a:endParaRPr lang="en-US" sz="2800" smtClean="0">
              <a:cs typeface="Times New Roman" pitchFamily="18" charset="0"/>
            </a:endParaRPr>
          </a:p>
          <a:p>
            <a:pPr algn="ctr" eaLnBrk="1" hangingPunct="1">
              <a:lnSpc>
                <a:spcPct val="90000"/>
              </a:lnSpc>
              <a:buFont typeface="Wingdings" pitchFamily="2" charset="2"/>
              <a:buNone/>
            </a:pPr>
            <a:r>
              <a:rPr lang="en-US" sz="2800" b="1" smtClean="0">
                <a:cs typeface="Arial" pitchFamily="34" charset="0"/>
              </a:rPr>
              <a:t> </a:t>
            </a:r>
            <a:r>
              <a:rPr lang="en-US" sz="2800" smtClean="0">
                <a:cs typeface="Arial" pitchFamily="34" charset="0"/>
              </a:rPr>
              <a:t>Chemotherapy </a:t>
            </a:r>
            <a:endParaRPr lang="en-US" sz="2800" smtClean="0"/>
          </a:p>
        </p:txBody>
      </p:sp>
      <p:sp>
        <p:nvSpPr>
          <p:cNvPr id="47108" name="Line 4"/>
          <p:cNvSpPr>
            <a:spLocks noChangeShapeType="1"/>
          </p:cNvSpPr>
          <p:nvPr/>
        </p:nvSpPr>
        <p:spPr bwMode="auto">
          <a:xfrm>
            <a:off x="4437063" y="1600200"/>
            <a:ext cx="0" cy="457200"/>
          </a:xfrm>
          <a:prstGeom prst="line">
            <a:avLst/>
          </a:prstGeom>
          <a:noFill/>
          <a:ln w="38100">
            <a:solidFill>
              <a:srgbClr val="FF00FF"/>
            </a:solidFill>
            <a:miter lim="800000"/>
            <a:headEnd/>
            <a:tailEnd type="triangle" w="med" len="med"/>
          </a:ln>
        </p:spPr>
        <p:txBody>
          <a:bodyPr wrap="none"/>
          <a:lstStyle/>
          <a:p>
            <a:endParaRPr lang="en-US"/>
          </a:p>
        </p:txBody>
      </p:sp>
      <p:sp>
        <p:nvSpPr>
          <p:cNvPr id="47109" name="Line 5"/>
          <p:cNvSpPr>
            <a:spLocks noChangeShapeType="1"/>
          </p:cNvSpPr>
          <p:nvPr/>
        </p:nvSpPr>
        <p:spPr bwMode="auto">
          <a:xfrm>
            <a:off x="4503738" y="2971800"/>
            <a:ext cx="0" cy="457200"/>
          </a:xfrm>
          <a:prstGeom prst="line">
            <a:avLst/>
          </a:prstGeom>
          <a:noFill/>
          <a:ln w="38100">
            <a:solidFill>
              <a:srgbClr val="FF00FF"/>
            </a:solidFill>
            <a:miter lim="800000"/>
            <a:headEnd/>
            <a:tailEnd type="triangle" w="med" len="med"/>
          </a:ln>
        </p:spPr>
        <p:txBody>
          <a:bodyPr wrap="none"/>
          <a:lstStyle/>
          <a:p>
            <a:endParaRPr lang="en-US"/>
          </a:p>
        </p:txBody>
      </p:sp>
      <p:sp>
        <p:nvSpPr>
          <p:cNvPr id="47110" name="Line 6"/>
          <p:cNvSpPr>
            <a:spLocks noChangeShapeType="1"/>
          </p:cNvSpPr>
          <p:nvPr/>
        </p:nvSpPr>
        <p:spPr bwMode="auto">
          <a:xfrm>
            <a:off x="4503738" y="3886200"/>
            <a:ext cx="0" cy="457200"/>
          </a:xfrm>
          <a:prstGeom prst="line">
            <a:avLst/>
          </a:prstGeom>
          <a:noFill/>
          <a:ln w="38100">
            <a:solidFill>
              <a:srgbClr val="FF00FF"/>
            </a:solidFill>
            <a:miter lim="800000"/>
            <a:headEnd/>
            <a:tailEnd type="triangle" w="med" len="med"/>
          </a:ln>
        </p:spPr>
        <p:txBody>
          <a:bodyPr wrap="none"/>
          <a:lstStyle/>
          <a:p>
            <a:endParaRPr lang="en-US"/>
          </a:p>
        </p:txBody>
      </p:sp>
      <p:sp>
        <p:nvSpPr>
          <p:cNvPr id="47111" name="Line 7"/>
          <p:cNvSpPr>
            <a:spLocks noChangeShapeType="1"/>
          </p:cNvSpPr>
          <p:nvPr/>
        </p:nvSpPr>
        <p:spPr bwMode="auto">
          <a:xfrm>
            <a:off x="4503738" y="4800600"/>
            <a:ext cx="0" cy="457200"/>
          </a:xfrm>
          <a:prstGeom prst="line">
            <a:avLst/>
          </a:prstGeom>
          <a:noFill/>
          <a:ln w="38100">
            <a:solidFill>
              <a:srgbClr val="FF00FF"/>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304800" y="228600"/>
            <a:ext cx="8602663" cy="685800"/>
          </a:xfrm>
          <a:solidFill>
            <a:srgbClr val="FF0000"/>
          </a:solidFill>
        </p:spPr>
        <p:txBody>
          <a:bodyPr/>
          <a:lstStyle/>
          <a:p>
            <a:pPr eaLnBrk="1" hangingPunct="1"/>
            <a:r>
              <a:rPr lang="en-US" sz="3200" smtClean="0">
                <a:solidFill>
                  <a:srgbClr val="FFFF00"/>
                </a:solidFill>
                <a:cs typeface="Arial" pitchFamily="34" charset="0"/>
              </a:rPr>
              <a:t> </a:t>
            </a:r>
            <a:r>
              <a:rPr lang="en-US" sz="3200" smtClean="0">
                <a:solidFill>
                  <a:srgbClr val="002060"/>
                </a:solidFill>
                <a:cs typeface="Arial" pitchFamily="34" charset="0"/>
              </a:rPr>
              <a:t>Intraluminal Brachytherapy </a:t>
            </a:r>
            <a:endParaRPr lang="en-US" sz="3200" smtClean="0">
              <a:solidFill>
                <a:srgbClr val="002060"/>
              </a:solidFill>
            </a:endParaRPr>
          </a:p>
        </p:txBody>
      </p:sp>
      <p:sp>
        <p:nvSpPr>
          <p:cNvPr id="8196" name="Rectangle 3"/>
          <p:cNvSpPr>
            <a:spLocks noGrp="1" noChangeArrowheads="1"/>
          </p:cNvSpPr>
          <p:nvPr>
            <p:ph idx="1"/>
          </p:nvPr>
        </p:nvSpPr>
        <p:spPr>
          <a:xfrm>
            <a:off x="228600" y="762000"/>
            <a:ext cx="4538663" cy="5715000"/>
          </a:xfrm>
        </p:spPr>
        <p:txBody>
          <a:bodyPr/>
          <a:lstStyle/>
          <a:p>
            <a:pPr eaLnBrk="1" hangingPunct="1">
              <a:lnSpc>
                <a:spcPct val="155000"/>
              </a:lnSpc>
              <a:spcBef>
                <a:spcPct val="0"/>
              </a:spcBef>
              <a:buClr>
                <a:srgbClr val="FFFF00"/>
              </a:buClr>
              <a:buFontTx/>
              <a:buNone/>
              <a:defRPr/>
            </a:pPr>
            <a:endParaRPr lang="en-US" sz="2400" dirty="0" smtClean="0">
              <a:solidFill>
                <a:srgbClr val="00B050"/>
              </a:solidFill>
              <a:cs typeface="Times New Roman" pitchFamily="18" charset="0"/>
            </a:endParaRPr>
          </a:p>
          <a:p>
            <a:pPr eaLnBrk="1" hangingPunct="1">
              <a:lnSpc>
                <a:spcPct val="155000"/>
              </a:lnSpc>
              <a:spcBef>
                <a:spcPct val="0"/>
              </a:spcBef>
              <a:buClr>
                <a:srgbClr val="FFFF00"/>
              </a:buClr>
              <a:buFontTx/>
              <a:buNone/>
              <a:defRPr/>
            </a:pPr>
            <a:r>
              <a:rPr lang="en-US" sz="2400" dirty="0" smtClean="0">
                <a:cs typeface="Times New Roman" pitchFamily="18" charset="0"/>
              </a:rPr>
              <a:t>-    Improved QOL due to prolonged jaundice free survival</a:t>
            </a:r>
          </a:p>
          <a:p>
            <a:pPr algn="just" eaLnBrk="1" hangingPunct="1">
              <a:lnSpc>
                <a:spcPct val="155000"/>
              </a:lnSpc>
              <a:spcBef>
                <a:spcPct val="0"/>
              </a:spcBef>
              <a:buClr>
                <a:srgbClr val="FFFF00"/>
              </a:buClr>
              <a:buFontTx/>
              <a:buNone/>
              <a:defRPr/>
            </a:pPr>
            <a:r>
              <a:rPr lang="en-US" sz="2400" dirty="0" smtClean="0">
                <a:cs typeface="Times New Roman" pitchFamily="18" charset="0"/>
              </a:rPr>
              <a:t>- Brachytherapy appears to prolong stent patency and decrease  stent block as high dose radiation in &amp; around the bile  duct </a:t>
            </a:r>
          </a:p>
          <a:p>
            <a:pPr marL="533400" indent="-533400" algn="just" eaLnBrk="1" hangingPunct="1">
              <a:lnSpc>
                <a:spcPct val="120000"/>
              </a:lnSpc>
              <a:defRPr/>
            </a:pPr>
            <a:endParaRPr lang="en-US" sz="2400" dirty="0" smtClean="0">
              <a:solidFill>
                <a:srgbClr val="FFFF00"/>
              </a:solidFill>
            </a:endParaRPr>
          </a:p>
        </p:txBody>
      </p:sp>
      <p:graphicFrame>
        <p:nvGraphicFramePr>
          <p:cNvPr id="7170" name="Object 8"/>
          <p:cNvGraphicFramePr>
            <a:graphicFrameLocks noChangeAspect="1"/>
          </p:cNvGraphicFramePr>
          <p:nvPr/>
        </p:nvGraphicFramePr>
        <p:xfrm>
          <a:off x="4978400" y="990600"/>
          <a:ext cx="3929063" cy="3025775"/>
        </p:xfrm>
        <a:graphic>
          <a:graphicData uri="http://schemas.openxmlformats.org/presentationml/2006/ole">
            <p:oleObj spid="_x0000_s7170" name="Image Document" r:id="rId3" imgW="8229600" imgH="5905440" progId="Imaging.Document">
              <p:embed/>
            </p:oleObj>
          </a:graphicData>
        </a:graphic>
      </p:graphicFrame>
      <p:grpSp>
        <p:nvGrpSpPr>
          <p:cNvPr id="7173" name="Group 9"/>
          <p:cNvGrpSpPr>
            <a:grpSpLocks noChangeAspect="1"/>
          </p:cNvGrpSpPr>
          <p:nvPr/>
        </p:nvGrpSpPr>
        <p:grpSpPr bwMode="auto">
          <a:xfrm>
            <a:off x="7270750" y="4038600"/>
            <a:ext cx="1644650" cy="2682875"/>
            <a:chOff x="9120" y="240"/>
            <a:chExt cx="3024" cy="3360"/>
          </a:xfrm>
        </p:grpSpPr>
        <p:pic>
          <p:nvPicPr>
            <p:cNvPr id="7175" name="Picture 10" descr="Nr"/>
            <p:cNvPicPr>
              <a:picLocks noChangeAspect="1" noChangeArrowheads="1"/>
            </p:cNvPicPr>
            <p:nvPr/>
          </p:nvPicPr>
          <p:blipFill>
            <a:blip r:embed="rId4"/>
            <a:srcRect l="6738" t="12534" r="8366" b="8971"/>
            <a:stretch>
              <a:fillRect/>
            </a:stretch>
          </p:blipFill>
          <p:spPr bwMode="auto">
            <a:xfrm>
              <a:off x="9120" y="240"/>
              <a:ext cx="3024" cy="3360"/>
            </a:xfrm>
            <a:prstGeom prst="rect">
              <a:avLst/>
            </a:prstGeom>
            <a:noFill/>
            <a:ln w="9525">
              <a:noFill/>
              <a:miter lim="800000"/>
              <a:headEnd/>
              <a:tailEnd/>
            </a:ln>
          </p:spPr>
        </p:pic>
        <p:sp>
          <p:nvSpPr>
            <p:cNvPr id="7176" name="Freeform 11"/>
            <p:cNvSpPr>
              <a:spLocks noChangeAspect="1"/>
            </p:cNvSpPr>
            <p:nvPr/>
          </p:nvSpPr>
          <p:spPr bwMode="auto">
            <a:xfrm rot="422032">
              <a:off x="9569" y="385"/>
              <a:ext cx="2289" cy="2956"/>
            </a:xfrm>
            <a:custGeom>
              <a:avLst/>
              <a:gdLst>
                <a:gd name="T0" fmla="*/ 47 w 2544"/>
                <a:gd name="T1" fmla="*/ 1 h 4446"/>
                <a:gd name="T2" fmla="*/ 36 w 2544"/>
                <a:gd name="T3" fmla="*/ 1 h 4446"/>
                <a:gd name="T4" fmla="*/ 23 w 2544"/>
                <a:gd name="T5" fmla="*/ 1 h 4446"/>
                <a:gd name="T6" fmla="*/ 15 w 2544"/>
                <a:gd name="T7" fmla="*/ 1 h 4446"/>
                <a:gd name="T8" fmla="*/ 7 w 2544"/>
                <a:gd name="T9" fmla="*/ 1 h 4446"/>
                <a:gd name="T10" fmla="*/ 4 w 2544"/>
                <a:gd name="T11" fmla="*/ 1 h 4446"/>
                <a:gd name="T12" fmla="*/ 0 w 2544"/>
                <a:gd name="T13" fmla="*/ 1 h 4446"/>
                <a:gd name="T14" fmla="*/ 4 w 2544"/>
                <a:gd name="T15" fmla="*/ 1 h 4446"/>
                <a:gd name="T16" fmla="*/ 12 w 2544"/>
                <a:gd name="T17" fmla="*/ 1 h 4446"/>
                <a:gd name="T18" fmla="*/ 21 w 2544"/>
                <a:gd name="T19" fmla="*/ 1 h 4446"/>
                <a:gd name="T20" fmla="*/ 29 w 2544"/>
                <a:gd name="T21" fmla="*/ 1 h 4446"/>
                <a:gd name="T22" fmla="*/ 34 w 2544"/>
                <a:gd name="T23" fmla="*/ 1 h 4446"/>
                <a:gd name="T24" fmla="*/ 40 w 2544"/>
                <a:gd name="T25" fmla="*/ 1 h 4446"/>
                <a:gd name="T26" fmla="*/ 44 w 2544"/>
                <a:gd name="T27" fmla="*/ 1 h 4446"/>
                <a:gd name="T28" fmla="*/ 44 w 2544"/>
                <a:gd name="T29" fmla="*/ 1 h 4446"/>
                <a:gd name="T30" fmla="*/ 44 w 2544"/>
                <a:gd name="T31" fmla="*/ 1 h 4446"/>
                <a:gd name="T32" fmla="*/ 45 w 2544"/>
                <a:gd name="T33" fmla="*/ 1 h 4446"/>
                <a:gd name="T34" fmla="*/ 46 w 2544"/>
                <a:gd name="T35" fmla="*/ 1 h 4446"/>
                <a:gd name="T36" fmla="*/ 49 w 2544"/>
                <a:gd name="T37" fmla="*/ 1 h 4446"/>
                <a:gd name="T38" fmla="*/ 49 w 2544"/>
                <a:gd name="T39" fmla="*/ 1 h 4446"/>
                <a:gd name="T40" fmla="*/ 52 w 2544"/>
                <a:gd name="T41" fmla="*/ 1 h 4446"/>
                <a:gd name="T42" fmla="*/ 54 w 2544"/>
                <a:gd name="T43" fmla="*/ 1 h 4446"/>
                <a:gd name="T44" fmla="*/ 55 w 2544"/>
                <a:gd name="T45" fmla="*/ 1 h 4446"/>
                <a:gd name="T46" fmla="*/ 60 w 2544"/>
                <a:gd name="T47" fmla="*/ 1 h 4446"/>
                <a:gd name="T48" fmla="*/ 61 w 2544"/>
                <a:gd name="T49" fmla="*/ 1 h 4446"/>
                <a:gd name="T50" fmla="*/ 64 w 2544"/>
                <a:gd name="T51" fmla="*/ 1 h 4446"/>
                <a:gd name="T52" fmla="*/ 68 w 2544"/>
                <a:gd name="T53" fmla="*/ 1 h 4446"/>
                <a:gd name="T54" fmla="*/ 74 w 2544"/>
                <a:gd name="T55" fmla="*/ 1 h 4446"/>
                <a:gd name="T56" fmla="*/ 83 w 2544"/>
                <a:gd name="T57" fmla="*/ 1 h 4446"/>
                <a:gd name="T58" fmla="*/ 91 w 2544"/>
                <a:gd name="T59" fmla="*/ 1 h 4446"/>
                <a:gd name="T60" fmla="*/ 94 w 2544"/>
                <a:gd name="T61" fmla="*/ 1 h 4446"/>
                <a:gd name="T62" fmla="*/ 97 w 2544"/>
                <a:gd name="T63" fmla="*/ 1 h 4446"/>
                <a:gd name="T64" fmla="*/ 98 w 2544"/>
                <a:gd name="T65" fmla="*/ 1 h 4446"/>
                <a:gd name="T66" fmla="*/ 96 w 2544"/>
                <a:gd name="T67" fmla="*/ 1 h 4446"/>
                <a:gd name="T68" fmla="*/ 93 w 2544"/>
                <a:gd name="T69" fmla="*/ 1 h 4446"/>
                <a:gd name="T70" fmla="*/ 91 w 2544"/>
                <a:gd name="T71" fmla="*/ 1 h 4446"/>
                <a:gd name="T72" fmla="*/ 88 w 2544"/>
                <a:gd name="T73" fmla="*/ 1 h 4446"/>
                <a:gd name="T74" fmla="*/ 86 w 2544"/>
                <a:gd name="T75" fmla="*/ 1 h 4446"/>
                <a:gd name="T76" fmla="*/ 85 w 2544"/>
                <a:gd name="T77" fmla="*/ 1 h 4446"/>
                <a:gd name="T78" fmla="*/ 91 w 2544"/>
                <a:gd name="T79" fmla="*/ 1 h 4446"/>
                <a:gd name="T80" fmla="*/ 98 w 2544"/>
                <a:gd name="T81" fmla="*/ 1 h 4446"/>
                <a:gd name="T82" fmla="*/ 108 w 2544"/>
                <a:gd name="T83" fmla="*/ 1 h 4446"/>
                <a:gd name="T84" fmla="*/ 118 w 2544"/>
                <a:gd name="T85" fmla="*/ 1 h 4446"/>
                <a:gd name="T86" fmla="*/ 130 w 2544"/>
                <a:gd name="T87" fmla="*/ 1 h 4446"/>
                <a:gd name="T88" fmla="*/ 133 w 2544"/>
                <a:gd name="T89" fmla="*/ 1 h 4446"/>
                <a:gd name="T90" fmla="*/ 133 w 2544"/>
                <a:gd name="T91" fmla="*/ 1 h 4446"/>
                <a:gd name="T92" fmla="*/ 133 w 2544"/>
                <a:gd name="T93" fmla="*/ 1 h 4446"/>
                <a:gd name="T94" fmla="*/ 130 w 2544"/>
                <a:gd name="T95" fmla="*/ 1 h 4446"/>
                <a:gd name="T96" fmla="*/ 125 w 2544"/>
                <a:gd name="T97" fmla="*/ 1 h 4446"/>
                <a:gd name="T98" fmla="*/ 120 w 2544"/>
                <a:gd name="T99" fmla="*/ 0 h 4446"/>
                <a:gd name="T100" fmla="*/ 109 w 2544"/>
                <a:gd name="T101" fmla="*/ 0 h 4446"/>
                <a:gd name="T102" fmla="*/ 98 w 2544"/>
                <a:gd name="T103" fmla="*/ 1 h 4446"/>
                <a:gd name="T104" fmla="*/ 84 w 2544"/>
                <a:gd name="T105" fmla="*/ 1 h 4446"/>
                <a:gd name="T106" fmla="*/ 78 w 2544"/>
                <a:gd name="T107" fmla="*/ 1 h 4446"/>
                <a:gd name="T108" fmla="*/ 71 w 2544"/>
                <a:gd name="T109" fmla="*/ 1 h 4446"/>
                <a:gd name="T110" fmla="*/ 64 w 2544"/>
                <a:gd name="T111" fmla="*/ 1 h 4446"/>
                <a:gd name="T112" fmla="*/ 47 w 2544"/>
                <a:gd name="T113" fmla="*/ 1 h 4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44"/>
                <a:gd name="T172" fmla="*/ 0 h 4446"/>
                <a:gd name="T173" fmla="*/ 2544 w 2544"/>
                <a:gd name="T174" fmla="*/ 4446 h 44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44" h="4446">
                  <a:moveTo>
                    <a:pt x="912" y="138"/>
                  </a:moveTo>
                  <a:lnTo>
                    <a:pt x="690" y="48"/>
                  </a:lnTo>
                  <a:lnTo>
                    <a:pt x="456" y="18"/>
                  </a:lnTo>
                  <a:lnTo>
                    <a:pt x="306" y="42"/>
                  </a:lnTo>
                  <a:lnTo>
                    <a:pt x="138" y="138"/>
                  </a:lnTo>
                  <a:lnTo>
                    <a:pt x="36" y="294"/>
                  </a:lnTo>
                  <a:lnTo>
                    <a:pt x="0" y="498"/>
                  </a:lnTo>
                  <a:lnTo>
                    <a:pt x="66" y="696"/>
                  </a:lnTo>
                  <a:lnTo>
                    <a:pt x="228" y="882"/>
                  </a:lnTo>
                  <a:lnTo>
                    <a:pt x="408" y="990"/>
                  </a:lnTo>
                  <a:lnTo>
                    <a:pt x="552" y="1110"/>
                  </a:lnTo>
                  <a:lnTo>
                    <a:pt x="666" y="1236"/>
                  </a:lnTo>
                  <a:lnTo>
                    <a:pt x="768" y="1386"/>
                  </a:lnTo>
                  <a:lnTo>
                    <a:pt x="840" y="1536"/>
                  </a:lnTo>
                  <a:lnTo>
                    <a:pt x="864" y="1734"/>
                  </a:lnTo>
                  <a:lnTo>
                    <a:pt x="876" y="1926"/>
                  </a:lnTo>
                  <a:lnTo>
                    <a:pt x="882" y="2112"/>
                  </a:lnTo>
                  <a:lnTo>
                    <a:pt x="894" y="2448"/>
                  </a:lnTo>
                  <a:lnTo>
                    <a:pt x="924" y="2688"/>
                  </a:lnTo>
                  <a:lnTo>
                    <a:pt x="948" y="2916"/>
                  </a:lnTo>
                  <a:lnTo>
                    <a:pt x="996" y="3126"/>
                  </a:lnTo>
                  <a:lnTo>
                    <a:pt x="1038" y="3330"/>
                  </a:lnTo>
                  <a:lnTo>
                    <a:pt x="1086" y="3534"/>
                  </a:lnTo>
                  <a:lnTo>
                    <a:pt x="1140" y="3780"/>
                  </a:lnTo>
                  <a:lnTo>
                    <a:pt x="1194" y="4008"/>
                  </a:lnTo>
                  <a:lnTo>
                    <a:pt x="1230" y="4152"/>
                  </a:lnTo>
                  <a:lnTo>
                    <a:pt x="1314" y="4296"/>
                  </a:lnTo>
                  <a:lnTo>
                    <a:pt x="1410" y="4404"/>
                  </a:lnTo>
                  <a:lnTo>
                    <a:pt x="1584" y="4446"/>
                  </a:lnTo>
                  <a:lnTo>
                    <a:pt x="1746" y="4380"/>
                  </a:lnTo>
                  <a:lnTo>
                    <a:pt x="1830" y="4284"/>
                  </a:lnTo>
                  <a:lnTo>
                    <a:pt x="1866" y="4170"/>
                  </a:lnTo>
                  <a:lnTo>
                    <a:pt x="1884" y="3984"/>
                  </a:lnTo>
                  <a:lnTo>
                    <a:pt x="1848" y="3732"/>
                  </a:lnTo>
                  <a:lnTo>
                    <a:pt x="1800" y="3510"/>
                  </a:lnTo>
                  <a:lnTo>
                    <a:pt x="1752" y="3210"/>
                  </a:lnTo>
                  <a:lnTo>
                    <a:pt x="1692" y="2880"/>
                  </a:lnTo>
                  <a:lnTo>
                    <a:pt x="1662" y="2568"/>
                  </a:lnTo>
                  <a:lnTo>
                    <a:pt x="1656" y="2178"/>
                  </a:lnTo>
                  <a:lnTo>
                    <a:pt x="1746" y="1800"/>
                  </a:lnTo>
                  <a:lnTo>
                    <a:pt x="1902" y="1428"/>
                  </a:lnTo>
                  <a:lnTo>
                    <a:pt x="2070" y="1128"/>
                  </a:lnTo>
                  <a:lnTo>
                    <a:pt x="2274" y="912"/>
                  </a:lnTo>
                  <a:lnTo>
                    <a:pt x="2484" y="648"/>
                  </a:lnTo>
                  <a:lnTo>
                    <a:pt x="2538" y="546"/>
                  </a:lnTo>
                  <a:lnTo>
                    <a:pt x="2544" y="390"/>
                  </a:lnTo>
                  <a:lnTo>
                    <a:pt x="2544" y="258"/>
                  </a:lnTo>
                  <a:lnTo>
                    <a:pt x="2484" y="156"/>
                  </a:lnTo>
                  <a:lnTo>
                    <a:pt x="2400" y="60"/>
                  </a:lnTo>
                  <a:lnTo>
                    <a:pt x="2286" y="0"/>
                  </a:lnTo>
                  <a:lnTo>
                    <a:pt x="2118" y="0"/>
                  </a:lnTo>
                  <a:lnTo>
                    <a:pt x="1896" y="72"/>
                  </a:lnTo>
                  <a:lnTo>
                    <a:pt x="1602" y="294"/>
                  </a:lnTo>
                  <a:lnTo>
                    <a:pt x="1512" y="378"/>
                  </a:lnTo>
                  <a:lnTo>
                    <a:pt x="1386" y="378"/>
                  </a:lnTo>
                  <a:lnTo>
                    <a:pt x="1230" y="330"/>
                  </a:lnTo>
                  <a:lnTo>
                    <a:pt x="912" y="138"/>
                  </a:lnTo>
                  <a:close/>
                </a:path>
              </a:pathLst>
            </a:custGeom>
            <a:noFill/>
            <a:ln w="57150" cap="rnd">
              <a:solidFill>
                <a:schemeClr val="bg1"/>
              </a:solidFill>
              <a:prstDash val="sysDot"/>
              <a:round/>
              <a:headEnd/>
              <a:tailEnd/>
            </a:ln>
          </p:spPr>
          <p:txBody>
            <a:bodyPr wrap="none" anchor="ctr"/>
            <a:lstStyle/>
            <a:p>
              <a:endParaRPr lang="en-US"/>
            </a:p>
          </p:txBody>
        </p:sp>
      </p:grpSp>
      <p:pic>
        <p:nvPicPr>
          <p:cNvPr id="7174" name="Picture 13" descr="4"/>
          <p:cNvPicPr>
            <a:picLocks noChangeAspect="1" noChangeArrowheads="1"/>
          </p:cNvPicPr>
          <p:nvPr/>
        </p:nvPicPr>
        <p:blipFill>
          <a:blip r:embed="rId5">
            <a:lum bright="30000"/>
          </a:blip>
          <a:srcRect l="1570" r="4221" b="11667"/>
          <a:stretch>
            <a:fillRect/>
          </a:stretch>
        </p:blipFill>
        <p:spPr bwMode="auto">
          <a:xfrm>
            <a:off x="5275263" y="4038600"/>
            <a:ext cx="1963737" cy="2659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4"/>
          <p:cNvSpPr>
            <a:spLocks noGrp="1"/>
          </p:cNvSpPr>
          <p:nvPr>
            <p:ph sz="half" idx="1"/>
          </p:nvPr>
        </p:nvSpPr>
        <p:spPr>
          <a:xfrm>
            <a:off x="457200" y="884238"/>
            <a:ext cx="4038600" cy="5440362"/>
          </a:xfrm>
        </p:spPr>
        <p:txBody>
          <a:bodyPr/>
          <a:lstStyle/>
          <a:p>
            <a:pPr eaLnBrk="1" hangingPunct="1"/>
            <a:r>
              <a:rPr lang="en-US" smtClean="0"/>
              <a:t>The traditional curative treatment modalities used in this disease are resection or transplantation</a:t>
            </a:r>
          </a:p>
          <a:p>
            <a:pPr eaLnBrk="1" hangingPunct="1">
              <a:buFont typeface="Wingdings 2" pitchFamily="18" charset="2"/>
              <a:buNone/>
            </a:pPr>
            <a:endParaRPr lang="en-US" smtClean="0"/>
          </a:p>
          <a:p>
            <a:pPr eaLnBrk="1" hangingPunct="1"/>
            <a:r>
              <a:rPr lang="en-US" smtClean="0"/>
              <a:t>However less than 20% of patients with HCC are candidates for resection or transplantation. </a:t>
            </a:r>
          </a:p>
          <a:p>
            <a:pPr eaLnBrk="1" hangingPunct="1">
              <a:buFont typeface="Wingdings 2" pitchFamily="18" charset="2"/>
              <a:buNone/>
            </a:pPr>
            <a:endParaRPr lang="en-US" smtClean="0"/>
          </a:p>
        </p:txBody>
      </p:sp>
      <p:pic>
        <p:nvPicPr>
          <p:cNvPr id="48131" name="Picture 2" descr="C:\Users\Rajinder\Desktop\HCC ARTICLES\hcc_2.JPG"/>
          <p:cNvPicPr>
            <a:picLocks noGrp="1" noChangeAspect="1" noChangeArrowheads="1"/>
          </p:cNvPicPr>
          <p:nvPr>
            <p:ph sz="half" idx="2"/>
          </p:nvPr>
        </p:nvPicPr>
        <p:blipFill>
          <a:blip r:embed="rId2"/>
          <a:srcRect/>
          <a:stretch>
            <a:fillRect/>
          </a:stretch>
        </p:blipFill>
        <p:spPr>
          <a:xfrm>
            <a:off x="4648200" y="914400"/>
            <a:ext cx="4038600" cy="2743200"/>
          </a:xfrm>
          <a:noFill/>
        </p:spPr>
      </p:pic>
      <p:sp>
        <p:nvSpPr>
          <p:cNvPr id="48132" name="TextBox 8"/>
          <p:cNvSpPr txBox="1">
            <a:spLocks noChangeArrowheads="1"/>
          </p:cNvSpPr>
          <p:nvPr/>
        </p:nvSpPr>
        <p:spPr bwMode="auto">
          <a:xfrm>
            <a:off x="5562600" y="4572000"/>
            <a:ext cx="1600200" cy="369888"/>
          </a:xfrm>
          <a:prstGeom prst="rect">
            <a:avLst/>
          </a:prstGeom>
          <a:noFill/>
          <a:ln w="9525">
            <a:noFill/>
            <a:miter lim="800000"/>
            <a:headEnd/>
            <a:tailEnd/>
          </a:ln>
        </p:spPr>
        <p:txBody>
          <a:bodyPr>
            <a:spAutoFit/>
          </a:bodyPr>
          <a:lstStyle/>
          <a:p>
            <a:r>
              <a:rPr lang="en-US"/>
              <a:t>O</a:t>
            </a:r>
          </a:p>
        </p:txBody>
      </p:sp>
      <p:pic>
        <p:nvPicPr>
          <p:cNvPr id="48133" name="Picture 3" descr="C:\Users\Rajinder\Desktop\HCC ARTICLES\hcc_4.jpg"/>
          <p:cNvPicPr>
            <a:picLocks noChangeAspect="1" noChangeArrowheads="1"/>
          </p:cNvPicPr>
          <p:nvPr/>
        </p:nvPicPr>
        <p:blipFill>
          <a:blip r:embed="rId3"/>
          <a:srcRect/>
          <a:stretch>
            <a:fillRect/>
          </a:stretch>
        </p:blipFill>
        <p:spPr bwMode="auto">
          <a:xfrm>
            <a:off x="4648200" y="3886200"/>
            <a:ext cx="4008438" cy="2590800"/>
          </a:xfrm>
          <a:prstGeom prst="rect">
            <a:avLst/>
          </a:prstGeom>
          <a:noFill/>
          <a:ln w="9525">
            <a:noFill/>
            <a:miter lim="800000"/>
            <a:headEnd/>
            <a:tailEnd/>
          </a:ln>
        </p:spPr>
      </p:pic>
      <p:sp>
        <p:nvSpPr>
          <p:cNvPr id="48134" name="TextBox 5"/>
          <p:cNvSpPr txBox="1">
            <a:spLocks noChangeArrowheads="1"/>
          </p:cNvSpPr>
          <p:nvPr/>
        </p:nvSpPr>
        <p:spPr bwMode="auto">
          <a:xfrm>
            <a:off x="990600" y="152400"/>
            <a:ext cx="8001000" cy="523875"/>
          </a:xfrm>
          <a:prstGeom prst="rect">
            <a:avLst/>
          </a:prstGeom>
          <a:noFill/>
          <a:ln w="9525">
            <a:noFill/>
            <a:miter lim="800000"/>
            <a:headEnd/>
            <a:tailEnd/>
          </a:ln>
        </p:spPr>
        <p:txBody>
          <a:bodyPr>
            <a:spAutoFit/>
          </a:bodyPr>
          <a:lstStyle/>
          <a:p>
            <a:r>
              <a:rPr lang="en-US" sz="2800"/>
              <a:t>HEPATOCELLULAR CARCINOMA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p:txBody>
          <a:bodyPr/>
          <a:lstStyle/>
          <a:p>
            <a:pPr eaLnBrk="1" hangingPunct="1"/>
            <a:r>
              <a:rPr lang="en-US" smtClean="0">
                <a:solidFill>
                  <a:schemeClr val="tx1"/>
                </a:solidFill>
              </a:rPr>
              <a:t>Radiation in HCC</a:t>
            </a:r>
          </a:p>
        </p:txBody>
      </p:sp>
      <p:graphicFrame>
        <p:nvGraphicFramePr>
          <p:cNvPr id="4" name="Table 3"/>
          <p:cNvGraphicFramePr>
            <a:graphicFrameLocks noGrp="1"/>
          </p:cNvGraphicFramePr>
          <p:nvPr/>
        </p:nvGraphicFramePr>
        <p:xfrm>
          <a:off x="990600" y="1752600"/>
          <a:ext cx="6858000" cy="3962400"/>
        </p:xfrm>
        <a:graphic>
          <a:graphicData uri="http://schemas.openxmlformats.org/drawingml/2006/table">
            <a:tbl>
              <a:tblPr/>
              <a:tblGrid>
                <a:gridCol w="6858000"/>
              </a:tblGrid>
              <a:tr h="792480">
                <a:tc>
                  <a:txBody>
                    <a:bodyPr/>
                    <a:lstStyle/>
                    <a:p>
                      <a:pPr marL="0" marR="0" lvl="0" indent="0" algn="ctr" defTabSz="914400" rtl="0" eaLnBrk="1" fontAlgn="base" latinLnBrk="0" hangingPunct="1">
                        <a:lnSpc>
                          <a:spcPct val="100000"/>
                        </a:lnSpc>
                        <a:spcBef>
                          <a:spcPct val="0"/>
                        </a:spcBef>
                        <a:spcAft>
                          <a:spcPct val="0"/>
                        </a:spcAft>
                        <a:buClr>
                          <a:srgbClr val="000000"/>
                        </a:buClr>
                        <a:buSzPct val="65000"/>
                        <a:buFontTx/>
                        <a:buNone/>
                        <a:tabLst/>
                      </a:pPr>
                      <a:r>
                        <a:rPr kumimoji="0" lang="en-US" sz="1600" b="1" i="0" u="none" strike="noStrike" cap="none" normalizeH="0" baseline="0" smtClean="0">
                          <a:ln>
                            <a:noFill/>
                          </a:ln>
                          <a:solidFill>
                            <a:srgbClr val="FFFFFF"/>
                          </a:solidFill>
                          <a:effectLst/>
                          <a:latin typeface="Georgia" pitchFamily="18" charset="0"/>
                        </a:rPr>
                        <a:t>Indications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792480">
                <a:tc>
                  <a:txBody>
                    <a:bodyPr/>
                    <a:lstStyle/>
                    <a:p>
                      <a:pPr marL="0" marR="0" lvl="0" indent="0" algn="l"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smtClean="0">
                          <a:ln>
                            <a:noFill/>
                          </a:ln>
                          <a:solidFill>
                            <a:srgbClr val="000000"/>
                          </a:solidFill>
                          <a:effectLst/>
                          <a:latin typeface="Georgia" pitchFamily="18" charset="0"/>
                        </a:rPr>
                        <a:t>Large unresectable HCC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r h="792480">
                <a:tc>
                  <a:txBody>
                    <a:bodyPr/>
                    <a:lstStyle/>
                    <a:p>
                      <a:pPr marL="0" marR="0" lvl="0" indent="0" algn="l"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dirty="0" smtClean="0">
                          <a:ln>
                            <a:noFill/>
                          </a:ln>
                          <a:solidFill>
                            <a:srgbClr val="000000"/>
                          </a:solidFill>
                          <a:effectLst/>
                          <a:latin typeface="Georgia" pitchFamily="18" charset="0"/>
                        </a:rPr>
                        <a:t>Symptomatic portal vein thrombosis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792480">
                <a:tc>
                  <a:txBody>
                    <a:bodyPr/>
                    <a:lstStyle/>
                    <a:p>
                      <a:pPr marL="0" marR="0" lvl="0" indent="0" algn="l"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smtClean="0">
                          <a:ln>
                            <a:noFill/>
                          </a:ln>
                          <a:solidFill>
                            <a:srgbClr val="000000"/>
                          </a:solidFill>
                          <a:effectLst/>
                          <a:latin typeface="Georgia" pitchFamily="18" charset="0"/>
                        </a:rPr>
                        <a:t>Symptomatic jaundice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r h="792480">
                <a:tc>
                  <a:txBody>
                    <a:bodyPr/>
                    <a:lstStyle/>
                    <a:p>
                      <a:pPr marL="0" marR="0" lvl="0" indent="0" algn="l" defTabSz="914400" rtl="0" eaLnBrk="1" fontAlgn="base" latinLnBrk="0" hangingPunct="1">
                        <a:lnSpc>
                          <a:spcPct val="100000"/>
                        </a:lnSpc>
                        <a:spcBef>
                          <a:spcPct val="0"/>
                        </a:spcBef>
                        <a:spcAft>
                          <a:spcPct val="0"/>
                        </a:spcAft>
                        <a:buClr>
                          <a:srgbClr val="000000"/>
                        </a:buClr>
                        <a:buSzPct val="65000"/>
                        <a:buFontTx/>
                        <a:buNone/>
                        <a:tabLst/>
                      </a:pPr>
                      <a:r>
                        <a:rPr kumimoji="0" lang="en-US" sz="1600" b="0" i="0" u="none" strike="noStrike" cap="none" normalizeH="0" baseline="0" dirty="0" smtClean="0">
                          <a:ln>
                            <a:noFill/>
                          </a:ln>
                          <a:solidFill>
                            <a:srgbClr val="000000"/>
                          </a:solidFill>
                          <a:effectLst/>
                          <a:latin typeface="Georgia" pitchFamily="18" charset="0"/>
                        </a:rPr>
                        <a:t>Part of combined modality treatment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marL="548640" indent="-411480" eaLnBrk="1" fontAlgn="auto" hangingPunct="1">
              <a:spcBef>
                <a:spcPct val="20000"/>
              </a:spcBef>
              <a:spcAft>
                <a:spcPts val="0"/>
              </a:spcAft>
              <a:defRPr/>
            </a:pPr>
            <a:r>
              <a:rPr lang="en-US" sz="3100" dirty="0" smtClean="0">
                <a:solidFill>
                  <a:srgbClr val="C00000"/>
                </a:solidFill>
                <a:ea typeface="+mn-ea"/>
                <a:cs typeface="+mn-cs"/>
              </a:rPr>
              <a:t>Advances in our understanding of ;</a:t>
            </a:r>
          </a:p>
        </p:txBody>
      </p:sp>
      <p:sp>
        <p:nvSpPr>
          <p:cNvPr id="3" name="Content Placeholder 2"/>
          <p:cNvSpPr>
            <a:spLocks noGrp="1"/>
          </p:cNvSpPr>
          <p:nvPr>
            <p:ph idx="1"/>
          </p:nvPr>
        </p:nvSpPr>
        <p:spPr/>
        <p:txBody>
          <a:bodyPr>
            <a:normAutofit fontScale="85000" lnSpcReduction="10000"/>
          </a:bodyPr>
          <a:lstStyle/>
          <a:p>
            <a:pPr marL="548640" indent="-411480" eaLnBrk="1" fontAlgn="auto" hangingPunct="1">
              <a:spcAft>
                <a:spcPts val="0"/>
              </a:spcAft>
              <a:buClr>
                <a:schemeClr val="tx1">
                  <a:shade val="95000"/>
                </a:schemeClr>
              </a:buClr>
              <a:buFont typeface="Wingdings" pitchFamily="2" charset="2"/>
              <a:buChar char="v"/>
              <a:defRPr/>
            </a:pPr>
            <a:r>
              <a:rPr lang="en-US" dirty="0" smtClean="0"/>
              <a:t>Partial liver tolerance of RT </a:t>
            </a:r>
          </a:p>
          <a:p>
            <a:pPr marL="548640" indent="-411480" eaLnBrk="1" fontAlgn="auto" hangingPunct="1">
              <a:spcAft>
                <a:spcPts val="0"/>
              </a:spcAft>
              <a:buClr>
                <a:schemeClr val="tx1">
                  <a:shade val="95000"/>
                </a:schemeClr>
              </a:buClr>
              <a:buFont typeface="Wingdings" pitchFamily="2" charset="2"/>
              <a:buChar char="v"/>
              <a:defRPr/>
            </a:pPr>
            <a:r>
              <a:rPr lang="en-US" dirty="0" smtClean="0"/>
              <a:t>Diagnostic imaging</a:t>
            </a:r>
          </a:p>
          <a:p>
            <a:pPr marL="548640" indent="-411480" eaLnBrk="1" fontAlgn="auto" hangingPunct="1">
              <a:spcAft>
                <a:spcPts val="0"/>
              </a:spcAft>
              <a:buClr>
                <a:schemeClr val="tx1">
                  <a:shade val="95000"/>
                </a:schemeClr>
              </a:buClr>
              <a:buFont typeface="Wingdings" pitchFamily="2" charset="2"/>
              <a:buChar char="v"/>
              <a:defRPr/>
            </a:pPr>
            <a:r>
              <a:rPr lang="en-US" dirty="0" smtClean="0"/>
              <a:t>Radiation planning</a:t>
            </a:r>
          </a:p>
          <a:p>
            <a:pPr marL="548640" indent="-411480" eaLnBrk="1" fontAlgn="auto" hangingPunct="1">
              <a:spcAft>
                <a:spcPts val="0"/>
              </a:spcAft>
              <a:buClr>
                <a:schemeClr val="tx1">
                  <a:shade val="95000"/>
                </a:schemeClr>
              </a:buClr>
              <a:buFont typeface="Wingdings" pitchFamily="2" charset="2"/>
              <a:buChar char="v"/>
              <a:defRPr/>
            </a:pPr>
            <a:r>
              <a:rPr lang="en-US" dirty="0" smtClean="0"/>
              <a:t>Techniques to account for respiratory motion of the liver</a:t>
            </a:r>
          </a:p>
          <a:p>
            <a:pPr marL="548640" indent="-411480" eaLnBrk="1" fontAlgn="auto" hangingPunct="1">
              <a:spcAft>
                <a:spcPts val="0"/>
              </a:spcAft>
              <a:buClr>
                <a:schemeClr val="tx1">
                  <a:shade val="95000"/>
                </a:schemeClr>
              </a:buClr>
              <a:buFont typeface="Wingdings" pitchFamily="2" charset="2"/>
              <a:buChar char="v"/>
              <a:defRPr/>
            </a:pPr>
            <a:r>
              <a:rPr lang="en-US" dirty="0" smtClean="0"/>
              <a:t>Techniques to target the tumor with </a:t>
            </a:r>
            <a:r>
              <a:rPr lang="en-US" u="sng" dirty="0" smtClean="0"/>
              <a:t>image-guided</a:t>
            </a:r>
            <a:r>
              <a:rPr lang="en-US" dirty="0" smtClean="0"/>
              <a:t> RT </a:t>
            </a:r>
          </a:p>
          <a:p>
            <a:pPr marL="548640" indent="-411480" eaLnBrk="1" fontAlgn="auto" hangingPunct="1">
              <a:spcAft>
                <a:spcPts val="0"/>
              </a:spcAft>
              <a:buClr>
                <a:schemeClr val="tx1">
                  <a:shade val="95000"/>
                </a:schemeClr>
              </a:buClr>
              <a:buFont typeface="Wingdings" pitchFamily="2" charset="2"/>
              <a:buChar char="v"/>
              <a:defRPr/>
            </a:pPr>
            <a:r>
              <a:rPr lang="en-US" dirty="0" smtClean="0"/>
              <a:t>Availability of </a:t>
            </a:r>
            <a:r>
              <a:rPr lang="en-US" u="sng" dirty="0" smtClean="0"/>
              <a:t>stereotactic RT </a:t>
            </a:r>
            <a:r>
              <a:rPr lang="en-US" dirty="0" smtClean="0"/>
              <a:t>and </a:t>
            </a:r>
            <a:r>
              <a:rPr lang="en-US" u="sng" dirty="0" smtClean="0"/>
              <a:t>particle therapy</a:t>
            </a:r>
            <a:r>
              <a:rPr lang="en-US" dirty="0" smtClean="0"/>
              <a:t> have permitted us to escalate the doses of RT to focal HCC without dose-limiting toxicity</a:t>
            </a:r>
            <a:endParaRPr lang="en-US" dirty="0"/>
          </a:p>
        </p:txBody>
      </p:sp>
      <p:pic>
        <p:nvPicPr>
          <p:cNvPr id="50180" name="Picture 4"/>
          <p:cNvPicPr>
            <a:picLocks noChangeAspect="1" noChangeArrowheads="1"/>
          </p:cNvPicPr>
          <p:nvPr/>
        </p:nvPicPr>
        <p:blipFill>
          <a:blip r:embed="rId2"/>
          <a:srcRect/>
          <a:stretch>
            <a:fillRect/>
          </a:stretch>
        </p:blipFill>
        <p:spPr bwMode="auto">
          <a:xfrm>
            <a:off x="5562600" y="914400"/>
            <a:ext cx="32004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782763"/>
          </a:xfrm>
        </p:spPr>
        <p:txBody>
          <a:bodyPr>
            <a:normAutofit fontScale="90000"/>
          </a:bodyPr>
          <a:lstStyle/>
          <a:p>
            <a:pPr>
              <a:defRPr/>
            </a:pPr>
            <a:r>
              <a:rPr lang="en-US" dirty="0" smtClean="0">
                <a:solidFill>
                  <a:schemeClr val="tx1"/>
                </a:solidFill>
              </a:rPr>
              <a:t>Charged-Particle Irradiation using Proton &amp; Carbon ion therapy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p:txBody>
          <a:bodyPr/>
          <a:lstStyle/>
          <a:p>
            <a:pPr eaLnBrk="1" hangingPunct="1"/>
            <a:endParaRPr lang="en-US" smtClean="0"/>
          </a:p>
        </p:txBody>
      </p:sp>
      <p:pic>
        <p:nvPicPr>
          <p:cNvPr id="52227" name="Picture 2"/>
          <p:cNvPicPr>
            <a:picLocks noGrp="1" noChangeAspect="1" noChangeArrowheads="1"/>
          </p:cNvPicPr>
          <p:nvPr>
            <p:ph sz="half" idx="1"/>
          </p:nvPr>
        </p:nvPicPr>
        <p:blipFill>
          <a:blip r:embed="rId2"/>
          <a:srcRect l="1666" b="484"/>
          <a:stretch>
            <a:fillRect/>
          </a:stretch>
        </p:blipFill>
        <p:spPr>
          <a:xfrm>
            <a:off x="0" y="0"/>
            <a:ext cx="9144000" cy="6629400"/>
          </a:xfrm>
          <a:noFill/>
        </p:spPr>
      </p:pic>
      <p:pic>
        <p:nvPicPr>
          <p:cNvPr id="52228" name="Picture 2"/>
          <p:cNvPicPr>
            <a:picLocks noGrp="1" noChangeAspect="1" noChangeArrowheads="1"/>
          </p:cNvPicPr>
          <p:nvPr>
            <p:ph sz="half" idx="2"/>
          </p:nvPr>
        </p:nvPicPr>
        <p:blipFill>
          <a:blip r:embed="rId3"/>
          <a:srcRect/>
          <a:stretch>
            <a:fillRect/>
          </a:stretch>
        </p:blipFill>
        <p:spPr>
          <a:xfrm>
            <a:off x="3962400" y="3581400"/>
            <a:ext cx="5181600" cy="2971800"/>
          </a:xfr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mtClean="0">
                <a:solidFill>
                  <a:srgbClr val="C00000"/>
                </a:solidFill>
              </a:rPr>
              <a:t>Charged-Particle Irradiation</a:t>
            </a:r>
          </a:p>
        </p:txBody>
      </p:sp>
      <p:sp>
        <p:nvSpPr>
          <p:cNvPr id="53251" name="Content Placeholder 2"/>
          <p:cNvSpPr>
            <a:spLocks noGrp="1"/>
          </p:cNvSpPr>
          <p:nvPr>
            <p:ph idx="1"/>
          </p:nvPr>
        </p:nvSpPr>
        <p:spPr/>
        <p:txBody>
          <a:bodyPr/>
          <a:lstStyle/>
          <a:p>
            <a:pPr eaLnBrk="1" hangingPunct="1"/>
            <a:r>
              <a:rPr lang="en-US" smtClean="0"/>
              <a:t>The largest experience with proton RT for HCC comes from Tsukuba, Japan.</a:t>
            </a:r>
          </a:p>
          <a:p>
            <a:pPr eaLnBrk="1" hangingPunct="1"/>
            <a:endParaRPr lang="en-US" smtClean="0"/>
          </a:p>
          <a:p>
            <a:pPr eaLnBrk="1" hangingPunct="1"/>
            <a:r>
              <a:rPr lang="en-US" smtClean="0"/>
              <a:t>Between November 1985 and July 1998, 162 patients with unresectable HCCs were treated with proton beam therapy with or without transarterial embolization and percutaneous ethanol injection.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smtClean="0">
                <a:solidFill>
                  <a:srgbClr val="C00000"/>
                </a:solidFill>
              </a:rPr>
              <a:t>Charged-Particle Irradiation</a:t>
            </a:r>
          </a:p>
        </p:txBody>
      </p:sp>
      <p:sp>
        <p:nvSpPr>
          <p:cNvPr id="54275" name="Content Placeholder 2"/>
          <p:cNvSpPr>
            <a:spLocks noGrp="1"/>
          </p:cNvSpPr>
          <p:nvPr>
            <p:ph idx="1"/>
          </p:nvPr>
        </p:nvSpPr>
        <p:spPr/>
        <p:txBody>
          <a:bodyPr/>
          <a:lstStyle/>
          <a:p>
            <a:pPr eaLnBrk="1" hangingPunct="1">
              <a:lnSpc>
                <a:spcPct val="150000"/>
              </a:lnSpc>
            </a:pPr>
            <a:r>
              <a:rPr lang="en-US" smtClean="0"/>
              <a:t>The median dose was </a:t>
            </a:r>
            <a:r>
              <a:rPr lang="en-US" smtClean="0">
                <a:solidFill>
                  <a:srgbClr val="C00000"/>
                </a:solidFill>
              </a:rPr>
              <a:t>72</a:t>
            </a:r>
            <a:r>
              <a:rPr lang="en-US" smtClean="0"/>
              <a:t> </a:t>
            </a:r>
            <a:r>
              <a:rPr lang="en-US" smtClean="0">
                <a:solidFill>
                  <a:srgbClr val="C00000"/>
                </a:solidFill>
              </a:rPr>
              <a:t>Gy</a:t>
            </a:r>
            <a:r>
              <a:rPr lang="en-US" smtClean="0"/>
              <a:t> </a:t>
            </a:r>
            <a:r>
              <a:rPr lang="en-US" smtClean="0">
                <a:solidFill>
                  <a:srgbClr val="C00000"/>
                </a:solidFill>
              </a:rPr>
              <a:t>in</a:t>
            </a:r>
            <a:r>
              <a:rPr lang="en-US" smtClean="0"/>
              <a:t> </a:t>
            </a:r>
            <a:r>
              <a:rPr lang="en-US" smtClean="0">
                <a:solidFill>
                  <a:srgbClr val="C00000"/>
                </a:solidFill>
              </a:rPr>
              <a:t>16 fractions </a:t>
            </a:r>
            <a:r>
              <a:rPr lang="en-US" smtClean="0"/>
              <a:t>over 29 days.</a:t>
            </a:r>
          </a:p>
          <a:p>
            <a:pPr eaLnBrk="1" hangingPunct="1">
              <a:lnSpc>
                <a:spcPct val="150000"/>
              </a:lnSpc>
            </a:pPr>
            <a:r>
              <a:rPr lang="en-US" smtClean="0"/>
              <a:t>Patients had few acute reactions to treatment and rare late sequelae.</a:t>
            </a:r>
          </a:p>
          <a:p>
            <a:pPr eaLnBrk="1" hangingPunct="1">
              <a:lnSpc>
                <a:spcPct val="150000"/>
              </a:lnSpc>
            </a:pPr>
            <a:r>
              <a:rPr lang="en-US" smtClean="0"/>
              <a:t>The </a:t>
            </a:r>
            <a:r>
              <a:rPr lang="en-US" smtClean="0">
                <a:solidFill>
                  <a:srgbClr val="C00000"/>
                </a:solidFill>
              </a:rPr>
              <a:t>5-year local control rate </a:t>
            </a:r>
            <a:r>
              <a:rPr lang="en-US" smtClean="0"/>
              <a:t>was </a:t>
            </a:r>
            <a:r>
              <a:rPr lang="en-US" smtClean="0">
                <a:solidFill>
                  <a:srgbClr val="C00000"/>
                </a:solidFill>
              </a:rPr>
              <a:t>87%</a:t>
            </a:r>
            <a:r>
              <a:rPr lang="en-US" smtClean="0"/>
              <a:t>, and the </a:t>
            </a:r>
            <a:r>
              <a:rPr lang="en-US" smtClean="0">
                <a:solidFill>
                  <a:srgbClr val="C00000"/>
                </a:solidFill>
              </a:rPr>
              <a:t>5-year</a:t>
            </a:r>
            <a:r>
              <a:rPr lang="en-US" smtClean="0"/>
              <a:t> </a:t>
            </a:r>
            <a:r>
              <a:rPr lang="en-US" smtClean="0">
                <a:solidFill>
                  <a:srgbClr val="C00000"/>
                </a:solidFill>
              </a:rPr>
              <a:t>overall survival rate </a:t>
            </a:r>
            <a:r>
              <a:rPr lang="en-US" smtClean="0"/>
              <a:t>was </a:t>
            </a:r>
            <a:r>
              <a:rPr lang="en-US" smtClean="0">
                <a:solidFill>
                  <a:srgbClr val="C00000"/>
                </a:solidFill>
              </a:rPr>
              <a:t>23.5%.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304800"/>
            <a:ext cx="8229600" cy="1143000"/>
          </a:xfrm>
        </p:spPr>
        <p:txBody>
          <a:bodyPr/>
          <a:lstStyle/>
          <a:p>
            <a:pPr eaLnBrk="1" hangingPunct="1">
              <a:lnSpc>
                <a:spcPct val="90000"/>
              </a:lnSpc>
            </a:pPr>
            <a:r>
              <a:rPr lang="en-US" sz="3200" b="1" smtClean="0">
                <a:latin typeface="Times New Roman" pitchFamily="18" charset="0"/>
              </a:rPr>
              <a:t>Problems with concurrent chemotherapy+ conventional radiotherapy</a:t>
            </a:r>
            <a:endParaRPr lang="en-US" sz="3200" smtClean="0"/>
          </a:p>
        </p:txBody>
      </p:sp>
      <p:pic>
        <p:nvPicPr>
          <p:cNvPr id="16387" name="Picture 2"/>
          <p:cNvPicPr>
            <a:picLocks noGrp="1" noChangeAspect="1" noChangeArrowheads="1"/>
          </p:cNvPicPr>
          <p:nvPr>
            <p:ph idx="1"/>
          </p:nvPr>
        </p:nvPicPr>
        <p:blipFill>
          <a:blip r:embed="rId2"/>
          <a:srcRect/>
          <a:stretch>
            <a:fillRect/>
          </a:stretch>
        </p:blipFill>
        <p:spPr>
          <a:xfrm>
            <a:off x="381000" y="1341438"/>
            <a:ext cx="4343400" cy="3840162"/>
          </a:xfrm>
        </p:spPr>
      </p:pic>
      <p:pic>
        <p:nvPicPr>
          <p:cNvPr id="16388" name="Picture 19" descr="radiation cystitis"/>
          <p:cNvPicPr>
            <a:picLocks noChangeAspect="1" noChangeArrowheads="1"/>
          </p:cNvPicPr>
          <p:nvPr/>
        </p:nvPicPr>
        <p:blipFill>
          <a:blip r:embed="rId3"/>
          <a:srcRect/>
          <a:stretch>
            <a:fillRect/>
          </a:stretch>
        </p:blipFill>
        <p:spPr bwMode="auto">
          <a:xfrm>
            <a:off x="6858000" y="1371600"/>
            <a:ext cx="1676400" cy="1685925"/>
          </a:xfrm>
          <a:prstGeom prst="rect">
            <a:avLst/>
          </a:prstGeom>
          <a:noFill/>
          <a:ln w="9525">
            <a:noFill/>
            <a:miter lim="800000"/>
            <a:headEnd/>
            <a:tailEnd/>
          </a:ln>
        </p:spPr>
      </p:pic>
      <p:pic>
        <p:nvPicPr>
          <p:cNvPr id="16389" name="Picture 18" descr="200px-Radiation_proctitis_APC"/>
          <p:cNvPicPr>
            <a:picLocks noChangeAspect="1" noChangeArrowheads="1"/>
          </p:cNvPicPr>
          <p:nvPr/>
        </p:nvPicPr>
        <p:blipFill>
          <a:blip r:embed="rId4"/>
          <a:srcRect/>
          <a:stretch>
            <a:fillRect/>
          </a:stretch>
        </p:blipFill>
        <p:spPr bwMode="auto">
          <a:xfrm>
            <a:off x="4819650" y="1371600"/>
            <a:ext cx="1962150" cy="3276600"/>
          </a:xfrm>
          <a:prstGeom prst="rect">
            <a:avLst/>
          </a:prstGeom>
          <a:solidFill>
            <a:schemeClr val="bg1"/>
          </a:solidFill>
          <a:ln w="9525">
            <a:noFill/>
            <a:miter lim="800000"/>
            <a:headEnd/>
            <a:tailEnd/>
          </a:ln>
        </p:spPr>
      </p:pic>
      <p:sp>
        <p:nvSpPr>
          <p:cNvPr id="16390" name="TextBox 9"/>
          <p:cNvSpPr txBox="1">
            <a:spLocks noChangeArrowheads="1"/>
          </p:cNvSpPr>
          <p:nvPr/>
        </p:nvSpPr>
        <p:spPr bwMode="auto">
          <a:xfrm>
            <a:off x="7239000" y="3124200"/>
            <a:ext cx="877888" cy="369888"/>
          </a:xfrm>
          <a:prstGeom prst="rect">
            <a:avLst/>
          </a:prstGeom>
          <a:noFill/>
          <a:ln w="9525">
            <a:noFill/>
            <a:miter lim="800000"/>
            <a:headEnd/>
            <a:tailEnd/>
          </a:ln>
        </p:spPr>
        <p:txBody>
          <a:bodyPr wrap="none">
            <a:spAutoFit/>
          </a:bodyPr>
          <a:lstStyle/>
          <a:p>
            <a:r>
              <a:rPr lang="en-US"/>
              <a:t>cystitis</a:t>
            </a:r>
          </a:p>
        </p:txBody>
      </p:sp>
      <p:sp>
        <p:nvSpPr>
          <p:cNvPr id="16391" name="TextBox 10"/>
          <p:cNvSpPr txBox="1">
            <a:spLocks noChangeArrowheads="1"/>
          </p:cNvSpPr>
          <p:nvPr/>
        </p:nvSpPr>
        <p:spPr bwMode="auto">
          <a:xfrm>
            <a:off x="762000" y="4953000"/>
            <a:ext cx="2693988" cy="369888"/>
          </a:xfrm>
          <a:prstGeom prst="rect">
            <a:avLst/>
          </a:prstGeom>
          <a:noFill/>
          <a:ln w="9525">
            <a:noFill/>
            <a:miter lim="800000"/>
            <a:headEnd/>
            <a:tailEnd/>
          </a:ln>
        </p:spPr>
        <p:txBody>
          <a:bodyPr wrap="none">
            <a:spAutoFit/>
          </a:bodyPr>
          <a:lstStyle/>
          <a:p>
            <a:r>
              <a:rPr lang="en-US"/>
              <a:t>RADIATION ENTERITIS</a:t>
            </a:r>
          </a:p>
        </p:txBody>
      </p:sp>
      <p:sp>
        <p:nvSpPr>
          <p:cNvPr id="16392" name="TextBox 11"/>
          <p:cNvSpPr txBox="1">
            <a:spLocks noChangeArrowheads="1"/>
          </p:cNvSpPr>
          <p:nvPr/>
        </p:nvSpPr>
        <p:spPr bwMode="auto">
          <a:xfrm>
            <a:off x="5257800" y="4724400"/>
            <a:ext cx="1004888" cy="369888"/>
          </a:xfrm>
          <a:prstGeom prst="rect">
            <a:avLst/>
          </a:prstGeom>
          <a:noFill/>
          <a:ln w="9525">
            <a:noFill/>
            <a:miter lim="800000"/>
            <a:headEnd/>
            <a:tailEnd/>
          </a:ln>
        </p:spPr>
        <p:txBody>
          <a:bodyPr wrap="none">
            <a:spAutoFit/>
          </a:bodyPr>
          <a:lstStyle/>
          <a:p>
            <a:r>
              <a:rPr lang="en-US"/>
              <a:t>Proctitis</a:t>
            </a:r>
          </a:p>
        </p:txBody>
      </p:sp>
      <p:sp>
        <p:nvSpPr>
          <p:cNvPr id="16393" name="TextBox 14"/>
          <p:cNvSpPr txBox="1">
            <a:spLocks noChangeArrowheads="1"/>
          </p:cNvSpPr>
          <p:nvPr/>
        </p:nvSpPr>
        <p:spPr bwMode="auto">
          <a:xfrm>
            <a:off x="228600" y="5257800"/>
            <a:ext cx="9220200" cy="1200150"/>
          </a:xfrm>
          <a:prstGeom prst="rect">
            <a:avLst/>
          </a:prstGeom>
          <a:noFill/>
          <a:ln w="9525">
            <a:noFill/>
            <a:miter lim="800000"/>
            <a:headEnd/>
            <a:tailEnd/>
          </a:ln>
        </p:spPr>
        <p:txBody>
          <a:bodyPr>
            <a:spAutoFit/>
          </a:bodyPr>
          <a:lstStyle/>
          <a:p>
            <a:r>
              <a:rPr lang="en-US" sz="2400"/>
              <a:t>Mucosal ulceration ,‘Ribbon’ or toothpaste bowel</a:t>
            </a:r>
          </a:p>
          <a:p>
            <a:r>
              <a:rPr lang="en-US" sz="2400"/>
              <a:t>Stenosis, adhesion and/ or fistula</a:t>
            </a:r>
          </a:p>
          <a:p>
            <a:r>
              <a:rPr lang="en-US" sz="2400"/>
              <a:t>Thickening of lbowel folds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p:cNvPicPr>
            <a:picLocks noChangeAspect="1" noChangeArrowheads="1"/>
          </p:cNvPicPr>
          <p:nvPr/>
        </p:nvPicPr>
        <p:blipFill>
          <a:blip r:embed="rId4"/>
          <a:srcRect/>
          <a:stretch>
            <a:fillRect/>
          </a:stretch>
        </p:blipFill>
        <p:spPr bwMode="auto">
          <a:xfrm>
            <a:off x="2590800" y="3762375"/>
            <a:ext cx="3929063" cy="3055938"/>
          </a:xfrm>
          <a:prstGeom prst="rect">
            <a:avLst/>
          </a:prstGeom>
          <a:noFill/>
          <a:ln w="9525">
            <a:noFill/>
            <a:miter lim="800000"/>
            <a:headEnd/>
            <a:tailEnd/>
          </a:ln>
        </p:spPr>
      </p:pic>
      <p:pic>
        <p:nvPicPr>
          <p:cNvPr id="8196" name="Picture 3" descr="C:\Users\mizu\Desktop\学位スライド\学位\proton-0003597820-031217-01-1158-20080625071043.jpeg"/>
          <p:cNvPicPr>
            <a:picLocks noChangeAspect="1" noChangeArrowheads="1"/>
          </p:cNvPicPr>
          <p:nvPr/>
        </p:nvPicPr>
        <p:blipFill>
          <a:blip r:embed="rId5"/>
          <a:srcRect/>
          <a:stretch>
            <a:fillRect/>
          </a:stretch>
        </p:blipFill>
        <p:spPr bwMode="auto">
          <a:xfrm>
            <a:off x="3754438" y="-141288"/>
            <a:ext cx="5389562" cy="3417888"/>
          </a:xfrm>
          <a:prstGeom prst="rect">
            <a:avLst/>
          </a:prstGeom>
          <a:noFill/>
          <a:ln w="9525">
            <a:noFill/>
            <a:miter lim="800000"/>
            <a:headEnd/>
            <a:tailEnd/>
          </a:ln>
        </p:spPr>
      </p:pic>
      <p:cxnSp>
        <p:nvCxnSpPr>
          <p:cNvPr id="5" name="直線矢印コネクタ 4"/>
          <p:cNvCxnSpPr/>
          <p:nvPr/>
        </p:nvCxnSpPr>
        <p:spPr>
          <a:xfrm rot="16200000" flipH="1">
            <a:off x="750094" y="892969"/>
            <a:ext cx="428625" cy="214313"/>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428625" y="1928813"/>
            <a:ext cx="428625" cy="28575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rot="10800000" flipV="1">
            <a:off x="1714500" y="1428750"/>
            <a:ext cx="571500" cy="142875"/>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200" name="テキスト ボックス 14"/>
          <p:cNvSpPr txBox="1">
            <a:spLocks noChangeArrowheads="1"/>
          </p:cNvSpPr>
          <p:nvPr/>
        </p:nvSpPr>
        <p:spPr bwMode="auto">
          <a:xfrm>
            <a:off x="0" y="3200400"/>
            <a:ext cx="3114675" cy="400050"/>
          </a:xfrm>
          <a:prstGeom prst="rect">
            <a:avLst/>
          </a:prstGeom>
          <a:noFill/>
          <a:ln w="9525">
            <a:noFill/>
            <a:miter lim="800000"/>
            <a:headEnd/>
            <a:tailEnd/>
          </a:ln>
        </p:spPr>
        <p:txBody>
          <a:bodyPr>
            <a:spAutoFit/>
          </a:bodyPr>
          <a:lstStyle/>
          <a:p>
            <a:r>
              <a:rPr lang="en-US" altLang="ja-JP" sz="2000">
                <a:solidFill>
                  <a:srgbClr val="00B050"/>
                </a:solidFill>
                <a:ea typeface="MS PGothic" pitchFamily="34" charset="-128"/>
              </a:rPr>
              <a:t>Before</a:t>
            </a:r>
            <a:r>
              <a:rPr lang="en-US" altLang="ja-JP" sz="2000">
                <a:solidFill>
                  <a:srgbClr val="FFFFFF"/>
                </a:solidFill>
                <a:ea typeface="MS PGothic" pitchFamily="34" charset="-128"/>
              </a:rPr>
              <a:t> </a:t>
            </a:r>
            <a:r>
              <a:rPr lang="en-US" altLang="ja-JP" sz="2000">
                <a:solidFill>
                  <a:srgbClr val="00B050"/>
                </a:solidFill>
                <a:ea typeface="MS PGothic" pitchFamily="34" charset="-128"/>
              </a:rPr>
              <a:t>treatment</a:t>
            </a:r>
            <a:endParaRPr lang="ja-JP" altLang="en-US" sz="2000">
              <a:solidFill>
                <a:srgbClr val="00B050"/>
              </a:solidFill>
              <a:ea typeface="MS PGothic" pitchFamily="34" charset="-128"/>
            </a:endParaRPr>
          </a:p>
        </p:txBody>
      </p:sp>
      <p:sp>
        <p:nvSpPr>
          <p:cNvPr id="8201" name="テキスト ボックス 15"/>
          <p:cNvSpPr txBox="1">
            <a:spLocks noChangeArrowheads="1"/>
          </p:cNvSpPr>
          <p:nvPr/>
        </p:nvSpPr>
        <p:spPr bwMode="auto">
          <a:xfrm>
            <a:off x="3910013" y="6457950"/>
            <a:ext cx="1606550" cy="400050"/>
          </a:xfrm>
          <a:prstGeom prst="rect">
            <a:avLst/>
          </a:prstGeom>
          <a:noFill/>
          <a:ln w="9525">
            <a:noFill/>
            <a:miter lim="800000"/>
            <a:headEnd/>
            <a:tailEnd/>
          </a:ln>
        </p:spPr>
        <p:txBody>
          <a:bodyPr wrap="none">
            <a:spAutoFit/>
          </a:bodyPr>
          <a:lstStyle/>
          <a:p>
            <a:r>
              <a:rPr lang="en-US" altLang="ja-JP" sz="2000">
                <a:solidFill>
                  <a:srgbClr val="FFFFFF"/>
                </a:solidFill>
                <a:ea typeface="MS PGothic" pitchFamily="34" charset="-128"/>
              </a:rPr>
              <a:t>4</a:t>
            </a:r>
            <a:r>
              <a:rPr lang="ja-JP" altLang="en-US" sz="2000">
                <a:solidFill>
                  <a:srgbClr val="FFFFFF"/>
                </a:solidFill>
                <a:ea typeface="MS PGothic" pitchFamily="34" charset="-128"/>
              </a:rPr>
              <a:t> </a:t>
            </a:r>
            <a:r>
              <a:rPr lang="en-US" altLang="ja-JP" sz="2000">
                <a:solidFill>
                  <a:srgbClr val="FFFFFF"/>
                </a:solidFill>
                <a:ea typeface="MS PGothic" pitchFamily="34" charset="-128"/>
              </a:rPr>
              <a:t>years after</a:t>
            </a:r>
            <a:endParaRPr lang="ja-JP" altLang="en-US" sz="2000">
              <a:solidFill>
                <a:srgbClr val="FFFFFF"/>
              </a:solidFill>
              <a:ea typeface="MS PGothic" pitchFamily="34" charset="-128"/>
            </a:endParaRPr>
          </a:p>
        </p:txBody>
      </p:sp>
      <p:sp>
        <p:nvSpPr>
          <p:cNvPr id="8202" name="Rectangle 3"/>
          <p:cNvSpPr txBox="1">
            <a:spLocks noChangeArrowheads="1"/>
          </p:cNvSpPr>
          <p:nvPr/>
        </p:nvSpPr>
        <p:spPr bwMode="auto">
          <a:xfrm>
            <a:off x="6532563" y="122238"/>
            <a:ext cx="2073275" cy="355600"/>
          </a:xfrm>
          <a:prstGeom prst="rect">
            <a:avLst/>
          </a:prstGeom>
          <a:noFill/>
          <a:ln w="9525">
            <a:noFill/>
            <a:miter lim="800000"/>
            <a:headEnd/>
            <a:tailEnd/>
          </a:ln>
        </p:spPr>
        <p:txBody>
          <a:bodyPr/>
          <a:lstStyle/>
          <a:p>
            <a:pPr algn="ctr">
              <a:lnSpc>
                <a:spcPct val="90000"/>
              </a:lnSpc>
              <a:spcBef>
                <a:spcPct val="20000"/>
              </a:spcBef>
              <a:buClr>
                <a:srgbClr val="FFCC00"/>
              </a:buClr>
              <a:buSzPct val="70000"/>
              <a:buFont typeface="Wingdings" pitchFamily="2" charset="2"/>
              <a:buNone/>
            </a:pPr>
            <a:r>
              <a:rPr lang="en-US" altLang="ja-JP" sz="2000">
                <a:solidFill>
                  <a:schemeClr val="bg1"/>
                </a:solidFill>
                <a:ea typeface="MS PGothic" pitchFamily="34" charset="-128"/>
                <a:cs typeface="Arial" pitchFamily="34" charset="0"/>
              </a:rPr>
              <a:t>72.6GyE/22</a:t>
            </a:r>
            <a:r>
              <a:rPr lang="ja-JP" altLang="en-US" sz="2000">
                <a:solidFill>
                  <a:schemeClr val="bg1"/>
                </a:solidFill>
                <a:ea typeface="MS PGothic" pitchFamily="34" charset="-128"/>
                <a:cs typeface="Arial" pitchFamily="34" charset="0"/>
              </a:rPr>
              <a:t> </a:t>
            </a:r>
            <a:r>
              <a:rPr lang="en-US" altLang="ja-JP" sz="2000">
                <a:solidFill>
                  <a:schemeClr val="bg1"/>
                </a:solidFill>
                <a:ea typeface="MS PGothic" pitchFamily="34" charset="-128"/>
                <a:cs typeface="Arial" pitchFamily="34" charset="0"/>
              </a:rPr>
              <a:t>fr.</a:t>
            </a:r>
          </a:p>
        </p:txBody>
      </p:sp>
      <p:sp>
        <p:nvSpPr>
          <p:cNvPr id="8203" name="テキスト ボックス 13"/>
          <p:cNvSpPr txBox="1">
            <a:spLocks noChangeArrowheads="1"/>
          </p:cNvSpPr>
          <p:nvPr/>
        </p:nvSpPr>
        <p:spPr bwMode="auto">
          <a:xfrm>
            <a:off x="6453188" y="3627438"/>
            <a:ext cx="2533650" cy="1016000"/>
          </a:xfrm>
          <a:prstGeom prst="rect">
            <a:avLst/>
          </a:prstGeom>
          <a:noFill/>
          <a:ln w="9525">
            <a:noFill/>
            <a:miter lim="800000"/>
            <a:headEnd/>
            <a:tailEnd/>
          </a:ln>
        </p:spPr>
        <p:txBody>
          <a:bodyPr wrap="none">
            <a:spAutoFit/>
          </a:bodyPr>
          <a:lstStyle/>
          <a:p>
            <a:r>
              <a:rPr lang="en-US" altLang="ja-JP" sz="2000">
                <a:solidFill>
                  <a:srgbClr val="00B050"/>
                </a:solidFill>
                <a:ea typeface="MS PGothic" pitchFamily="34" charset="-128"/>
              </a:rPr>
              <a:t>   normal</a:t>
            </a:r>
            <a:r>
              <a:rPr lang="en-US" altLang="ja-JP" sz="2000">
                <a:solidFill>
                  <a:schemeClr val="bg1"/>
                </a:solidFill>
                <a:ea typeface="MS PGothic" pitchFamily="34" charset="-128"/>
              </a:rPr>
              <a:t> </a:t>
            </a:r>
            <a:r>
              <a:rPr lang="en-US" altLang="ja-JP" sz="2000">
                <a:solidFill>
                  <a:srgbClr val="00B050"/>
                </a:solidFill>
                <a:ea typeface="MS PGothic" pitchFamily="34" charset="-128"/>
              </a:rPr>
              <a:t>liver</a:t>
            </a:r>
            <a:r>
              <a:rPr lang="en-US" altLang="ja-JP" sz="2000">
                <a:solidFill>
                  <a:schemeClr val="bg1"/>
                </a:solidFill>
                <a:ea typeface="MS PGothic" pitchFamily="34" charset="-128"/>
              </a:rPr>
              <a:t> </a:t>
            </a:r>
          </a:p>
          <a:p>
            <a:r>
              <a:rPr lang="en-US" altLang="ja-JP" sz="2000">
                <a:solidFill>
                  <a:schemeClr val="bg1"/>
                </a:solidFill>
                <a:ea typeface="MS PGothic" pitchFamily="34" charset="-128"/>
              </a:rPr>
              <a:t>	</a:t>
            </a:r>
            <a:r>
              <a:rPr lang="en-US" altLang="ja-JP" sz="2000">
                <a:solidFill>
                  <a:srgbClr val="00B050"/>
                </a:solidFill>
                <a:ea typeface="MS PGothic" pitchFamily="34" charset="-128"/>
              </a:rPr>
              <a:t>enlargement</a:t>
            </a:r>
          </a:p>
          <a:p>
            <a:r>
              <a:rPr lang="en-US" altLang="ja-JP" sz="2000">
                <a:solidFill>
                  <a:schemeClr val="bg1"/>
                </a:solidFill>
                <a:ea typeface="MS PGothic" pitchFamily="34" charset="-128"/>
              </a:rPr>
              <a:t>(</a:t>
            </a:r>
            <a:r>
              <a:rPr lang="en-US" altLang="ja-JP" sz="2000">
                <a:solidFill>
                  <a:srgbClr val="00B050"/>
                </a:solidFill>
                <a:ea typeface="MS PGothic" pitchFamily="34" charset="-128"/>
              </a:rPr>
              <a:t>functional</a:t>
            </a:r>
            <a:r>
              <a:rPr lang="en-US" altLang="ja-JP" sz="2000">
                <a:solidFill>
                  <a:schemeClr val="bg1"/>
                </a:solidFill>
                <a:ea typeface="MS PGothic" pitchFamily="34" charset="-128"/>
              </a:rPr>
              <a:t> </a:t>
            </a:r>
            <a:r>
              <a:rPr lang="en-US" altLang="ja-JP" sz="2000">
                <a:solidFill>
                  <a:srgbClr val="00B050"/>
                </a:solidFill>
                <a:ea typeface="MS PGothic" pitchFamily="34" charset="-128"/>
              </a:rPr>
              <a:t>recovery</a:t>
            </a:r>
            <a:r>
              <a:rPr lang="en-US" altLang="ja-JP" sz="2000">
                <a:solidFill>
                  <a:schemeClr val="bg1"/>
                </a:solidFill>
                <a:ea typeface="MS PGothic" pitchFamily="34" charset="-128"/>
              </a:rPr>
              <a:t>)</a:t>
            </a:r>
            <a:endParaRPr lang="ja-JP" altLang="en-US" sz="2000">
              <a:solidFill>
                <a:schemeClr val="bg1"/>
              </a:solidFill>
              <a:ea typeface="MS PGothic" pitchFamily="34" charset="-128"/>
            </a:endParaRPr>
          </a:p>
        </p:txBody>
      </p:sp>
      <p:cxnSp>
        <p:nvCxnSpPr>
          <p:cNvPr id="15" name="直線矢印コネクタ 14"/>
          <p:cNvCxnSpPr/>
          <p:nvPr/>
        </p:nvCxnSpPr>
        <p:spPr>
          <a:xfrm flipV="1">
            <a:off x="2654300" y="5403850"/>
            <a:ext cx="428625" cy="28575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205" name="テキスト ボックス 15"/>
          <p:cNvSpPr txBox="1">
            <a:spLocks noChangeArrowheads="1"/>
          </p:cNvSpPr>
          <p:nvPr/>
        </p:nvSpPr>
        <p:spPr bwMode="auto">
          <a:xfrm>
            <a:off x="436563" y="5311775"/>
            <a:ext cx="2135187" cy="708025"/>
          </a:xfrm>
          <a:prstGeom prst="rect">
            <a:avLst/>
          </a:prstGeom>
          <a:noFill/>
          <a:ln w="9525">
            <a:noFill/>
            <a:miter lim="800000"/>
            <a:headEnd/>
            <a:tailEnd/>
          </a:ln>
        </p:spPr>
        <p:txBody>
          <a:bodyPr>
            <a:spAutoFit/>
          </a:bodyPr>
          <a:lstStyle/>
          <a:p>
            <a:r>
              <a:rPr lang="en-US" altLang="ja-JP" sz="2000">
                <a:solidFill>
                  <a:srgbClr val="00B050"/>
                </a:solidFill>
                <a:ea typeface="MS PGothic" pitchFamily="34" charset="-128"/>
              </a:rPr>
              <a:t>Tumor</a:t>
            </a:r>
            <a:r>
              <a:rPr lang="en-US" altLang="ja-JP" sz="2000">
                <a:solidFill>
                  <a:schemeClr val="bg1"/>
                </a:solidFill>
                <a:ea typeface="MS PGothic" pitchFamily="34" charset="-128"/>
              </a:rPr>
              <a:t> </a:t>
            </a:r>
            <a:r>
              <a:rPr lang="en-US" altLang="ja-JP" sz="2000">
                <a:solidFill>
                  <a:srgbClr val="00B050"/>
                </a:solidFill>
                <a:ea typeface="MS PGothic" pitchFamily="34" charset="-128"/>
              </a:rPr>
              <a:t>shrinkage</a:t>
            </a:r>
          </a:p>
          <a:p>
            <a:r>
              <a:rPr lang="en-US" altLang="ja-JP" sz="2000">
                <a:solidFill>
                  <a:schemeClr val="bg1"/>
                </a:solidFill>
                <a:ea typeface="MS PGothic" pitchFamily="34" charset="-128"/>
              </a:rPr>
              <a:t>(</a:t>
            </a:r>
            <a:r>
              <a:rPr lang="en-US" altLang="ja-JP" sz="2000">
                <a:solidFill>
                  <a:srgbClr val="00B050"/>
                </a:solidFill>
                <a:ea typeface="MS PGothic" pitchFamily="34" charset="-128"/>
              </a:rPr>
              <a:t>just</a:t>
            </a:r>
            <a:r>
              <a:rPr lang="en-US" altLang="ja-JP" sz="2000">
                <a:solidFill>
                  <a:schemeClr val="bg1"/>
                </a:solidFill>
                <a:ea typeface="MS PGothic" pitchFamily="34" charset="-128"/>
              </a:rPr>
              <a:t> </a:t>
            </a:r>
            <a:r>
              <a:rPr lang="en-US" altLang="ja-JP" sz="2000">
                <a:solidFill>
                  <a:srgbClr val="00B050"/>
                </a:solidFill>
                <a:ea typeface="MS PGothic" pitchFamily="34" charset="-128"/>
              </a:rPr>
              <a:t>like</a:t>
            </a:r>
            <a:r>
              <a:rPr lang="en-US" altLang="ja-JP" sz="2000">
                <a:solidFill>
                  <a:schemeClr val="bg1"/>
                </a:solidFill>
                <a:ea typeface="MS PGothic" pitchFamily="34" charset="-128"/>
              </a:rPr>
              <a:t> </a:t>
            </a:r>
            <a:r>
              <a:rPr lang="en-US" altLang="ja-JP" sz="2000">
                <a:solidFill>
                  <a:srgbClr val="00B050"/>
                </a:solidFill>
                <a:ea typeface="MS PGothic" pitchFamily="34" charset="-128"/>
              </a:rPr>
              <a:t>surgery</a:t>
            </a:r>
            <a:r>
              <a:rPr lang="en-US" altLang="ja-JP" sz="2000">
                <a:solidFill>
                  <a:schemeClr val="bg1"/>
                </a:solidFill>
                <a:ea typeface="MS PGothic" pitchFamily="34" charset="-128"/>
              </a:rPr>
              <a:t>)</a:t>
            </a:r>
          </a:p>
        </p:txBody>
      </p:sp>
      <p:cxnSp>
        <p:nvCxnSpPr>
          <p:cNvPr id="17" name="直線矢印コネクタ 16"/>
          <p:cNvCxnSpPr/>
          <p:nvPr/>
        </p:nvCxnSpPr>
        <p:spPr>
          <a:xfrm rot="10800000" flipV="1">
            <a:off x="5618163" y="3941763"/>
            <a:ext cx="671512" cy="468312"/>
          </a:xfrm>
          <a:prstGeom prst="straightConnector1">
            <a:avLst/>
          </a:prstGeom>
          <a:ln w="50800">
            <a:solidFill>
              <a:srgbClr val="99FF33"/>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194" name="Object 2"/>
          <p:cNvGraphicFramePr>
            <a:graphicFrameLocks noChangeAspect="1"/>
          </p:cNvGraphicFramePr>
          <p:nvPr/>
        </p:nvGraphicFramePr>
        <p:xfrm>
          <a:off x="0" y="-152400"/>
          <a:ext cx="4432300" cy="3357563"/>
        </p:xfrm>
        <a:graphic>
          <a:graphicData uri="http://schemas.openxmlformats.org/presentationml/2006/ole">
            <p:oleObj spid="_x0000_s8194" name="ビットマップ イメージ" r:id="rId6" imgW="10952381" imgH="8019048" progId="PBrush">
              <p:embed/>
            </p:oleObj>
          </a:graphicData>
        </a:graphic>
      </p:graphicFrame>
      <p:sp>
        <p:nvSpPr>
          <p:cNvPr id="13" name="右矢印 12"/>
          <p:cNvSpPr/>
          <p:nvPr/>
        </p:nvSpPr>
        <p:spPr>
          <a:xfrm rot="5400000">
            <a:off x="3267075" y="2524125"/>
            <a:ext cx="679450" cy="203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cxnSp>
        <p:nvCxnSpPr>
          <p:cNvPr id="16" name="直線矢印コネクタ 15"/>
          <p:cNvCxnSpPr/>
          <p:nvPr/>
        </p:nvCxnSpPr>
        <p:spPr>
          <a:xfrm rot="5400000" flipH="1" flipV="1">
            <a:off x="464344" y="2178844"/>
            <a:ext cx="500062" cy="285750"/>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142875" y="642938"/>
            <a:ext cx="500063" cy="357187"/>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rot="10800000" flipV="1">
            <a:off x="1357313" y="571500"/>
            <a:ext cx="500062" cy="500063"/>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0" y="1620838"/>
            <a:ext cx="9144000" cy="4246562"/>
          </a:xfrm>
          <a:prstGeom prst="rect">
            <a:avLst/>
          </a:prstGeom>
          <a:noFill/>
          <a:ln w="9525">
            <a:noFill/>
            <a:miter lim="800000"/>
            <a:headEnd/>
            <a:tailEnd/>
          </a:ln>
        </p:spPr>
        <p:txBody>
          <a:bodyPr>
            <a:spAutoFit/>
          </a:bodyPr>
          <a:lstStyle/>
          <a:p>
            <a:r>
              <a:rPr lang="en-SG">
                <a:latin typeface="Times New Roman" pitchFamily="18" charset="0"/>
                <a:cs typeface="Times New Roman" pitchFamily="18" charset="0"/>
              </a:rPr>
              <a:t>Callister M.</a:t>
            </a:r>
          </a:p>
          <a:p>
            <a:r>
              <a:rPr lang="en-SG">
                <a:latin typeface="Times New Roman" pitchFamily="18" charset="0"/>
                <a:cs typeface="Times New Roman" pitchFamily="18" charset="0"/>
              </a:rPr>
              <a:t>IMRT reduces the dose to small bowel and other pelvic in the preoperative treatment of</a:t>
            </a:r>
          </a:p>
          <a:p>
            <a:r>
              <a:rPr lang="en-SG">
                <a:latin typeface="Times New Roman" pitchFamily="18" charset="0"/>
                <a:cs typeface="Times New Roman" pitchFamily="18" charset="0"/>
              </a:rPr>
              <a:t>rectal cancer.</a:t>
            </a:r>
          </a:p>
          <a:p>
            <a:r>
              <a:rPr lang="en-SG">
                <a:latin typeface="Times New Roman" pitchFamily="18" charset="0"/>
                <a:cs typeface="Times New Roman" pitchFamily="18" charset="0"/>
              </a:rPr>
              <a:t>Int J Radiat Oncol Biol Phys 2006;66:S290.</a:t>
            </a:r>
          </a:p>
          <a:p>
            <a:endParaRPr lang="en-SG">
              <a:latin typeface="Times New Roman" pitchFamily="18" charset="0"/>
              <a:cs typeface="Times New Roman" pitchFamily="18" charset="0"/>
            </a:endParaRPr>
          </a:p>
          <a:p>
            <a:r>
              <a:rPr lang="en-SG">
                <a:latin typeface="Times New Roman" pitchFamily="18" charset="0"/>
                <a:cs typeface="Times New Roman" pitchFamily="18" charset="0"/>
              </a:rPr>
              <a:t>Engels B</a:t>
            </a:r>
          </a:p>
          <a:p>
            <a:r>
              <a:rPr lang="en-SG">
                <a:latin typeface="Times New Roman" pitchFamily="18" charset="0"/>
                <a:cs typeface="Times New Roman" pitchFamily="18" charset="0"/>
              </a:rPr>
              <a:t>Preoperative helical tomotherapy and megavoltage computed tomography for rectal</a:t>
            </a:r>
          </a:p>
          <a:p>
            <a:r>
              <a:rPr lang="en-SG">
                <a:latin typeface="Times New Roman" pitchFamily="18" charset="0"/>
                <a:cs typeface="Times New Roman" pitchFamily="18" charset="0"/>
              </a:rPr>
              <a:t>cancer: Impact on the irradiated volume of small bowel.</a:t>
            </a:r>
          </a:p>
          <a:p>
            <a:r>
              <a:rPr lang="en-SG">
                <a:latin typeface="Times New Roman" pitchFamily="18" charset="0"/>
                <a:cs typeface="Times New Roman" pitchFamily="18" charset="0"/>
              </a:rPr>
              <a:t>Int J Radiat Oncol Biol Phys 2009;74:1476–1480.</a:t>
            </a:r>
          </a:p>
          <a:p>
            <a:endParaRPr lang="en-SG">
              <a:latin typeface="Times New Roman" pitchFamily="18" charset="0"/>
              <a:cs typeface="Times New Roman" pitchFamily="18" charset="0"/>
            </a:endParaRPr>
          </a:p>
          <a:p>
            <a:r>
              <a:rPr lang="en-SG">
                <a:latin typeface="Times New Roman" pitchFamily="18" charset="0"/>
                <a:cs typeface="Times New Roman" pitchFamily="18" charset="0"/>
              </a:rPr>
              <a:t>Guerrero Urbano MT</a:t>
            </a:r>
          </a:p>
          <a:p>
            <a:r>
              <a:rPr lang="en-SG">
                <a:latin typeface="Times New Roman" pitchFamily="18" charset="0"/>
                <a:cs typeface="Times New Roman" pitchFamily="18" charset="0"/>
              </a:rPr>
              <a:t>Intensity modulated radiotherapy in patients with locally advanced rectal cancer reduces volume of bowel treated to high dose levels.</a:t>
            </a:r>
          </a:p>
          <a:p>
            <a:r>
              <a:rPr lang="en-SG">
                <a:latin typeface="Times New Roman" pitchFamily="18" charset="0"/>
                <a:cs typeface="Times New Roman" pitchFamily="18" charset="0"/>
              </a:rPr>
              <a:t>Int J Radiat Oncol Biol Phys 2006;65:907–916.</a:t>
            </a:r>
          </a:p>
          <a:p>
            <a:endParaRPr lang="en-SG">
              <a:latin typeface="Times New Roman" pitchFamily="18" charset="0"/>
              <a:cs typeface="Times New Roman" pitchFamily="18" charset="0"/>
            </a:endParaRPr>
          </a:p>
        </p:txBody>
      </p:sp>
      <p:sp>
        <p:nvSpPr>
          <p:cNvPr id="55299" name="TextBox 2"/>
          <p:cNvSpPr txBox="1">
            <a:spLocks noChangeArrowheads="1"/>
          </p:cNvSpPr>
          <p:nvPr/>
        </p:nvSpPr>
        <p:spPr bwMode="auto">
          <a:xfrm>
            <a:off x="3475038" y="39688"/>
            <a:ext cx="1839912" cy="646112"/>
          </a:xfrm>
          <a:prstGeom prst="rect">
            <a:avLst/>
          </a:prstGeom>
          <a:noFill/>
          <a:ln w="9525">
            <a:noFill/>
            <a:miter lim="800000"/>
            <a:headEnd/>
            <a:tailEnd/>
          </a:ln>
        </p:spPr>
        <p:txBody>
          <a:bodyPr wrap="none">
            <a:spAutoFit/>
          </a:bodyPr>
          <a:lstStyle/>
          <a:p>
            <a:r>
              <a:rPr lang="en-US" sz="3600" b="1">
                <a:latin typeface="Times New Roman" pitchFamily="18" charset="0"/>
                <a:cs typeface="Times New Roman" pitchFamily="18" charset="0"/>
              </a:rPr>
              <a:t>Rectum </a:t>
            </a:r>
            <a:endParaRPr lang="en-SG" sz="36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0" y="-7938"/>
            <a:ext cx="9144000" cy="68675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0" y="17463"/>
            <a:ext cx="9144000" cy="6815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2"/>
          <a:srcRect/>
          <a:stretch>
            <a:fillRect/>
          </a:stretch>
        </p:blipFill>
        <p:spPr bwMode="auto">
          <a:xfrm>
            <a:off x="0" y="0"/>
            <a:ext cx="9144000" cy="2947988"/>
          </a:xfrm>
          <a:prstGeom prst="rect">
            <a:avLst/>
          </a:prstGeom>
          <a:noFill/>
          <a:ln w="9525">
            <a:noFill/>
            <a:miter lim="800000"/>
            <a:headEnd/>
            <a:tailEnd/>
          </a:ln>
        </p:spPr>
      </p:pic>
      <p:sp>
        <p:nvSpPr>
          <p:cNvPr id="58371" name="Rectangle 2"/>
          <p:cNvSpPr>
            <a:spLocks noChangeArrowheads="1"/>
          </p:cNvSpPr>
          <p:nvPr/>
        </p:nvSpPr>
        <p:spPr bwMode="auto">
          <a:xfrm>
            <a:off x="0" y="3352800"/>
            <a:ext cx="9144000" cy="2308225"/>
          </a:xfrm>
          <a:prstGeom prst="rect">
            <a:avLst/>
          </a:prstGeom>
          <a:noFill/>
          <a:ln w="9525">
            <a:noFill/>
            <a:miter lim="800000"/>
            <a:headEnd/>
            <a:tailEnd/>
          </a:ln>
        </p:spPr>
        <p:txBody>
          <a:bodyPr>
            <a:spAutoFit/>
          </a:bodyPr>
          <a:lstStyle/>
          <a:p>
            <a:r>
              <a:rPr lang="en-SG" sz="2400">
                <a:latin typeface="Times New Roman" pitchFamily="18" charset="0"/>
                <a:cs typeface="Times New Roman" pitchFamily="18" charset="0"/>
              </a:rPr>
              <a:t>A retrospective review -Clinic Arizona -92 patients recd 50 Gy.</a:t>
            </a:r>
          </a:p>
          <a:p>
            <a:r>
              <a:rPr lang="en-SG" sz="2400">
                <a:latin typeface="Times New Roman" pitchFamily="18" charset="0"/>
                <a:cs typeface="Times New Roman" pitchFamily="18" charset="0"/>
              </a:rPr>
              <a:t>61 recd 3DCRT and 31 recd IMRT with chemo.</a:t>
            </a:r>
          </a:p>
          <a:p>
            <a:r>
              <a:rPr lang="en-SG" sz="2400">
                <a:latin typeface="Times New Roman" pitchFamily="18" charset="0"/>
                <a:cs typeface="Times New Roman" pitchFamily="18" charset="0"/>
              </a:rPr>
              <a:t>Data regarding-  Patient and tumor characteristics/ treatment</a:t>
            </a:r>
          </a:p>
          <a:p>
            <a:r>
              <a:rPr lang="en-SG" sz="2400">
                <a:latin typeface="Times New Roman" pitchFamily="18" charset="0"/>
                <a:cs typeface="Times New Roman" pitchFamily="18" charset="0"/>
              </a:rPr>
              <a:t>                           Acute toxicity according to the CTCAEv 3.0</a:t>
            </a:r>
          </a:p>
          <a:p>
            <a:r>
              <a:rPr lang="en-SG" sz="2400">
                <a:latin typeface="Times New Roman" pitchFamily="18" charset="0"/>
                <a:cs typeface="Times New Roman" pitchFamily="18" charset="0"/>
              </a:rPr>
              <a:t>                           Tumor response, and</a:t>
            </a:r>
          </a:p>
          <a:p>
            <a:r>
              <a:rPr lang="en-SG" sz="2400">
                <a:latin typeface="Times New Roman" pitchFamily="18" charset="0"/>
                <a:cs typeface="Times New Roman" pitchFamily="18" charset="0"/>
              </a:rPr>
              <a:t>                           Perioperative morbidity were collected.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0" y="0"/>
            <a:ext cx="9144000" cy="5632450"/>
          </a:xfrm>
          <a:prstGeom prst="rect">
            <a:avLst/>
          </a:prstGeom>
          <a:noFill/>
          <a:ln w="9525">
            <a:noFill/>
            <a:miter lim="800000"/>
            <a:headEnd/>
            <a:tailEnd/>
          </a:ln>
        </p:spPr>
        <p:txBody>
          <a:bodyPr>
            <a:spAutoFit/>
          </a:bodyPr>
          <a:lstStyle/>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a:p>
            <a:endParaRPr lang="en-SG" sz="2400">
              <a:latin typeface="Times New Roman" pitchFamily="18" charset="0"/>
              <a:cs typeface="Times New Roman" pitchFamily="18" charset="0"/>
            </a:endParaRPr>
          </a:p>
        </p:txBody>
      </p:sp>
      <p:sp>
        <p:nvSpPr>
          <p:cNvPr id="59395" name="TextBox 2"/>
          <p:cNvSpPr txBox="1">
            <a:spLocks noChangeArrowheads="1"/>
          </p:cNvSpPr>
          <p:nvPr/>
        </p:nvSpPr>
        <p:spPr bwMode="auto">
          <a:xfrm>
            <a:off x="0" y="228600"/>
            <a:ext cx="6727825" cy="2032000"/>
          </a:xfrm>
          <a:prstGeom prst="rect">
            <a:avLst/>
          </a:prstGeom>
          <a:noFill/>
          <a:ln w="9525">
            <a:noFill/>
            <a:miter lim="800000"/>
            <a:headEnd/>
            <a:tailEnd/>
          </a:ln>
        </p:spPr>
        <p:txBody>
          <a:bodyPr>
            <a:spAutoFit/>
          </a:bodyPr>
          <a:lstStyle/>
          <a:p>
            <a:r>
              <a:rPr lang="en-US"/>
              <a:t>Acute GI Effects&gt;=2          Diarrhea                   Enteritis            </a:t>
            </a:r>
          </a:p>
          <a:p>
            <a:endParaRPr lang="en-US"/>
          </a:p>
          <a:p>
            <a:r>
              <a:rPr lang="en-US"/>
              <a:t>3DCRT                                 48%                         30%</a:t>
            </a:r>
          </a:p>
          <a:p>
            <a:endParaRPr lang="en-US"/>
          </a:p>
          <a:p>
            <a:r>
              <a:rPr lang="en-US"/>
              <a:t>IMRT                                     23%                        10%      </a:t>
            </a:r>
          </a:p>
          <a:p>
            <a:endParaRPr lang="en-US"/>
          </a:p>
          <a:p>
            <a:r>
              <a:rPr lang="en-US"/>
              <a:t>P Value                                 0.02                         0.015    </a:t>
            </a:r>
          </a:p>
        </p:txBody>
      </p:sp>
      <p:pic>
        <p:nvPicPr>
          <p:cNvPr id="59396" name="Picture 2"/>
          <p:cNvPicPr>
            <a:picLocks noChangeAspect="1" noChangeArrowheads="1"/>
          </p:cNvPicPr>
          <p:nvPr/>
        </p:nvPicPr>
        <p:blipFill>
          <a:blip r:embed="rId2"/>
          <a:srcRect/>
          <a:stretch>
            <a:fillRect/>
          </a:stretch>
        </p:blipFill>
        <p:spPr bwMode="auto">
          <a:xfrm>
            <a:off x="228600" y="2667000"/>
            <a:ext cx="3886200" cy="3505200"/>
          </a:xfrm>
          <a:prstGeom prst="rect">
            <a:avLst/>
          </a:prstGeom>
          <a:noFill/>
          <a:ln w="9525">
            <a:noFill/>
            <a:miter lim="800000"/>
            <a:headEnd/>
            <a:tailEnd/>
          </a:ln>
        </p:spPr>
      </p:pic>
      <p:sp>
        <p:nvSpPr>
          <p:cNvPr id="59397" name="TextBox 4"/>
          <p:cNvSpPr txBox="1">
            <a:spLocks noChangeArrowheads="1"/>
          </p:cNvSpPr>
          <p:nvPr/>
        </p:nvSpPr>
        <p:spPr bwMode="auto">
          <a:xfrm>
            <a:off x="4191000" y="2514600"/>
            <a:ext cx="4648200" cy="3786188"/>
          </a:xfrm>
          <a:prstGeom prst="rect">
            <a:avLst/>
          </a:prstGeom>
          <a:noFill/>
          <a:ln w="9525">
            <a:noFill/>
            <a:miter lim="800000"/>
            <a:headEnd/>
            <a:tailEnd/>
          </a:ln>
        </p:spPr>
        <p:txBody>
          <a:bodyPr>
            <a:spAutoFit/>
          </a:bodyPr>
          <a:lstStyle/>
          <a:p>
            <a:r>
              <a:rPr lang="en-SG" sz="2400">
                <a:latin typeface="Times New Roman" pitchFamily="18" charset="0"/>
                <a:cs typeface="Times New Roman" pitchFamily="18" charset="0"/>
              </a:rPr>
              <a:t>IMRT for rectal cancer in our practice is associated with a clinically significant decrease in acute GI toxicity compared with traditional techniques. </a:t>
            </a:r>
          </a:p>
          <a:p>
            <a:r>
              <a:rPr lang="en-SG" sz="2400">
                <a:latin typeface="Times New Roman" pitchFamily="18" charset="0"/>
                <a:cs typeface="Times New Roman" pitchFamily="18" charset="0"/>
              </a:rPr>
              <a:t>These clinical results confirm the findings of dosimetric studies that show the potential for IMRT to reduce bowel exposure compared with CRT</a:t>
            </a:r>
            <a:endParaRPr lang="en-US" sz="24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3276600" y="3048000"/>
            <a:ext cx="2178050" cy="584200"/>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Anal Canal</a:t>
            </a:r>
            <a:endParaRPr lang="en-SG" sz="32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76200" y="0"/>
            <a:ext cx="8991600" cy="2362200"/>
          </a:xfrm>
          <a:prstGeom prst="rect">
            <a:avLst/>
          </a:prstGeom>
          <a:noFill/>
          <a:ln w="9525">
            <a:noFill/>
            <a:miter lim="800000"/>
            <a:headEnd/>
            <a:tailEnd/>
          </a:ln>
        </p:spPr>
      </p:pic>
      <p:sp>
        <p:nvSpPr>
          <p:cNvPr id="61443" name="Rectangle 2"/>
          <p:cNvSpPr>
            <a:spLocks noChangeArrowheads="1"/>
          </p:cNvSpPr>
          <p:nvPr/>
        </p:nvSpPr>
        <p:spPr bwMode="auto">
          <a:xfrm>
            <a:off x="0" y="2540000"/>
            <a:ext cx="9144000" cy="2924175"/>
          </a:xfrm>
          <a:prstGeom prst="rect">
            <a:avLst/>
          </a:prstGeom>
          <a:noFill/>
          <a:ln w="9525">
            <a:noFill/>
            <a:miter lim="800000"/>
            <a:headEnd/>
            <a:tailEnd/>
          </a:ln>
        </p:spPr>
        <p:txBody>
          <a:bodyPr>
            <a:spAutoFit/>
          </a:bodyPr>
          <a:lstStyle/>
          <a:p>
            <a:r>
              <a:rPr lang="en-SG">
                <a:latin typeface="Times New Roman" pitchFamily="18" charset="0"/>
                <a:cs typeface="Times New Roman" pitchFamily="18" charset="0"/>
              </a:rPr>
              <a:t>60 patients, treated with conventional radiation techniques (C-RT), were used as controls, and 62 consecutive patients were treated with 3D-CRT. </a:t>
            </a:r>
          </a:p>
          <a:p>
            <a:endParaRPr lang="en-SG" i="1">
              <a:latin typeface="Times New Roman" pitchFamily="18" charset="0"/>
              <a:cs typeface="Times New Roman" pitchFamily="18" charset="0"/>
            </a:endParaRPr>
          </a:p>
          <a:p>
            <a:endParaRPr lang="en-SG" i="1">
              <a:latin typeface="Times New Roman" pitchFamily="18" charset="0"/>
              <a:cs typeface="Times New Roman" pitchFamily="18" charset="0"/>
            </a:endParaRPr>
          </a:p>
          <a:p>
            <a:r>
              <a:rPr lang="en-SG" sz="2800">
                <a:latin typeface="Times New Roman" pitchFamily="18" charset="0"/>
                <a:cs typeface="Times New Roman" pitchFamily="18" charset="0"/>
              </a:rPr>
              <a:t>Conclusion: The use of 3D-CRT allows patients with anal canal cancer to complete radiation and chemotherapy without interruption for toxicity, with significant improvements in LC, FFR, and OS.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2">
            <a:lum contrast="18000"/>
          </a:blip>
          <a:srcRect l="31808" t="23659" r="14621" b="20792"/>
          <a:stretch>
            <a:fillRect/>
          </a:stretch>
        </p:blipFill>
        <p:spPr bwMode="auto">
          <a:xfrm>
            <a:off x="3070225" y="584200"/>
            <a:ext cx="2971800" cy="2311400"/>
          </a:xfrm>
          <a:prstGeom prst="rect">
            <a:avLst/>
          </a:prstGeom>
          <a:noFill/>
          <a:ln w="9525">
            <a:solidFill>
              <a:schemeClr val="tx1"/>
            </a:solidFill>
            <a:miter lim="800000"/>
            <a:headEnd/>
            <a:tailEnd/>
          </a:ln>
        </p:spPr>
      </p:pic>
      <p:sp>
        <p:nvSpPr>
          <p:cNvPr id="62467" name="WordArt 5"/>
          <p:cNvSpPr>
            <a:spLocks noChangeArrowheads="1" noChangeShapeType="1" noTextEdit="1"/>
          </p:cNvSpPr>
          <p:nvPr/>
        </p:nvSpPr>
        <p:spPr bwMode="auto">
          <a:xfrm>
            <a:off x="708025" y="3200400"/>
            <a:ext cx="7696200" cy="1905000"/>
          </a:xfrm>
          <a:prstGeom prst="rect">
            <a:avLst/>
          </a:prstGeom>
        </p:spPr>
        <p:txBody>
          <a:bodyPr wrap="none" fromWordArt="1">
            <a:prstTxWarp prst="textPlain">
              <a:avLst>
                <a:gd name="adj" fmla="val 50000"/>
              </a:avLst>
            </a:prstTxWarp>
          </a:bodyPr>
          <a:lstStyle/>
          <a:p>
            <a:pPr algn="ctr"/>
            <a:r>
              <a:rPr lang="en-US" sz="4000" kern="10" spc="800">
                <a:ln w="9525">
                  <a:solidFill>
                    <a:schemeClr val="tx1"/>
                  </a:solidFill>
                  <a:round/>
                  <a:headEnd/>
                  <a:tailEnd/>
                </a:ln>
                <a:gradFill rotWithShape="1">
                  <a:gsLst>
                    <a:gs pos="0">
                      <a:srgbClr val="CCCCFF"/>
                    </a:gs>
                    <a:gs pos="9000">
                      <a:srgbClr val="99CCFF"/>
                    </a:gs>
                    <a:gs pos="19501">
                      <a:srgbClr val="CC99FF"/>
                    </a:gs>
                    <a:gs pos="32001">
                      <a:srgbClr val="9966FF"/>
                    </a:gs>
                    <a:gs pos="41000">
                      <a:srgbClr val="99CCFF"/>
                    </a:gs>
                    <a:gs pos="50000">
                      <a:srgbClr val="CCCCFF"/>
                    </a:gs>
                    <a:gs pos="59000">
                      <a:srgbClr val="99CCFF"/>
                    </a:gs>
                    <a:gs pos="67999">
                      <a:srgbClr val="9966FF"/>
                    </a:gs>
                    <a:gs pos="80499">
                      <a:srgbClr val="CC99FF"/>
                    </a:gs>
                    <a:gs pos="91000">
                      <a:srgbClr val="99CCFF"/>
                    </a:gs>
                    <a:gs pos="100000">
                      <a:srgbClr val="CCCCFF"/>
                    </a:gs>
                  </a:gsLst>
                  <a:lin ang="5400000" scaled="1"/>
                </a:gradFill>
                <a:effectLst>
                  <a:outerShdw dist="45791" dir="3378596" algn="ctr" rotWithShape="0">
                    <a:schemeClr val="tx1">
                      <a:alpha val="79999"/>
                    </a:schemeClr>
                  </a:outerShdw>
                </a:effectLst>
                <a:latin typeface="Arial Black"/>
              </a:rPr>
              <a:t>Brachytherapy </a:t>
            </a:r>
          </a:p>
          <a:p>
            <a:pPr algn="ctr"/>
            <a:r>
              <a:rPr lang="en-US" sz="4000" kern="10" spc="800">
                <a:ln w="9525">
                  <a:solidFill>
                    <a:schemeClr val="tx1"/>
                  </a:solidFill>
                  <a:round/>
                  <a:headEnd/>
                  <a:tailEnd/>
                </a:ln>
                <a:gradFill rotWithShape="1">
                  <a:gsLst>
                    <a:gs pos="0">
                      <a:srgbClr val="CCCCFF"/>
                    </a:gs>
                    <a:gs pos="9000">
                      <a:srgbClr val="99CCFF"/>
                    </a:gs>
                    <a:gs pos="19501">
                      <a:srgbClr val="CC99FF"/>
                    </a:gs>
                    <a:gs pos="32001">
                      <a:srgbClr val="9966FF"/>
                    </a:gs>
                    <a:gs pos="41000">
                      <a:srgbClr val="99CCFF"/>
                    </a:gs>
                    <a:gs pos="50000">
                      <a:srgbClr val="CCCCFF"/>
                    </a:gs>
                    <a:gs pos="59000">
                      <a:srgbClr val="99CCFF"/>
                    </a:gs>
                    <a:gs pos="67999">
                      <a:srgbClr val="9966FF"/>
                    </a:gs>
                    <a:gs pos="80499">
                      <a:srgbClr val="CC99FF"/>
                    </a:gs>
                    <a:gs pos="91000">
                      <a:srgbClr val="99CCFF"/>
                    </a:gs>
                    <a:gs pos="100000">
                      <a:srgbClr val="CCCCFF"/>
                    </a:gs>
                  </a:gsLst>
                  <a:lin ang="5400000" scaled="1"/>
                </a:gradFill>
                <a:effectLst>
                  <a:outerShdw dist="45791" dir="3378596" algn="ctr" rotWithShape="0">
                    <a:schemeClr val="tx1">
                      <a:alpha val="79999"/>
                    </a:schemeClr>
                  </a:outerShdw>
                </a:effectLst>
                <a:latin typeface="Arial Black"/>
              </a:rPr>
              <a:t>in Anal Cancers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a:srcRect l="36719" t="21875" r="5469" b="29167"/>
          <a:stretch>
            <a:fillRect/>
          </a:stretch>
        </p:blipFill>
        <p:spPr bwMode="auto">
          <a:xfrm>
            <a:off x="304800" y="2354263"/>
            <a:ext cx="4572000" cy="2903537"/>
          </a:xfrm>
          <a:prstGeom prst="rect">
            <a:avLst/>
          </a:prstGeom>
          <a:noFill/>
          <a:ln w="9525">
            <a:solidFill>
              <a:schemeClr val="tx1"/>
            </a:solidFill>
            <a:miter lim="800000"/>
            <a:headEnd/>
            <a:tailEnd/>
          </a:ln>
        </p:spPr>
      </p:pic>
      <p:pic>
        <p:nvPicPr>
          <p:cNvPr id="63491" name="Picture 5"/>
          <p:cNvPicPr>
            <a:picLocks noChangeAspect="1" noChangeArrowheads="1"/>
          </p:cNvPicPr>
          <p:nvPr/>
        </p:nvPicPr>
        <p:blipFill>
          <a:blip r:embed="rId3">
            <a:lum bright="-6000" contrast="6000"/>
          </a:blip>
          <a:srcRect l="25781" t="18750" r="36719" b="13542"/>
          <a:stretch>
            <a:fillRect/>
          </a:stretch>
        </p:blipFill>
        <p:spPr bwMode="auto">
          <a:xfrm>
            <a:off x="5181600" y="1676400"/>
            <a:ext cx="3263900" cy="4419600"/>
          </a:xfrm>
          <a:prstGeom prst="rect">
            <a:avLst/>
          </a:prstGeom>
          <a:noFill/>
          <a:ln w="9525">
            <a:solidFill>
              <a:schemeClr val="tx1"/>
            </a:solidFill>
            <a:miter lim="800000"/>
            <a:headEnd/>
            <a:tailEnd/>
          </a:ln>
        </p:spPr>
      </p:pic>
      <p:sp>
        <p:nvSpPr>
          <p:cNvPr id="7175" name="Rectangle 7"/>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defRPr/>
            </a:pPr>
            <a:r>
              <a:rPr lang="en-US" sz="3600" b="1">
                <a:solidFill>
                  <a:srgbClr val="FF0000"/>
                </a:solidFill>
                <a:effectLst>
                  <a:outerShdw blurRad="38100" dist="38100" dir="2700000" algn="tl">
                    <a:srgbClr val="000000"/>
                  </a:outerShdw>
                </a:effectLst>
                <a:latin typeface="Bookman Old Style" pitchFamily="18" charset="0"/>
              </a:rPr>
              <a:t>Interstitial brachytherapy</a:t>
            </a:r>
            <a:br>
              <a:rPr lang="en-US" sz="3600" b="1">
                <a:solidFill>
                  <a:srgbClr val="FF0000"/>
                </a:solidFill>
                <a:effectLst>
                  <a:outerShdw blurRad="38100" dist="38100" dir="2700000" algn="tl">
                    <a:srgbClr val="000000"/>
                  </a:outerShdw>
                </a:effectLst>
                <a:latin typeface="Bookman Old Style" pitchFamily="18" charset="0"/>
              </a:rPr>
            </a:br>
            <a:r>
              <a:rPr lang="en-US" sz="2800" b="1">
                <a:solidFill>
                  <a:srgbClr val="0000FF"/>
                </a:solidFill>
                <a:effectLst>
                  <a:outerShdw blurRad="38100" dist="38100" dir="2700000" algn="tl">
                    <a:srgbClr val="000000"/>
                  </a:outerShdw>
                </a:effectLst>
                <a:latin typeface="Bookman Old Style" pitchFamily="18" charset="0"/>
              </a:rPr>
              <a:t>“</a:t>
            </a:r>
            <a:r>
              <a:rPr lang="en-US" sz="2800" b="1">
                <a:solidFill>
                  <a:srgbClr val="0000FF"/>
                </a:solidFill>
                <a:effectLst>
                  <a:outerShdw blurRad="38100" dist="38100" dir="2700000" algn="tl">
                    <a:srgbClr val="000000"/>
                  </a:outerShdw>
                </a:effectLst>
                <a:latin typeface="Arial" charset="0"/>
              </a:rPr>
              <a:t>O” type template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4000" b="1" smtClean="0">
                <a:latin typeface="Times New Roman" pitchFamily="18" charset="0"/>
              </a:rPr>
              <a:t>Improving Therapeutic Index</a:t>
            </a:r>
          </a:p>
        </p:txBody>
      </p:sp>
      <p:sp>
        <p:nvSpPr>
          <p:cNvPr id="17411" name="Rectangle 3"/>
          <p:cNvSpPr>
            <a:spLocks noGrp="1" noChangeArrowheads="1"/>
          </p:cNvSpPr>
          <p:nvPr>
            <p:ph type="body" idx="1"/>
          </p:nvPr>
        </p:nvSpPr>
        <p:spPr>
          <a:xfrm>
            <a:off x="457200" y="2251075"/>
            <a:ext cx="8686800" cy="2473325"/>
          </a:xfrm>
        </p:spPr>
        <p:txBody>
          <a:bodyPr/>
          <a:lstStyle/>
          <a:p>
            <a:pPr eaLnBrk="1" hangingPunct="1"/>
            <a:r>
              <a:rPr lang="en-US" sz="2800" smtClean="0">
                <a:latin typeface="Times New Roman" pitchFamily="18" charset="0"/>
              </a:rPr>
              <a:t>Reducing acute dose limiting toxicities allows effective dose intensification of RT </a:t>
            </a:r>
          </a:p>
          <a:p>
            <a:pPr eaLnBrk="1" hangingPunct="1"/>
            <a:endParaRPr lang="en-US" sz="2800" smtClean="0">
              <a:latin typeface="Times New Roman" pitchFamily="18" charset="0"/>
            </a:endParaRPr>
          </a:p>
          <a:p>
            <a:pPr eaLnBrk="1" hangingPunct="1"/>
            <a:r>
              <a:rPr lang="en-US" sz="2800" smtClean="0">
                <a:latin typeface="Times New Roman" pitchFamily="18" charset="0"/>
              </a:rPr>
              <a:t>Where as Reducing late adverse effects can improve patients long term functioning and quality of life.</a:t>
            </a:r>
          </a:p>
          <a:p>
            <a:pPr algn="just" eaLnBrk="1" hangingPunct="1">
              <a:spcBef>
                <a:spcPct val="0"/>
              </a:spcBef>
              <a:buFontTx/>
              <a:buNone/>
            </a:pPr>
            <a:endParaRPr lang="en-US" sz="280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defRPr/>
            </a:pPr>
            <a:r>
              <a:rPr lang="en-US" sz="3600" b="1">
                <a:solidFill>
                  <a:srgbClr val="FF0000"/>
                </a:solidFill>
                <a:effectLst>
                  <a:outerShdw blurRad="38100" dist="38100" dir="2700000" algn="tl">
                    <a:srgbClr val="000000"/>
                  </a:outerShdw>
                </a:effectLst>
                <a:latin typeface="Bookman Old Style" pitchFamily="18" charset="0"/>
              </a:rPr>
              <a:t>Interstitial brachytherapy</a:t>
            </a:r>
            <a:br>
              <a:rPr lang="en-US" sz="3600" b="1">
                <a:solidFill>
                  <a:srgbClr val="FF0000"/>
                </a:solidFill>
                <a:effectLst>
                  <a:outerShdw blurRad="38100" dist="38100" dir="2700000" algn="tl">
                    <a:srgbClr val="000000"/>
                  </a:outerShdw>
                </a:effectLst>
                <a:latin typeface="Bookman Old Style" pitchFamily="18" charset="0"/>
              </a:rPr>
            </a:br>
            <a:r>
              <a:rPr lang="en-US" sz="2800" b="1">
                <a:solidFill>
                  <a:srgbClr val="0000FF"/>
                </a:solidFill>
                <a:effectLst>
                  <a:outerShdw blurRad="38100" dist="38100" dir="2700000" algn="tl">
                    <a:srgbClr val="000000"/>
                  </a:outerShdw>
                </a:effectLst>
                <a:latin typeface="Arial" charset="0"/>
              </a:rPr>
              <a:t>Martinez Universal Perineal Implant Template</a:t>
            </a:r>
            <a:br>
              <a:rPr lang="en-US" sz="2800" b="1">
                <a:solidFill>
                  <a:srgbClr val="0000FF"/>
                </a:solidFill>
                <a:effectLst>
                  <a:outerShdw blurRad="38100" dist="38100" dir="2700000" algn="tl">
                    <a:srgbClr val="000000"/>
                  </a:outerShdw>
                </a:effectLst>
                <a:latin typeface="Arial" charset="0"/>
              </a:rPr>
            </a:br>
            <a:r>
              <a:rPr lang="en-US" sz="2800" b="1">
                <a:solidFill>
                  <a:srgbClr val="0000FF"/>
                </a:solidFill>
                <a:effectLst>
                  <a:outerShdw blurRad="38100" dist="38100" dir="2700000" algn="tl">
                    <a:srgbClr val="000000"/>
                  </a:outerShdw>
                </a:effectLst>
                <a:latin typeface="Arial" charset="0"/>
              </a:rPr>
              <a:t>(MUPIT)</a:t>
            </a:r>
          </a:p>
        </p:txBody>
      </p:sp>
      <p:pic>
        <p:nvPicPr>
          <p:cNvPr id="64515" name="Picture 5" descr="CIMG1215"/>
          <p:cNvPicPr>
            <a:picLocks noChangeAspect="1" noChangeArrowheads="1"/>
          </p:cNvPicPr>
          <p:nvPr/>
        </p:nvPicPr>
        <p:blipFill>
          <a:blip r:embed="rId2"/>
          <a:srcRect/>
          <a:stretch>
            <a:fillRect/>
          </a:stretch>
        </p:blipFill>
        <p:spPr bwMode="auto">
          <a:xfrm>
            <a:off x="1524000" y="1733550"/>
            <a:ext cx="6019800" cy="451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8" name="Rectangle 16"/>
          <p:cNvSpPr>
            <a:spLocks noChangeArrowheads="1"/>
          </p:cNvSpPr>
          <p:nvPr/>
        </p:nvSpPr>
        <p:spPr bwMode="auto">
          <a:xfrm>
            <a:off x="152400" y="2438400"/>
            <a:ext cx="4191000" cy="3962400"/>
          </a:xfrm>
          <a:prstGeom prst="rect">
            <a:avLst/>
          </a:prstGeom>
          <a:gradFill rotWithShape="1">
            <a:gsLst>
              <a:gs pos="0">
                <a:schemeClr val="tx2"/>
              </a:gs>
              <a:gs pos="50000">
                <a:srgbClr val="0000CC"/>
              </a:gs>
              <a:gs pos="100000">
                <a:schemeClr val="tx2"/>
              </a:gs>
            </a:gsLst>
            <a:lin ang="5400000" scaled="1"/>
          </a:gradFill>
          <a:ln w="9525">
            <a:solidFill>
              <a:schemeClr val="tx1"/>
            </a:solidFill>
            <a:miter lim="800000"/>
            <a:headEnd/>
            <a:tailEnd/>
          </a:ln>
          <a:effectLst/>
        </p:spPr>
        <p:txBody>
          <a:bodyPr wrap="none" anchor="ctr"/>
          <a:lstStyle/>
          <a:p>
            <a:pPr>
              <a:defRPr/>
            </a:pPr>
            <a:endParaRPr lang="en-IN">
              <a:latin typeface="Arial" charset="0"/>
            </a:endParaRPr>
          </a:p>
        </p:txBody>
      </p:sp>
      <p:grpSp>
        <p:nvGrpSpPr>
          <p:cNvPr id="65539" name="Group 21"/>
          <p:cNvGrpSpPr>
            <a:grpSpLocks/>
          </p:cNvGrpSpPr>
          <p:nvPr/>
        </p:nvGrpSpPr>
        <p:grpSpPr bwMode="auto">
          <a:xfrm>
            <a:off x="495300" y="228600"/>
            <a:ext cx="8153400" cy="2133600"/>
            <a:chOff x="312" y="144"/>
            <a:chExt cx="5136" cy="1344"/>
          </a:xfrm>
        </p:grpSpPr>
        <p:pic>
          <p:nvPicPr>
            <p:cNvPr id="65547" name="Picture 4"/>
            <p:cNvPicPr>
              <a:picLocks noChangeAspect="1" noChangeArrowheads="1"/>
            </p:cNvPicPr>
            <p:nvPr/>
          </p:nvPicPr>
          <p:blipFill>
            <a:blip r:embed="rId2"/>
            <a:srcRect l="8594" t="46873" r="7813" b="23959"/>
            <a:stretch>
              <a:fillRect/>
            </a:stretch>
          </p:blipFill>
          <p:spPr bwMode="auto">
            <a:xfrm>
              <a:off x="312" y="144"/>
              <a:ext cx="5136" cy="1344"/>
            </a:xfrm>
            <a:prstGeom prst="rect">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miter lim="800000"/>
              <a:headEnd/>
              <a:tailEnd/>
            </a:ln>
          </p:spPr>
        </p:pic>
        <p:sp>
          <p:nvSpPr>
            <p:cNvPr id="23557" name="Text Box 5"/>
            <p:cNvSpPr txBox="1">
              <a:spLocks noChangeArrowheads="1"/>
            </p:cNvSpPr>
            <p:nvPr/>
          </p:nvSpPr>
          <p:spPr bwMode="auto">
            <a:xfrm>
              <a:off x="1382" y="560"/>
              <a:ext cx="2993" cy="250"/>
            </a:xfrm>
            <a:prstGeom prst="rect">
              <a:avLst/>
            </a:prstGeom>
            <a:noFill/>
            <a:ln w="9525">
              <a:noFill/>
              <a:miter lim="800000"/>
              <a:headEnd/>
              <a:tailEnd/>
            </a:ln>
            <a:effectLst/>
          </p:spPr>
          <p:txBody>
            <a:bodyPr wrap="none">
              <a:spAutoFit/>
            </a:bodyPr>
            <a:lstStyle/>
            <a:p>
              <a:pPr>
                <a:defRPr/>
              </a:pPr>
              <a:r>
                <a:rPr lang="en-US" sz="2000" b="1">
                  <a:solidFill>
                    <a:srgbClr val="FF0000"/>
                  </a:solidFill>
                  <a:effectLst>
                    <a:outerShdw blurRad="38100" dist="38100" dir="2700000" algn="tl">
                      <a:srgbClr val="000000"/>
                    </a:outerShdw>
                  </a:effectLst>
                  <a:latin typeface="Arial" charset="0"/>
                </a:rPr>
                <a:t> IJROBP, 62, 2, 479-485, 2005 </a:t>
              </a:r>
              <a:r>
                <a:rPr lang="en-US" sz="2000" b="1">
                  <a:solidFill>
                    <a:srgbClr val="0000FF"/>
                  </a:solidFill>
                  <a:effectLst>
                    <a:outerShdw blurRad="38100" dist="38100" dir="2700000" algn="tl">
                      <a:srgbClr val="000000"/>
                    </a:outerShdw>
                  </a:effectLst>
                  <a:latin typeface="Arial" charset="0"/>
                </a:rPr>
                <a:t>(France)</a:t>
              </a:r>
            </a:p>
          </p:txBody>
        </p:sp>
      </p:grpSp>
      <p:grpSp>
        <p:nvGrpSpPr>
          <p:cNvPr id="3" name="Group 11"/>
          <p:cNvGrpSpPr>
            <a:grpSpLocks/>
          </p:cNvGrpSpPr>
          <p:nvPr/>
        </p:nvGrpSpPr>
        <p:grpSpPr bwMode="auto">
          <a:xfrm>
            <a:off x="4559300" y="2895600"/>
            <a:ext cx="4508500" cy="2779713"/>
            <a:chOff x="2928" y="1824"/>
            <a:chExt cx="2840" cy="1751"/>
          </a:xfrm>
        </p:grpSpPr>
        <p:pic>
          <p:nvPicPr>
            <p:cNvPr id="65543" name="Picture 6"/>
            <p:cNvPicPr>
              <a:picLocks noChangeAspect="1" noChangeArrowheads="1"/>
            </p:cNvPicPr>
            <p:nvPr/>
          </p:nvPicPr>
          <p:blipFill>
            <a:blip r:embed="rId3"/>
            <a:srcRect l="14844" t="19792" r="36719" b="39583"/>
            <a:stretch>
              <a:fillRect/>
            </a:stretch>
          </p:blipFill>
          <p:spPr bwMode="auto">
            <a:xfrm>
              <a:off x="2928" y="1824"/>
              <a:ext cx="2784" cy="1751"/>
            </a:xfrm>
            <a:prstGeom prst="rect">
              <a:avLst/>
            </a:prstGeom>
            <a:noFill/>
            <a:ln w="9525">
              <a:solidFill>
                <a:schemeClr val="tx1"/>
              </a:solidFill>
              <a:miter lim="800000"/>
              <a:headEnd/>
              <a:tailEnd/>
            </a:ln>
          </p:spPr>
        </p:pic>
        <p:pic>
          <p:nvPicPr>
            <p:cNvPr id="65544" name="Picture 7"/>
            <p:cNvPicPr>
              <a:picLocks noChangeAspect="1" noChangeArrowheads="1"/>
            </p:cNvPicPr>
            <p:nvPr/>
          </p:nvPicPr>
          <p:blipFill>
            <a:blip r:embed="rId3"/>
            <a:srcRect l="60156" t="21875" r="14844" b="66667"/>
            <a:stretch>
              <a:fillRect/>
            </a:stretch>
          </p:blipFill>
          <p:spPr bwMode="auto">
            <a:xfrm>
              <a:off x="3224" y="2544"/>
              <a:ext cx="1536" cy="528"/>
            </a:xfrm>
            <a:prstGeom prst="rect">
              <a:avLst/>
            </a:prstGeom>
            <a:noFill/>
            <a:ln w="9525">
              <a:noFill/>
              <a:miter lim="800000"/>
              <a:headEnd/>
              <a:tailEnd/>
            </a:ln>
          </p:spPr>
        </p:pic>
        <p:sp>
          <p:nvSpPr>
            <p:cNvPr id="65545" name="Rectangle 8"/>
            <p:cNvSpPr>
              <a:spLocks noChangeArrowheads="1"/>
            </p:cNvSpPr>
            <p:nvPr/>
          </p:nvSpPr>
          <p:spPr bwMode="auto">
            <a:xfrm rot="-5400000">
              <a:off x="5328" y="2112"/>
              <a:ext cx="624" cy="144"/>
            </a:xfrm>
            <a:prstGeom prst="rect">
              <a:avLst/>
            </a:prstGeom>
            <a:solidFill>
              <a:schemeClr val="bg1"/>
            </a:solidFill>
            <a:ln w="9525">
              <a:noFill/>
              <a:miter lim="800000"/>
              <a:headEnd/>
              <a:tailEnd/>
            </a:ln>
          </p:spPr>
          <p:txBody>
            <a:bodyPr wrap="none" anchor="ctr"/>
            <a:lstStyle/>
            <a:p>
              <a:endParaRPr lang="en-IN"/>
            </a:p>
          </p:txBody>
        </p:sp>
        <p:sp>
          <p:nvSpPr>
            <p:cNvPr id="23562" name="Text Box 10"/>
            <p:cNvSpPr txBox="1">
              <a:spLocks noChangeArrowheads="1"/>
            </p:cNvSpPr>
            <p:nvPr/>
          </p:nvSpPr>
          <p:spPr bwMode="auto">
            <a:xfrm>
              <a:off x="4700" y="2580"/>
              <a:ext cx="1068" cy="404"/>
            </a:xfrm>
            <a:prstGeom prst="rect">
              <a:avLst/>
            </a:prstGeom>
            <a:noFill/>
            <a:ln w="9525">
              <a:noFill/>
              <a:miter lim="800000"/>
              <a:headEnd/>
              <a:tailEnd/>
            </a:ln>
            <a:effectLst/>
          </p:spPr>
          <p:txBody>
            <a:bodyPr wrap="none">
              <a:spAutoFit/>
            </a:bodyPr>
            <a:lstStyle/>
            <a:p>
              <a:pPr>
                <a:defRPr/>
              </a:pPr>
              <a:r>
                <a:rPr lang="en-US" b="1">
                  <a:solidFill>
                    <a:srgbClr val="FF0000"/>
                  </a:solidFill>
                  <a:effectLst>
                    <a:outerShdw blurRad="38100" dist="38100" dir="2700000" algn="tl">
                      <a:srgbClr val="000000"/>
                    </a:outerShdw>
                  </a:effectLst>
                  <a:latin typeface="Arial" charset="0"/>
                </a:rPr>
                <a:t>5 yr. OS   94%</a:t>
              </a:r>
            </a:p>
            <a:p>
              <a:pPr>
                <a:defRPr/>
              </a:pPr>
              <a:r>
                <a:rPr lang="en-US" b="1">
                  <a:solidFill>
                    <a:srgbClr val="FF0000"/>
                  </a:solidFill>
                  <a:effectLst>
                    <a:outerShdw blurRad="38100" dist="38100" dir="2700000" algn="tl">
                      <a:srgbClr val="000000"/>
                    </a:outerShdw>
                  </a:effectLst>
                  <a:latin typeface="Arial" charset="0"/>
                </a:rPr>
                <a:t>5 yr. DFS 89%</a:t>
              </a:r>
            </a:p>
          </p:txBody>
        </p:sp>
      </p:grpSp>
      <p:sp>
        <p:nvSpPr>
          <p:cNvPr id="23566" name="Rectangle 14"/>
          <p:cNvSpPr>
            <a:spLocks noGrp="1" noChangeArrowheads="1"/>
          </p:cNvSpPr>
          <p:nvPr>
            <p:ph type="body" sz="half" idx="1"/>
          </p:nvPr>
        </p:nvSpPr>
        <p:spPr>
          <a:xfrm>
            <a:off x="304800" y="2514600"/>
            <a:ext cx="3886200" cy="3810000"/>
          </a:xfrm>
        </p:spPr>
        <p:txBody>
          <a:bodyPr/>
          <a:lstStyle/>
          <a:p>
            <a:pPr eaLnBrk="1" hangingPunct="1">
              <a:spcAft>
                <a:spcPct val="20000"/>
              </a:spcAft>
              <a:buClr>
                <a:srgbClr val="FFFF00"/>
              </a:buClr>
              <a:buFont typeface="Arial" charset="0"/>
              <a:buChar char="►"/>
              <a:defRPr/>
            </a:pPr>
            <a:r>
              <a:rPr lang="en-US" sz="2400" smtClean="0">
                <a:solidFill>
                  <a:schemeClr val="bg1"/>
                </a:solidFill>
                <a:effectLst>
                  <a:outerShdw blurRad="38100" dist="38100" dir="2700000" algn="tl">
                    <a:srgbClr val="000000"/>
                  </a:outerShdw>
                </a:effectLst>
              </a:rPr>
              <a:t>N = 69 pts (T</a:t>
            </a:r>
            <a:r>
              <a:rPr lang="en-US" sz="2400" b="1" baseline="-25000" smtClean="0">
                <a:solidFill>
                  <a:schemeClr val="bg1"/>
                </a:solidFill>
                <a:effectLst>
                  <a:outerShdw blurRad="38100" dist="38100" dir="2700000" algn="tl">
                    <a:srgbClr val="000000"/>
                  </a:outerShdw>
                </a:effectLst>
              </a:rPr>
              <a:t>is</a:t>
            </a:r>
            <a:r>
              <a:rPr lang="en-US" sz="2400" smtClean="0">
                <a:solidFill>
                  <a:schemeClr val="bg1"/>
                </a:solidFill>
                <a:effectLst>
                  <a:outerShdw blurRad="38100" dist="38100" dir="2700000" algn="tl">
                    <a:srgbClr val="000000"/>
                  </a:outerShdw>
                </a:effectLst>
              </a:rPr>
              <a:t>, T</a:t>
            </a:r>
            <a:r>
              <a:rPr lang="en-US" sz="2400" b="1" baseline="-25000" smtClean="0">
                <a:solidFill>
                  <a:schemeClr val="bg1"/>
                </a:solidFill>
                <a:effectLst>
                  <a:outerShdw blurRad="38100" dist="38100" dir="2700000" algn="tl">
                    <a:srgbClr val="000000"/>
                  </a:outerShdw>
                </a:effectLst>
              </a:rPr>
              <a:t>1</a:t>
            </a:r>
            <a:r>
              <a:rPr lang="en-US" sz="2400" smtClean="0">
                <a:solidFill>
                  <a:schemeClr val="bg1"/>
                </a:solidFill>
                <a:effectLst>
                  <a:outerShdw blurRad="38100" dist="38100" dir="2700000" algn="tl">
                    <a:srgbClr val="000000"/>
                  </a:outerShdw>
                </a:effectLst>
              </a:rPr>
              <a:t>)</a:t>
            </a:r>
          </a:p>
          <a:p>
            <a:pPr eaLnBrk="1" hangingPunct="1">
              <a:spcAft>
                <a:spcPct val="20000"/>
              </a:spcAft>
              <a:buClr>
                <a:srgbClr val="FFFF00"/>
              </a:buClr>
              <a:buFont typeface="Arial" charset="0"/>
              <a:buChar char="►"/>
              <a:defRPr/>
            </a:pPr>
            <a:r>
              <a:rPr lang="en-US" sz="2400" smtClean="0">
                <a:solidFill>
                  <a:schemeClr val="bg1"/>
                </a:solidFill>
                <a:effectLst>
                  <a:outerShdw blurRad="38100" dist="38100" dir="2700000" algn="tl">
                    <a:srgbClr val="000000"/>
                  </a:outerShdw>
                </a:effectLst>
              </a:rPr>
              <a:t>Radiotherapy : 66</a:t>
            </a:r>
          </a:p>
          <a:p>
            <a:pPr lvl="1" eaLnBrk="1" hangingPunct="1">
              <a:spcAft>
                <a:spcPct val="20000"/>
              </a:spcAft>
              <a:buClr>
                <a:srgbClr val="FF0000"/>
              </a:buClr>
              <a:buSzPct val="60000"/>
              <a:buFont typeface="Arial" charset="0"/>
              <a:buChar char="►"/>
              <a:defRPr/>
            </a:pPr>
            <a:r>
              <a:rPr lang="en-US" sz="2000" b="1" smtClean="0">
                <a:solidFill>
                  <a:schemeClr val="bg1"/>
                </a:solidFill>
                <a:effectLst>
                  <a:outerShdw blurRad="38100" dist="38100" dir="2700000" algn="tl">
                    <a:srgbClr val="000000"/>
                  </a:outerShdw>
                </a:effectLst>
              </a:rPr>
              <a:t>Brachytherapy      : 8</a:t>
            </a:r>
          </a:p>
          <a:p>
            <a:pPr lvl="1" eaLnBrk="1" hangingPunct="1">
              <a:spcAft>
                <a:spcPct val="20000"/>
              </a:spcAft>
              <a:buClr>
                <a:srgbClr val="FF0000"/>
              </a:buClr>
              <a:buSzPct val="60000"/>
              <a:buFont typeface="Arial" charset="0"/>
              <a:buChar char="►"/>
              <a:defRPr/>
            </a:pPr>
            <a:r>
              <a:rPr lang="en-US" sz="2000" b="1" smtClean="0">
                <a:solidFill>
                  <a:schemeClr val="bg1"/>
                </a:solidFill>
                <a:effectLst>
                  <a:outerShdw blurRad="38100" dist="38100" dir="2700000" algn="tl">
                    <a:srgbClr val="000000"/>
                  </a:outerShdw>
                </a:effectLst>
              </a:rPr>
              <a:t>Ext. RT+ BCT        : 38</a:t>
            </a:r>
          </a:p>
          <a:p>
            <a:pPr lvl="1" eaLnBrk="1" hangingPunct="1">
              <a:spcAft>
                <a:spcPct val="20000"/>
              </a:spcAft>
              <a:buClr>
                <a:srgbClr val="FF0000"/>
              </a:buClr>
              <a:buSzPct val="60000"/>
              <a:buFont typeface="Arial" charset="0"/>
              <a:buChar char="►"/>
              <a:defRPr/>
            </a:pPr>
            <a:r>
              <a:rPr lang="en-US" sz="2000" b="1" smtClean="0">
                <a:solidFill>
                  <a:schemeClr val="bg1"/>
                </a:solidFill>
                <a:effectLst>
                  <a:outerShdw blurRad="38100" dist="38100" dir="2700000" algn="tl">
                    <a:srgbClr val="000000"/>
                  </a:outerShdw>
                </a:effectLst>
              </a:rPr>
              <a:t>Ext. RT alone        : 20</a:t>
            </a:r>
          </a:p>
          <a:p>
            <a:pPr eaLnBrk="1" hangingPunct="1">
              <a:spcAft>
                <a:spcPct val="20000"/>
              </a:spcAft>
              <a:buClr>
                <a:srgbClr val="FFFF00"/>
              </a:buClr>
              <a:buFont typeface="Arial" charset="0"/>
              <a:buChar char="►"/>
              <a:defRPr/>
            </a:pPr>
            <a:r>
              <a:rPr lang="en-US" sz="2400" smtClean="0">
                <a:solidFill>
                  <a:schemeClr val="bg1"/>
                </a:solidFill>
                <a:effectLst>
                  <a:outerShdw blurRad="38100" dist="38100" dir="2700000" algn="tl">
                    <a:srgbClr val="000000"/>
                  </a:outerShdw>
                </a:effectLst>
              </a:rPr>
              <a:t>CR at end of RT  :   98%</a:t>
            </a:r>
          </a:p>
          <a:p>
            <a:pPr eaLnBrk="1" hangingPunct="1">
              <a:spcAft>
                <a:spcPct val="20000"/>
              </a:spcAft>
              <a:buClr>
                <a:srgbClr val="FFFF00"/>
              </a:buClr>
              <a:buFont typeface="Arial" charset="0"/>
              <a:buChar char="►"/>
              <a:defRPr/>
            </a:pPr>
            <a:r>
              <a:rPr lang="en-US" sz="2400" smtClean="0">
                <a:solidFill>
                  <a:schemeClr val="bg1"/>
                </a:solidFill>
                <a:effectLst>
                  <a:outerShdw blurRad="38100" dist="38100" dir="2700000" algn="tl">
                    <a:srgbClr val="000000"/>
                  </a:outerShdw>
                </a:effectLst>
              </a:rPr>
              <a:t>Local failure         : 7</a:t>
            </a:r>
          </a:p>
          <a:p>
            <a:pPr eaLnBrk="1" hangingPunct="1">
              <a:spcAft>
                <a:spcPct val="20000"/>
              </a:spcAft>
              <a:buClr>
                <a:srgbClr val="FFFF00"/>
              </a:buClr>
              <a:buFont typeface="Arial" charset="0"/>
              <a:buChar char="►"/>
              <a:defRPr/>
            </a:pPr>
            <a:r>
              <a:rPr lang="en-US" sz="2400" smtClean="0">
                <a:solidFill>
                  <a:schemeClr val="bg1"/>
                </a:solidFill>
                <a:effectLst>
                  <a:outerShdw blurRad="38100" dist="38100" dir="2700000" algn="tl">
                    <a:srgbClr val="000000"/>
                  </a:outerShdw>
                </a:effectLst>
              </a:rPr>
              <a:t>Salvaged by APR : 6 / 7</a:t>
            </a:r>
          </a:p>
        </p:txBody>
      </p:sp>
      <p:sp>
        <p:nvSpPr>
          <p:cNvPr id="23570" name="WordArt 18"/>
          <p:cNvSpPr>
            <a:spLocks noChangeArrowheads="1" noChangeShapeType="1" noTextEdit="1"/>
          </p:cNvSpPr>
          <p:nvPr/>
        </p:nvSpPr>
        <p:spPr bwMode="auto">
          <a:xfrm>
            <a:off x="304800" y="3200400"/>
            <a:ext cx="3886200" cy="2133600"/>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gradFill rotWithShape="1">
                  <a:gsLst>
                    <a:gs pos="0">
                      <a:srgbClr val="FFFF66">
                        <a:alpha val="98000"/>
                      </a:srgbClr>
                    </a:gs>
                    <a:gs pos="100000">
                      <a:srgbClr val="FFFF00"/>
                    </a:gs>
                  </a:gsLst>
                  <a:lin ang="5400000" scaled="1"/>
                </a:gradFill>
                <a:latin typeface="Arial Black"/>
              </a:rPr>
              <a:t>Radiotherapy</a:t>
            </a:r>
          </a:p>
          <a:p>
            <a:pPr algn="ctr"/>
            <a:r>
              <a:rPr lang="en-US" sz="3600" kern="10">
                <a:ln w="12700">
                  <a:solidFill>
                    <a:schemeClr val="tx1"/>
                  </a:solidFill>
                  <a:round/>
                  <a:headEnd/>
                  <a:tailEnd/>
                </a:ln>
                <a:gradFill rotWithShape="1">
                  <a:gsLst>
                    <a:gs pos="0">
                      <a:srgbClr val="FFFF66">
                        <a:alpha val="98000"/>
                      </a:srgbClr>
                    </a:gs>
                    <a:gs pos="100000">
                      <a:srgbClr val="FFFF00"/>
                    </a:gs>
                  </a:gsLst>
                  <a:lin ang="5400000" scaled="1"/>
                </a:gradFill>
                <a:latin typeface="Arial Black"/>
              </a:rPr>
              <a:t> (Ext. RT + BCT) </a:t>
            </a:r>
          </a:p>
          <a:p>
            <a:pPr algn="ctr"/>
            <a:r>
              <a:rPr lang="en-US" sz="3600" kern="10">
                <a:ln w="12700">
                  <a:solidFill>
                    <a:schemeClr val="tx1"/>
                  </a:solidFill>
                  <a:round/>
                  <a:headEnd/>
                  <a:tailEnd/>
                </a:ln>
                <a:gradFill rotWithShape="1">
                  <a:gsLst>
                    <a:gs pos="0">
                      <a:srgbClr val="FFFF66">
                        <a:alpha val="98000"/>
                      </a:srgbClr>
                    </a:gs>
                    <a:gs pos="100000">
                      <a:srgbClr val="FFFF00"/>
                    </a:gs>
                  </a:gsLst>
                  <a:lin ang="5400000" scaled="1"/>
                </a:gradFill>
                <a:latin typeface="Arial Black"/>
              </a:rPr>
              <a:t>An effective option</a:t>
            </a:r>
          </a:p>
          <a:p>
            <a:pPr algn="ctr"/>
            <a:r>
              <a:rPr lang="en-US" sz="3600" kern="10">
                <a:ln w="12700">
                  <a:solidFill>
                    <a:schemeClr val="tx1"/>
                  </a:solidFill>
                  <a:round/>
                  <a:headEnd/>
                  <a:tailEnd/>
                </a:ln>
                <a:gradFill rotWithShape="1">
                  <a:gsLst>
                    <a:gs pos="0">
                      <a:srgbClr val="FFFF66">
                        <a:alpha val="98000"/>
                      </a:srgbClr>
                    </a:gs>
                    <a:gs pos="100000">
                      <a:srgbClr val="FFFF00"/>
                    </a:gs>
                  </a:gsLst>
                  <a:lin ang="5400000" scaled="1"/>
                </a:gradFill>
                <a:latin typeface="Arial Black"/>
              </a:rPr>
              <a:t> for Anal cancers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66">
                                            <p:txEl>
                                              <p:pRg st="0" end="0"/>
                                            </p:txEl>
                                          </p:spTgt>
                                        </p:tgtEl>
                                        <p:attrNameLst>
                                          <p:attrName>style.visibility</p:attrName>
                                        </p:attrNameLst>
                                      </p:cBhvr>
                                      <p:to>
                                        <p:strVal val="visible"/>
                                      </p:to>
                                    </p:set>
                                    <p:animEffect transition="in" filter="blinds(horizontal)">
                                      <p:cBhvr>
                                        <p:cTn id="7" dur="500"/>
                                        <p:tgtEl>
                                          <p:spTgt spid="235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566">
                                            <p:txEl>
                                              <p:pRg st="1" end="1"/>
                                            </p:txEl>
                                          </p:spTgt>
                                        </p:tgtEl>
                                        <p:attrNameLst>
                                          <p:attrName>style.visibility</p:attrName>
                                        </p:attrNameLst>
                                      </p:cBhvr>
                                      <p:to>
                                        <p:strVal val="visible"/>
                                      </p:to>
                                    </p:set>
                                    <p:animEffect transition="in" filter="blinds(horizontal)">
                                      <p:cBhvr>
                                        <p:cTn id="12" dur="500"/>
                                        <p:tgtEl>
                                          <p:spTgt spid="23566">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3566">
                                            <p:txEl>
                                              <p:pRg st="2" end="2"/>
                                            </p:txEl>
                                          </p:spTgt>
                                        </p:tgtEl>
                                        <p:attrNameLst>
                                          <p:attrName>style.visibility</p:attrName>
                                        </p:attrNameLst>
                                      </p:cBhvr>
                                      <p:to>
                                        <p:strVal val="visible"/>
                                      </p:to>
                                    </p:set>
                                    <p:animEffect transition="in" filter="blinds(horizontal)">
                                      <p:cBhvr>
                                        <p:cTn id="15" dur="500"/>
                                        <p:tgtEl>
                                          <p:spTgt spid="23566">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xEl>
                                              <p:pRg st="3" end="3"/>
                                            </p:txEl>
                                          </p:spTgt>
                                        </p:tgtEl>
                                        <p:attrNameLst>
                                          <p:attrName>style.visibility</p:attrName>
                                        </p:attrNameLst>
                                      </p:cBhvr>
                                      <p:to>
                                        <p:strVal val="visible"/>
                                      </p:to>
                                    </p:set>
                                    <p:animEffect transition="in" filter="blinds(horizontal)">
                                      <p:cBhvr>
                                        <p:cTn id="18" dur="500"/>
                                        <p:tgtEl>
                                          <p:spTgt spid="23566">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566">
                                            <p:txEl>
                                              <p:pRg st="4" end="4"/>
                                            </p:txEl>
                                          </p:spTgt>
                                        </p:tgtEl>
                                        <p:attrNameLst>
                                          <p:attrName>style.visibility</p:attrName>
                                        </p:attrNameLst>
                                      </p:cBhvr>
                                      <p:to>
                                        <p:strVal val="visible"/>
                                      </p:to>
                                    </p:set>
                                    <p:animEffect transition="in" filter="blinds(horizontal)">
                                      <p:cBhvr>
                                        <p:cTn id="21" dur="500"/>
                                        <p:tgtEl>
                                          <p:spTgt spid="2356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3566">
                                            <p:txEl>
                                              <p:pRg st="5" end="5"/>
                                            </p:txEl>
                                          </p:spTgt>
                                        </p:tgtEl>
                                        <p:attrNameLst>
                                          <p:attrName>style.visibility</p:attrName>
                                        </p:attrNameLst>
                                      </p:cBhvr>
                                      <p:to>
                                        <p:strVal val="visible"/>
                                      </p:to>
                                    </p:set>
                                    <p:animEffect transition="in" filter="blinds(horizontal)">
                                      <p:cBhvr>
                                        <p:cTn id="26" dur="500"/>
                                        <p:tgtEl>
                                          <p:spTgt spid="2356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3566">
                                            <p:txEl>
                                              <p:pRg st="6" end="6"/>
                                            </p:txEl>
                                          </p:spTgt>
                                        </p:tgtEl>
                                        <p:attrNameLst>
                                          <p:attrName>style.visibility</p:attrName>
                                        </p:attrNameLst>
                                      </p:cBhvr>
                                      <p:to>
                                        <p:strVal val="visible"/>
                                      </p:to>
                                    </p:set>
                                    <p:animEffect transition="in" filter="blinds(horizontal)">
                                      <p:cBhvr>
                                        <p:cTn id="31" dur="500"/>
                                        <p:tgtEl>
                                          <p:spTgt spid="2356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3566">
                                            <p:txEl>
                                              <p:pRg st="7" end="7"/>
                                            </p:txEl>
                                          </p:spTgt>
                                        </p:tgtEl>
                                        <p:attrNameLst>
                                          <p:attrName>style.visibility</p:attrName>
                                        </p:attrNameLst>
                                      </p:cBhvr>
                                      <p:to>
                                        <p:strVal val="visible"/>
                                      </p:to>
                                    </p:set>
                                    <p:animEffect transition="in" filter="blinds(horizontal)">
                                      <p:cBhvr>
                                        <p:cTn id="36" dur="500"/>
                                        <p:tgtEl>
                                          <p:spTgt spid="23566">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ox(out)">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23566">
                                            <p:txEl>
                                              <p:pRg st="0" end="0"/>
                                            </p:txEl>
                                          </p:spTgt>
                                        </p:tgtEl>
                                      </p:cBhvr>
                                    </p:animEffect>
                                    <p:set>
                                      <p:cBhvr>
                                        <p:cTn id="46" dur="1" fill="hold">
                                          <p:stCondLst>
                                            <p:cond delay="499"/>
                                          </p:stCondLst>
                                        </p:cTn>
                                        <p:tgtEl>
                                          <p:spTgt spid="23566">
                                            <p:txEl>
                                              <p:pRg st="0" end="0"/>
                                            </p:txEl>
                                          </p:spTgt>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23566">
                                            <p:txEl>
                                              <p:pRg st="1" end="1"/>
                                            </p:txEl>
                                          </p:spTgt>
                                        </p:tgtEl>
                                      </p:cBhvr>
                                    </p:animEffect>
                                    <p:set>
                                      <p:cBhvr>
                                        <p:cTn id="49" dur="1" fill="hold">
                                          <p:stCondLst>
                                            <p:cond delay="499"/>
                                          </p:stCondLst>
                                        </p:cTn>
                                        <p:tgtEl>
                                          <p:spTgt spid="23566">
                                            <p:txEl>
                                              <p:pRg st="1" end="1"/>
                                            </p:txEl>
                                          </p:spTgt>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23566">
                                            <p:txEl>
                                              <p:pRg st="2" end="2"/>
                                            </p:txEl>
                                          </p:spTgt>
                                        </p:tgtEl>
                                      </p:cBhvr>
                                    </p:animEffect>
                                    <p:set>
                                      <p:cBhvr>
                                        <p:cTn id="52" dur="1" fill="hold">
                                          <p:stCondLst>
                                            <p:cond delay="499"/>
                                          </p:stCondLst>
                                        </p:cTn>
                                        <p:tgtEl>
                                          <p:spTgt spid="23566">
                                            <p:txEl>
                                              <p:pRg st="2" end="2"/>
                                            </p:txEl>
                                          </p:spTgt>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23566">
                                            <p:txEl>
                                              <p:pRg st="3" end="3"/>
                                            </p:txEl>
                                          </p:spTgt>
                                        </p:tgtEl>
                                      </p:cBhvr>
                                    </p:animEffect>
                                    <p:set>
                                      <p:cBhvr>
                                        <p:cTn id="55" dur="1" fill="hold">
                                          <p:stCondLst>
                                            <p:cond delay="499"/>
                                          </p:stCondLst>
                                        </p:cTn>
                                        <p:tgtEl>
                                          <p:spTgt spid="23566">
                                            <p:txEl>
                                              <p:pRg st="3" end="3"/>
                                            </p:txEl>
                                          </p:spTgt>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23566">
                                            <p:txEl>
                                              <p:pRg st="4" end="4"/>
                                            </p:txEl>
                                          </p:spTgt>
                                        </p:tgtEl>
                                      </p:cBhvr>
                                    </p:animEffect>
                                    <p:set>
                                      <p:cBhvr>
                                        <p:cTn id="58" dur="1" fill="hold">
                                          <p:stCondLst>
                                            <p:cond delay="499"/>
                                          </p:stCondLst>
                                        </p:cTn>
                                        <p:tgtEl>
                                          <p:spTgt spid="23566">
                                            <p:txEl>
                                              <p:pRg st="4" end="4"/>
                                            </p:txEl>
                                          </p:spTgt>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23566">
                                            <p:txEl>
                                              <p:pRg st="5" end="5"/>
                                            </p:txEl>
                                          </p:spTgt>
                                        </p:tgtEl>
                                      </p:cBhvr>
                                    </p:animEffect>
                                    <p:set>
                                      <p:cBhvr>
                                        <p:cTn id="61" dur="1" fill="hold">
                                          <p:stCondLst>
                                            <p:cond delay="499"/>
                                          </p:stCondLst>
                                        </p:cTn>
                                        <p:tgtEl>
                                          <p:spTgt spid="23566">
                                            <p:txEl>
                                              <p:pRg st="5" end="5"/>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23566">
                                            <p:txEl>
                                              <p:pRg st="6" end="6"/>
                                            </p:txEl>
                                          </p:spTgt>
                                        </p:tgtEl>
                                      </p:cBhvr>
                                    </p:animEffect>
                                    <p:set>
                                      <p:cBhvr>
                                        <p:cTn id="64" dur="1" fill="hold">
                                          <p:stCondLst>
                                            <p:cond delay="499"/>
                                          </p:stCondLst>
                                        </p:cTn>
                                        <p:tgtEl>
                                          <p:spTgt spid="23566">
                                            <p:txEl>
                                              <p:pRg st="6" end="6"/>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23566">
                                            <p:txEl>
                                              <p:pRg st="7" end="7"/>
                                            </p:txEl>
                                          </p:spTgt>
                                        </p:tgtEl>
                                      </p:cBhvr>
                                    </p:animEffect>
                                    <p:set>
                                      <p:cBhvr>
                                        <p:cTn id="67" dur="1" fill="hold">
                                          <p:stCondLst>
                                            <p:cond delay="499"/>
                                          </p:stCondLst>
                                        </p:cTn>
                                        <p:tgtEl>
                                          <p:spTgt spid="23566">
                                            <p:txEl>
                                              <p:pRg st="7" end="7"/>
                                            </p:txEl>
                                          </p:spTgt>
                                        </p:tgtEl>
                                        <p:attrNameLst>
                                          <p:attrName>style.visibility</p:attrName>
                                        </p:attrNameLst>
                                      </p:cBhvr>
                                      <p:to>
                                        <p:strVal val="hidden"/>
                                      </p:to>
                                    </p:set>
                                  </p:childTnLst>
                                </p:cTn>
                              </p:par>
                            </p:childTnLst>
                          </p:cTn>
                        </p:par>
                        <p:par>
                          <p:cTn id="68" fill="hold">
                            <p:stCondLst>
                              <p:cond delay="500"/>
                            </p:stCondLst>
                            <p:childTnLst>
                              <p:par>
                                <p:cTn id="69" presetID="55" presetClass="entr" presetSubtype="0" fill="hold" grpId="0" nodeType="afterEffect">
                                  <p:stCondLst>
                                    <p:cond delay="0"/>
                                  </p:stCondLst>
                                  <p:childTnLst>
                                    <p:set>
                                      <p:cBhvr>
                                        <p:cTn id="70" dur="1" fill="hold">
                                          <p:stCondLst>
                                            <p:cond delay="0"/>
                                          </p:stCondLst>
                                        </p:cTn>
                                        <p:tgtEl>
                                          <p:spTgt spid="23570"/>
                                        </p:tgtEl>
                                        <p:attrNameLst>
                                          <p:attrName>style.visibility</p:attrName>
                                        </p:attrNameLst>
                                      </p:cBhvr>
                                      <p:to>
                                        <p:strVal val="visible"/>
                                      </p:to>
                                    </p:set>
                                    <p:anim calcmode="lin" valueType="num">
                                      <p:cBhvr>
                                        <p:cTn id="71" dur="1000" fill="hold"/>
                                        <p:tgtEl>
                                          <p:spTgt spid="23570"/>
                                        </p:tgtEl>
                                        <p:attrNameLst>
                                          <p:attrName>ppt_w</p:attrName>
                                        </p:attrNameLst>
                                      </p:cBhvr>
                                      <p:tavLst>
                                        <p:tav tm="0">
                                          <p:val>
                                            <p:strVal val="#ppt_w*0.70"/>
                                          </p:val>
                                        </p:tav>
                                        <p:tav tm="100000">
                                          <p:val>
                                            <p:strVal val="#ppt_w"/>
                                          </p:val>
                                        </p:tav>
                                      </p:tavLst>
                                    </p:anim>
                                    <p:anim calcmode="lin" valueType="num">
                                      <p:cBhvr>
                                        <p:cTn id="72" dur="1000" fill="hold"/>
                                        <p:tgtEl>
                                          <p:spTgt spid="23570"/>
                                        </p:tgtEl>
                                        <p:attrNameLst>
                                          <p:attrName>ppt_h</p:attrName>
                                        </p:attrNameLst>
                                      </p:cBhvr>
                                      <p:tavLst>
                                        <p:tav tm="0">
                                          <p:val>
                                            <p:strVal val="#ppt_h"/>
                                          </p:val>
                                        </p:tav>
                                        <p:tav tm="100000">
                                          <p:val>
                                            <p:strVal val="#ppt_h"/>
                                          </p:val>
                                        </p:tav>
                                      </p:tavLst>
                                    </p:anim>
                                    <p:animEffect transition="in" filter="fade">
                                      <p:cBhvr>
                                        <p:cTn id="73" dur="1000"/>
                                        <p:tgtEl>
                                          <p:spTgt spid="23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build="p"/>
      <p:bldP spid="23566" grpId="1" build="allAtOnce"/>
      <p:bldP spid="2357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9" descr="CDR466533-571"/>
          <p:cNvPicPr>
            <a:picLocks noChangeAspect="1" noChangeArrowheads="1"/>
          </p:cNvPicPr>
          <p:nvPr/>
        </p:nvPicPr>
        <p:blipFill>
          <a:blip r:embed="rId2"/>
          <a:srcRect l="3876" t="28070" r="3108" b="8772"/>
          <a:stretch>
            <a:fillRect/>
          </a:stretch>
        </p:blipFill>
        <p:spPr bwMode="auto">
          <a:xfrm>
            <a:off x="228600" y="2895600"/>
            <a:ext cx="2895600" cy="2171700"/>
          </a:xfrm>
          <a:prstGeom prst="rect">
            <a:avLst/>
          </a:prstGeom>
          <a:noFill/>
          <a:ln w="9525">
            <a:noFill/>
            <a:miter lim="800000"/>
            <a:headEnd/>
            <a:tailEnd/>
          </a:ln>
        </p:spPr>
      </p:pic>
      <p:pic>
        <p:nvPicPr>
          <p:cNvPr id="66563" name="Picture 11" descr="cyber"/>
          <p:cNvPicPr>
            <a:picLocks noChangeAspect="1" noChangeArrowheads="1"/>
          </p:cNvPicPr>
          <p:nvPr/>
        </p:nvPicPr>
        <p:blipFill>
          <a:blip r:embed="rId3"/>
          <a:srcRect t="45161" r="-2663" b="-3226"/>
          <a:stretch>
            <a:fillRect/>
          </a:stretch>
        </p:blipFill>
        <p:spPr bwMode="auto">
          <a:xfrm>
            <a:off x="6096000" y="2895600"/>
            <a:ext cx="3048000" cy="2286000"/>
          </a:xfrm>
          <a:prstGeom prst="rect">
            <a:avLst/>
          </a:prstGeom>
          <a:noFill/>
          <a:ln w="9525">
            <a:noFill/>
            <a:miter lim="800000"/>
            <a:headEnd/>
            <a:tailEnd/>
          </a:ln>
        </p:spPr>
      </p:pic>
      <p:sp>
        <p:nvSpPr>
          <p:cNvPr id="66564" name="Text Box 15"/>
          <p:cNvSpPr txBox="1">
            <a:spLocks noChangeArrowheads="1"/>
          </p:cNvSpPr>
          <p:nvPr/>
        </p:nvSpPr>
        <p:spPr bwMode="auto">
          <a:xfrm>
            <a:off x="914400" y="533400"/>
            <a:ext cx="7543800" cy="2862263"/>
          </a:xfrm>
          <a:prstGeom prst="rect">
            <a:avLst/>
          </a:prstGeom>
          <a:noFill/>
          <a:ln w="9525">
            <a:noFill/>
            <a:miter lim="800000"/>
            <a:headEnd/>
            <a:tailEnd/>
          </a:ln>
        </p:spPr>
        <p:txBody>
          <a:bodyPr>
            <a:spAutoFit/>
          </a:bodyPr>
          <a:lstStyle/>
          <a:p>
            <a:r>
              <a:rPr lang="en-US" sz="3600">
                <a:solidFill>
                  <a:srgbClr val="FF0000"/>
                </a:solidFill>
              </a:rPr>
              <a:t>Stereotactic Body Radiation Therapy</a:t>
            </a:r>
          </a:p>
          <a:p>
            <a:r>
              <a:rPr lang="en-US" sz="3600">
                <a:solidFill>
                  <a:srgbClr val="FF0000"/>
                </a:solidFill>
              </a:rPr>
              <a:t>(Stereotactic Ablative Radiotherapy)</a:t>
            </a:r>
          </a:p>
          <a:p>
            <a:endParaRPr lang="en-US" sz="3600">
              <a:solidFill>
                <a:srgbClr val="FFFF66"/>
              </a:solidFill>
            </a:endParaRPr>
          </a:p>
          <a:p>
            <a:endParaRPr lang="en-US" sz="3600">
              <a:solidFill>
                <a:srgbClr val="FFFF66"/>
              </a:solidFill>
            </a:endParaRPr>
          </a:p>
        </p:txBody>
      </p:sp>
      <p:sp>
        <p:nvSpPr>
          <p:cNvPr id="66565" name="Text Box 16"/>
          <p:cNvSpPr txBox="1">
            <a:spLocks noChangeArrowheads="1"/>
          </p:cNvSpPr>
          <p:nvPr/>
        </p:nvSpPr>
        <p:spPr bwMode="auto">
          <a:xfrm>
            <a:off x="609600" y="2286000"/>
            <a:ext cx="2355850" cy="457200"/>
          </a:xfrm>
          <a:prstGeom prst="rect">
            <a:avLst/>
          </a:prstGeom>
          <a:noFill/>
          <a:ln w="9525">
            <a:noFill/>
            <a:miter lim="800000"/>
            <a:headEnd/>
            <a:tailEnd/>
          </a:ln>
        </p:spPr>
        <p:txBody>
          <a:bodyPr wrap="none">
            <a:spAutoFit/>
          </a:bodyPr>
          <a:lstStyle/>
          <a:p>
            <a:r>
              <a:rPr lang="en-US" sz="2400"/>
              <a:t>Critical structures</a:t>
            </a:r>
          </a:p>
        </p:txBody>
      </p:sp>
      <p:sp>
        <p:nvSpPr>
          <p:cNvPr id="66566" name="Text Box 17"/>
          <p:cNvSpPr txBox="1">
            <a:spLocks noChangeArrowheads="1"/>
          </p:cNvSpPr>
          <p:nvPr/>
        </p:nvSpPr>
        <p:spPr bwMode="auto">
          <a:xfrm>
            <a:off x="3505200" y="2286000"/>
            <a:ext cx="1874838" cy="457200"/>
          </a:xfrm>
          <a:prstGeom prst="rect">
            <a:avLst/>
          </a:prstGeom>
          <a:noFill/>
          <a:ln w="9525">
            <a:noFill/>
            <a:miter lim="800000"/>
            <a:headEnd/>
            <a:tailEnd/>
          </a:ln>
        </p:spPr>
        <p:txBody>
          <a:bodyPr wrap="none">
            <a:spAutoFit/>
          </a:bodyPr>
          <a:lstStyle/>
          <a:p>
            <a:r>
              <a:rPr lang="en-US" sz="2400"/>
              <a:t>Image-guided</a:t>
            </a:r>
          </a:p>
        </p:txBody>
      </p:sp>
      <p:sp>
        <p:nvSpPr>
          <p:cNvPr id="66567" name="Text Box 18"/>
          <p:cNvSpPr txBox="1">
            <a:spLocks noChangeArrowheads="1"/>
          </p:cNvSpPr>
          <p:nvPr/>
        </p:nvSpPr>
        <p:spPr bwMode="auto">
          <a:xfrm>
            <a:off x="6629400" y="2286000"/>
            <a:ext cx="1866900" cy="457200"/>
          </a:xfrm>
          <a:prstGeom prst="rect">
            <a:avLst/>
          </a:prstGeom>
          <a:noFill/>
          <a:ln w="9525">
            <a:noFill/>
            <a:miter lim="800000"/>
            <a:headEnd/>
            <a:tailEnd/>
          </a:ln>
        </p:spPr>
        <p:txBody>
          <a:bodyPr wrap="none">
            <a:spAutoFit/>
          </a:bodyPr>
          <a:lstStyle/>
          <a:p>
            <a:r>
              <a:rPr lang="en-US" sz="2400"/>
              <a:t>Ablative dose</a:t>
            </a:r>
          </a:p>
        </p:txBody>
      </p:sp>
      <p:pic>
        <p:nvPicPr>
          <p:cNvPr id="66568" name="Picture 8" descr="fig13"/>
          <p:cNvPicPr>
            <a:picLocks noChangeAspect="1" noChangeArrowheads="1"/>
          </p:cNvPicPr>
          <p:nvPr/>
        </p:nvPicPr>
        <p:blipFill>
          <a:blip r:embed="rId4"/>
          <a:srcRect/>
          <a:stretch>
            <a:fillRect/>
          </a:stretch>
        </p:blipFill>
        <p:spPr bwMode="auto">
          <a:xfrm>
            <a:off x="3124200" y="2895600"/>
            <a:ext cx="2976563" cy="2154238"/>
          </a:xfrm>
          <a:prstGeom prst="rect">
            <a:avLst/>
          </a:prstGeom>
          <a:noFill/>
          <a:ln w="9525">
            <a:noFill/>
            <a:miter lim="800000"/>
            <a:headEnd/>
            <a:tailEnd/>
          </a:ln>
        </p:spPr>
      </p:pic>
      <p:sp>
        <p:nvSpPr>
          <p:cNvPr id="66569" name="Text Box 9"/>
          <p:cNvSpPr txBox="1">
            <a:spLocks noChangeArrowheads="1"/>
          </p:cNvSpPr>
          <p:nvPr/>
        </p:nvSpPr>
        <p:spPr bwMode="auto">
          <a:xfrm>
            <a:off x="7467600" y="3962400"/>
            <a:ext cx="811213" cy="457200"/>
          </a:xfrm>
          <a:prstGeom prst="rect">
            <a:avLst/>
          </a:prstGeom>
          <a:noFill/>
          <a:ln w="9525">
            <a:noFill/>
            <a:miter lim="800000"/>
            <a:headEnd/>
            <a:tailEnd/>
          </a:ln>
        </p:spPr>
        <p:txBody>
          <a:bodyPr wrap="none">
            <a:spAutoFit/>
          </a:bodyPr>
          <a:lstStyle/>
          <a:p>
            <a:r>
              <a:rPr lang="en-US" altLang="zh-CN" sz="2400">
                <a:ea typeface="宋体" charset="-122"/>
              </a:rPr>
              <a:t>GTV</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305800" cy="646113"/>
          </a:xfrm>
          <a:prstGeom prst="rect">
            <a:avLst/>
          </a:prstGeom>
          <a:noFill/>
        </p:spPr>
        <p:txBody>
          <a:bodyPr>
            <a:spAutoFit/>
          </a:bodyPr>
          <a:lstStyle/>
          <a:p>
            <a:pPr algn="ctr">
              <a:defRPr/>
            </a:pPr>
            <a:r>
              <a:rPr lang="en-US" sz="3600" b="1" dirty="0">
                <a:latin typeface="+mn-lt"/>
                <a:cs typeface="Arial" charset="0"/>
              </a:rPr>
              <a:t>Rationale for SBRT &amp; Scope</a:t>
            </a:r>
          </a:p>
        </p:txBody>
      </p:sp>
      <p:sp>
        <p:nvSpPr>
          <p:cNvPr id="67587" name="Rectangle 2"/>
          <p:cNvSpPr>
            <a:spLocks noChangeArrowheads="1"/>
          </p:cNvSpPr>
          <p:nvPr/>
        </p:nvSpPr>
        <p:spPr bwMode="auto">
          <a:xfrm>
            <a:off x="533400" y="1066800"/>
            <a:ext cx="8229600" cy="5016500"/>
          </a:xfrm>
          <a:prstGeom prst="rect">
            <a:avLst/>
          </a:prstGeom>
          <a:noFill/>
          <a:ln w="9525">
            <a:noFill/>
            <a:miter lim="800000"/>
            <a:headEnd/>
            <a:tailEnd/>
          </a:ln>
        </p:spPr>
        <p:txBody>
          <a:bodyPr>
            <a:spAutoFit/>
          </a:bodyPr>
          <a:lstStyle/>
          <a:p>
            <a:r>
              <a:rPr lang="en-US" sz="2400">
                <a:latin typeface="Calibri" pitchFamily="34" charset="0"/>
              </a:rPr>
              <a:t>Ablative doses provides similar outcomes for the lesion for which surgical approaches are standard of care </a:t>
            </a:r>
          </a:p>
          <a:p>
            <a:endParaRPr lang="en-US" sz="2400">
              <a:latin typeface="Calibri" pitchFamily="34" charset="0"/>
            </a:endParaRPr>
          </a:p>
          <a:p>
            <a:r>
              <a:rPr lang="en-US" sz="2400">
                <a:latin typeface="Calibri" pitchFamily="34" charset="0"/>
              </a:rPr>
              <a:t>Scope :</a:t>
            </a:r>
          </a:p>
          <a:p>
            <a:endParaRPr lang="en-US" sz="2400">
              <a:latin typeface="Calibri" pitchFamily="34" charset="0"/>
            </a:endParaRPr>
          </a:p>
          <a:p>
            <a:pPr>
              <a:buFont typeface="Wingdings" pitchFamily="2" charset="2"/>
              <a:buChar char="Ø"/>
            </a:pPr>
            <a:r>
              <a:rPr lang="en-US" sz="2800" b="1">
                <a:latin typeface="Calibri" pitchFamily="34" charset="0"/>
              </a:rPr>
              <a:t>lung/ thorax</a:t>
            </a:r>
          </a:p>
          <a:p>
            <a:pPr>
              <a:buFont typeface="Wingdings" pitchFamily="2" charset="2"/>
              <a:buChar char="Ø"/>
            </a:pPr>
            <a:r>
              <a:rPr lang="en-US" sz="2800" b="1">
                <a:latin typeface="Calibri" pitchFamily="34" charset="0"/>
              </a:rPr>
              <a:t>Prostate</a:t>
            </a:r>
          </a:p>
          <a:p>
            <a:pPr>
              <a:buFont typeface="Wingdings" pitchFamily="2" charset="2"/>
              <a:buChar char="Ø"/>
            </a:pPr>
            <a:r>
              <a:rPr lang="en-US" sz="2400">
                <a:latin typeface="Calibri" pitchFamily="34" charset="0"/>
              </a:rPr>
              <a:t>Thyroid</a:t>
            </a:r>
          </a:p>
          <a:p>
            <a:pPr>
              <a:buFont typeface="Wingdings" pitchFamily="2" charset="2"/>
              <a:buChar char="Ø"/>
            </a:pPr>
            <a:r>
              <a:rPr lang="en-US" sz="2400">
                <a:latin typeface="Calibri" pitchFamily="34" charset="0"/>
              </a:rPr>
              <a:t>Pancreas</a:t>
            </a:r>
          </a:p>
          <a:p>
            <a:pPr>
              <a:buFont typeface="Wingdings" pitchFamily="2" charset="2"/>
              <a:buChar char="Ø"/>
            </a:pPr>
            <a:r>
              <a:rPr lang="en-US" sz="2400">
                <a:latin typeface="Calibri" pitchFamily="34" charset="0"/>
              </a:rPr>
              <a:t>Liver</a:t>
            </a:r>
          </a:p>
          <a:p>
            <a:pPr>
              <a:buFont typeface="Wingdings" pitchFamily="2" charset="2"/>
              <a:buChar char="Ø"/>
            </a:pPr>
            <a:r>
              <a:rPr lang="en-US" sz="2400">
                <a:latin typeface="Calibri" pitchFamily="34" charset="0"/>
              </a:rPr>
              <a:t>Colon</a:t>
            </a:r>
          </a:p>
          <a:p>
            <a:pPr>
              <a:buFont typeface="Wingdings" pitchFamily="2" charset="2"/>
              <a:buChar char="Ø"/>
            </a:pPr>
            <a:r>
              <a:rPr lang="en-US" sz="2400">
                <a:latin typeface="Calibri" pitchFamily="34" charset="0"/>
              </a:rPr>
              <a:t>Adrenal</a:t>
            </a:r>
          </a:p>
          <a:p>
            <a:pPr>
              <a:buFont typeface="Wingdings" pitchFamily="2" charset="2"/>
              <a:buChar char="Ø"/>
            </a:pPr>
            <a:r>
              <a:rPr lang="en-US" sz="2400">
                <a:latin typeface="Calibri" pitchFamily="34" charset="0"/>
              </a:rPr>
              <a:t>………………..</a:t>
            </a:r>
          </a:p>
        </p:txBody>
      </p:sp>
      <p:sp>
        <p:nvSpPr>
          <p:cNvPr id="5" name="Rectangle 4"/>
          <p:cNvSpPr/>
          <p:nvPr/>
        </p:nvSpPr>
        <p:spPr>
          <a:xfrm>
            <a:off x="4267200" y="6324600"/>
            <a:ext cx="4800600" cy="276225"/>
          </a:xfrm>
          <a:prstGeom prst="rect">
            <a:avLst/>
          </a:prstGeom>
        </p:spPr>
        <p:txBody>
          <a:bodyPr>
            <a:spAutoFit/>
          </a:bodyPr>
          <a:lstStyle/>
          <a:p>
            <a:pPr>
              <a:defRPr/>
            </a:pPr>
            <a:r>
              <a:rPr lang="en-US" sz="1200" dirty="0">
                <a:latin typeface="+mn-lt"/>
                <a:cs typeface="Arial" charset="0"/>
              </a:rPr>
              <a:t>SBRT technical brief ; AHRQ Publication No. 10(11)-EHC058-EF May 2011</a:t>
            </a:r>
          </a:p>
        </p:txBody>
      </p:sp>
      <p:pic>
        <p:nvPicPr>
          <p:cNvPr id="67589" name="Picture 1" descr="C:\Documents and Settings\libuser.TMH\Desktop\p1.JPG"/>
          <p:cNvPicPr>
            <a:picLocks noChangeAspect="1" noChangeArrowheads="1"/>
          </p:cNvPicPr>
          <p:nvPr/>
        </p:nvPicPr>
        <p:blipFill>
          <a:blip r:embed="rId3"/>
          <a:srcRect/>
          <a:stretch>
            <a:fillRect/>
          </a:stretch>
        </p:blipFill>
        <p:spPr bwMode="auto">
          <a:xfrm>
            <a:off x="4876800" y="2058988"/>
            <a:ext cx="3667125" cy="3694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28600" y="1470025"/>
            <a:ext cx="8763000" cy="4551363"/>
          </a:xfrm>
          <a:prstGeom prst="rect">
            <a:avLst/>
          </a:prstGeom>
          <a:noFill/>
          <a:ln w="9525">
            <a:noFill/>
            <a:miter lim="800000"/>
            <a:headEnd/>
            <a:tailEnd/>
          </a:ln>
        </p:spPr>
        <p:txBody>
          <a:bodyPr/>
          <a:lstStyle/>
          <a:p>
            <a:pPr marL="342900" indent="-342900" algn="just">
              <a:spcBef>
                <a:spcPct val="20000"/>
              </a:spcBef>
              <a:buFontTx/>
              <a:buChar char="•"/>
            </a:pPr>
            <a:r>
              <a:rPr lang="en-US" sz="3000"/>
              <a:t>Liver</a:t>
            </a:r>
          </a:p>
          <a:p>
            <a:pPr marL="342900" indent="-342900" algn="just">
              <a:spcBef>
                <a:spcPct val="20000"/>
              </a:spcBef>
            </a:pPr>
            <a:r>
              <a:rPr lang="en-US" sz="3000"/>
              <a:t>			Hepatoma 	  : 5 - 8 Gy x 3-4 fr</a:t>
            </a:r>
          </a:p>
          <a:p>
            <a:pPr marL="342900" indent="-342900" algn="just">
              <a:spcBef>
                <a:spcPct val="20000"/>
              </a:spcBef>
            </a:pPr>
            <a:r>
              <a:rPr lang="en-US" sz="3000"/>
              <a:t>			Metastasis 	  : 6 - 9 Gy x 3-5 fr</a:t>
            </a:r>
          </a:p>
          <a:p>
            <a:pPr marL="342900" indent="-342900" algn="just">
              <a:spcBef>
                <a:spcPct val="20000"/>
              </a:spcBef>
              <a:buFontTx/>
              <a:buChar char="•"/>
            </a:pPr>
            <a:r>
              <a:rPr lang="en-US" sz="3000"/>
              <a:t>Pancreatic Cancers   	  : 6 - 8 Gy x 3-5 fr</a:t>
            </a:r>
          </a:p>
          <a:p>
            <a:pPr marL="342900" indent="-342900" algn="just">
              <a:spcBef>
                <a:spcPct val="20000"/>
              </a:spcBef>
              <a:buFontTx/>
              <a:buChar char="•"/>
            </a:pPr>
            <a:r>
              <a:rPr lang="en-US" sz="3000"/>
              <a:t>Recc. Rectal Cancers	  : 5 - 7 Gy x 5 fr</a:t>
            </a:r>
          </a:p>
          <a:p>
            <a:pPr marL="342900" indent="-342900" algn="just">
              <a:spcBef>
                <a:spcPct val="20000"/>
              </a:spcBef>
              <a:buFontTx/>
              <a:buChar char="•"/>
            </a:pPr>
            <a:r>
              <a:rPr lang="en-US" sz="3000"/>
              <a:t>Metastatic disease:</a:t>
            </a:r>
          </a:p>
          <a:p>
            <a:pPr marL="342900" indent="-342900" algn="just">
              <a:spcBef>
                <a:spcPct val="20000"/>
              </a:spcBef>
            </a:pPr>
            <a:r>
              <a:rPr lang="en-US" sz="3000"/>
              <a:t>				Kidney 	  : 8 Gy  x 4 fr</a:t>
            </a:r>
          </a:p>
          <a:p>
            <a:pPr marL="342900" indent="-342900" algn="just">
              <a:spcBef>
                <a:spcPct val="20000"/>
              </a:spcBef>
            </a:pPr>
            <a:r>
              <a:rPr lang="en-US" sz="3000"/>
              <a:t>				Adrenal 	  : 10 Gy x 3 fr		</a:t>
            </a:r>
            <a:endParaRPr lang="en-US" sz="2600"/>
          </a:p>
        </p:txBody>
      </p:sp>
      <p:sp>
        <p:nvSpPr>
          <p:cNvPr id="68611" name="Rectangle 3"/>
          <p:cNvSpPr>
            <a:spLocks noChangeArrowheads="1"/>
          </p:cNvSpPr>
          <p:nvPr/>
        </p:nvSpPr>
        <p:spPr bwMode="auto">
          <a:xfrm>
            <a:off x="6156325" y="6164263"/>
            <a:ext cx="2300288" cy="457200"/>
          </a:xfrm>
          <a:prstGeom prst="rect">
            <a:avLst/>
          </a:prstGeom>
          <a:noFill/>
          <a:ln w="9525">
            <a:noFill/>
            <a:miter lim="800000"/>
            <a:headEnd/>
            <a:tailEnd/>
          </a:ln>
        </p:spPr>
        <p:txBody>
          <a:bodyPr wrap="none">
            <a:spAutoFit/>
          </a:bodyPr>
          <a:lstStyle/>
          <a:p>
            <a:pPr>
              <a:spcBef>
                <a:spcPct val="20000"/>
              </a:spcBef>
            </a:pPr>
            <a:r>
              <a:rPr lang="en-US" sz="2400" b="1" i="1"/>
              <a:t>Blomgren et al</a:t>
            </a:r>
          </a:p>
        </p:txBody>
      </p:sp>
      <p:sp>
        <p:nvSpPr>
          <p:cNvPr id="68612" name="Text Box 4"/>
          <p:cNvSpPr txBox="1">
            <a:spLocks noChangeArrowheads="1"/>
          </p:cNvSpPr>
          <p:nvPr/>
        </p:nvSpPr>
        <p:spPr bwMode="auto">
          <a:xfrm>
            <a:off x="323850" y="333375"/>
            <a:ext cx="8640763" cy="1077913"/>
          </a:xfrm>
          <a:prstGeom prst="rect">
            <a:avLst/>
          </a:prstGeom>
          <a:noFill/>
          <a:ln w="9525">
            <a:noFill/>
            <a:miter lim="800000"/>
            <a:headEnd/>
            <a:tailEnd/>
          </a:ln>
        </p:spPr>
        <p:txBody>
          <a:bodyPr>
            <a:spAutoFit/>
          </a:bodyPr>
          <a:lstStyle/>
          <a:p>
            <a:pPr algn="ctr">
              <a:spcBef>
                <a:spcPct val="50000"/>
              </a:spcBef>
            </a:pPr>
            <a:r>
              <a:rPr lang="en-GB" sz="3200">
                <a:solidFill>
                  <a:srgbClr val="0066FF"/>
                </a:solidFill>
              </a:rPr>
              <a:t>SBRT TREATMENT PROTOCOL AND DOSES</a:t>
            </a:r>
            <a:endParaRPr lang="en-US" sz="3200">
              <a:solidFill>
                <a:srgbClr val="0066FF"/>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8"/>
          <p:cNvSpPr txBox="1">
            <a:spLocks noChangeArrowheads="1"/>
          </p:cNvSpPr>
          <p:nvPr/>
        </p:nvSpPr>
        <p:spPr bwMode="auto">
          <a:xfrm>
            <a:off x="0" y="5572125"/>
            <a:ext cx="9144000" cy="830263"/>
          </a:xfrm>
          <a:prstGeom prst="rect">
            <a:avLst/>
          </a:prstGeom>
          <a:noFill/>
          <a:ln w="9525">
            <a:noFill/>
            <a:miter lim="800000"/>
            <a:headEnd/>
            <a:tailEnd/>
          </a:ln>
        </p:spPr>
        <p:txBody>
          <a:bodyPr>
            <a:spAutoFit/>
          </a:bodyPr>
          <a:lstStyle/>
          <a:p>
            <a:pPr>
              <a:lnSpc>
                <a:spcPct val="150000"/>
              </a:lnSpc>
            </a:pPr>
            <a:r>
              <a:rPr lang="en-US" sz="1600" b="1">
                <a:latin typeface="Constantia" pitchFamily="18" charset="0"/>
              </a:rPr>
              <a:t>IA. Seg VIII metastasis                  IB. SBRT dose distribution        IC. Complete response 3 mths</a:t>
            </a:r>
          </a:p>
          <a:p>
            <a:pPr>
              <a:lnSpc>
                <a:spcPct val="150000"/>
              </a:lnSpc>
            </a:pPr>
            <a:r>
              <a:rPr lang="en-US" sz="1600" b="1">
                <a:latin typeface="Constantia" pitchFamily="18" charset="0"/>
              </a:rPr>
              <a:t>IIA. Seg IV metastasis                    II B. SBRT dose distribution    IIC .Complete response 3 mths        </a:t>
            </a:r>
            <a:endParaRPr lang="en-IN" sz="1600" b="1">
              <a:latin typeface="Constantia" pitchFamily="18" charset="0"/>
            </a:endParaRPr>
          </a:p>
        </p:txBody>
      </p:sp>
      <p:grpSp>
        <p:nvGrpSpPr>
          <p:cNvPr id="2" name="Group 16"/>
          <p:cNvGrpSpPr>
            <a:grpSpLocks/>
          </p:cNvGrpSpPr>
          <p:nvPr/>
        </p:nvGrpSpPr>
        <p:grpSpPr bwMode="auto">
          <a:xfrm>
            <a:off x="3000375" y="0"/>
            <a:ext cx="3286125" cy="2786063"/>
            <a:chOff x="3000364" y="0"/>
            <a:chExt cx="3286148" cy="2786058"/>
          </a:xfrm>
        </p:grpSpPr>
        <p:pic>
          <p:nvPicPr>
            <p:cNvPr id="69655" name="Picture 4" descr="I:\THESIS\mira sarkar\new.jpg"/>
            <p:cNvPicPr>
              <a:picLocks noChangeAspect="1" noChangeArrowheads="1"/>
            </p:cNvPicPr>
            <p:nvPr/>
          </p:nvPicPr>
          <p:blipFill>
            <a:blip r:embed="rId2"/>
            <a:srcRect/>
            <a:stretch>
              <a:fillRect/>
            </a:stretch>
          </p:blipFill>
          <p:spPr bwMode="auto">
            <a:xfrm>
              <a:off x="3000364" y="0"/>
              <a:ext cx="3286148" cy="2786058"/>
            </a:xfrm>
            <a:prstGeom prst="rect">
              <a:avLst/>
            </a:prstGeom>
            <a:noFill/>
            <a:ln w="9525">
              <a:noFill/>
              <a:miter lim="800000"/>
              <a:headEnd/>
              <a:tailEnd/>
            </a:ln>
          </p:spPr>
        </p:pic>
        <p:sp>
          <p:nvSpPr>
            <p:cNvPr id="69656" name="TextBox 10"/>
            <p:cNvSpPr txBox="1">
              <a:spLocks noChangeArrowheads="1"/>
            </p:cNvSpPr>
            <p:nvPr/>
          </p:nvSpPr>
          <p:spPr bwMode="auto">
            <a:xfrm>
              <a:off x="3071802" y="2285992"/>
              <a:ext cx="785818" cy="369332"/>
            </a:xfrm>
            <a:prstGeom prst="rect">
              <a:avLst/>
            </a:prstGeom>
            <a:noFill/>
            <a:ln w="9525">
              <a:noFill/>
              <a:miter lim="800000"/>
              <a:headEnd/>
              <a:tailEnd/>
            </a:ln>
          </p:spPr>
          <p:txBody>
            <a:bodyPr>
              <a:spAutoFit/>
            </a:bodyPr>
            <a:lstStyle/>
            <a:p>
              <a:r>
                <a:rPr lang="en-US" b="1">
                  <a:solidFill>
                    <a:schemeClr val="bg1"/>
                  </a:solidFill>
                  <a:latin typeface="Constantia" pitchFamily="18" charset="0"/>
                </a:rPr>
                <a:t>IB</a:t>
              </a:r>
              <a:endParaRPr lang="en-IN" b="1">
                <a:solidFill>
                  <a:schemeClr val="bg1"/>
                </a:solidFill>
                <a:latin typeface="Constantia" pitchFamily="18" charset="0"/>
              </a:endParaRPr>
            </a:p>
          </p:txBody>
        </p:sp>
      </p:grpSp>
      <p:grpSp>
        <p:nvGrpSpPr>
          <p:cNvPr id="3" name="Group 17"/>
          <p:cNvGrpSpPr>
            <a:grpSpLocks/>
          </p:cNvGrpSpPr>
          <p:nvPr/>
        </p:nvGrpSpPr>
        <p:grpSpPr bwMode="auto">
          <a:xfrm>
            <a:off x="6143625" y="0"/>
            <a:ext cx="3000375" cy="2786063"/>
            <a:chOff x="6143636" y="0"/>
            <a:chExt cx="3000364" cy="2786058"/>
          </a:xfrm>
        </p:grpSpPr>
        <p:pic>
          <p:nvPicPr>
            <p:cNvPr id="69653" name="Picture 5" descr="G:\THESIS SEMINAR\MIRA MARCH.JPG"/>
            <p:cNvPicPr>
              <a:picLocks noChangeAspect="1" noChangeArrowheads="1"/>
            </p:cNvPicPr>
            <p:nvPr/>
          </p:nvPicPr>
          <p:blipFill>
            <a:blip r:embed="rId3"/>
            <a:srcRect/>
            <a:stretch>
              <a:fillRect/>
            </a:stretch>
          </p:blipFill>
          <p:spPr bwMode="auto">
            <a:xfrm>
              <a:off x="6143636" y="0"/>
              <a:ext cx="3000364" cy="2786058"/>
            </a:xfrm>
            <a:prstGeom prst="rect">
              <a:avLst/>
            </a:prstGeom>
            <a:noFill/>
            <a:ln w="9525">
              <a:noFill/>
              <a:miter lim="800000"/>
              <a:headEnd/>
              <a:tailEnd/>
            </a:ln>
          </p:spPr>
        </p:pic>
        <p:sp>
          <p:nvSpPr>
            <p:cNvPr id="69654" name="TextBox 11"/>
            <p:cNvSpPr txBox="1">
              <a:spLocks noChangeArrowheads="1"/>
            </p:cNvSpPr>
            <p:nvPr/>
          </p:nvSpPr>
          <p:spPr bwMode="auto">
            <a:xfrm>
              <a:off x="6215074" y="2357430"/>
              <a:ext cx="500066" cy="369332"/>
            </a:xfrm>
            <a:prstGeom prst="rect">
              <a:avLst/>
            </a:prstGeom>
            <a:noFill/>
            <a:ln w="9525">
              <a:noFill/>
              <a:miter lim="800000"/>
              <a:headEnd/>
              <a:tailEnd/>
            </a:ln>
          </p:spPr>
          <p:txBody>
            <a:bodyPr>
              <a:spAutoFit/>
            </a:bodyPr>
            <a:lstStyle/>
            <a:p>
              <a:r>
                <a:rPr lang="en-US" b="1">
                  <a:solidFill>
                    <a:schemeClr val="bg1"/>
                  </a:solidFill>
                  <a:latin typeface="Constantia" pitchFamily="18" charset="0"/>
                </a:rPr>
                <a:t>IC</a:t>
              </a:r>
              <a:endParaRPr lang="en-IN" b="1">
                <a:solidFill>
                  <a:schemeClr val="bg1"/>
                </a:solidFill>
                <a:latin typeface="Constantia" pitchFamily="18" charset="0"/>
              </a:endParaRPr>
            </a:p>
          </p:txBody>
        </p:sp>
      </p:grpSp>
      <p:grpSp>
        <p:nvGrpSpPr>
          <p:cNvPr id="4" name="Group 19"/>
          <p:cNvGrpSpPr>
            <a:grpSpLocks/>
          </p:cNvGrpSpPr>
          <p:nvPr/>
        </p:nvGrpSpPr>
        <p:grpSpPr bwMode="auto">
          <a:xfrm>
            <a:off x="2857500" y="2643188"/>
            <a:ext cx="3500438" cy="2571750"/>
            <a:chOff x="2857488" y="2643182"/>
            <a:chExt cx="3500463" cy="2571768"/>
          </a:xfrm>
        </p:grpSpPr>
        <p:pic>
          <p:nvPicPr>
            <p:cNvPr id="69651" name="Picture 5" descr="C:\Users\ABC\Desktop\error004.jpg"/>
            <p:cNvPicPr>
              <a:picLocks noChangeAspect="1" noChangeArrowheads="1"/>
            </p:cNvPicPr>
            <p:nvPr/>
          </p:nvPicPr>
          <p:blipFill>
            <a:blip r:embed="rId4"/>
            <a:srcRect/>
            <a:stretch>
              <a:fillRect/>
            </a:stretch>
          </p:blipFill>
          <p:spPr bwMode="auto">
            <a:xfrm>
              <a:off x="2857488" y="2643182"/>
              <a:ext cx="3500463" cy="2571768"/>
            </a:xfrm>
            <a:prstGeom prst="rect">
              <a:avLst/>
            </a:prstGeom>
            <a:noFill/>
            <a:ln w="9525">
              <a:noFill/>
              <a:miter lim="800000"/>
              <a:headEnd/>
              <a:tailEnd/>
            </a:ln>
          </p:spPr>
        </p:pic>
        <p:sp>
          <p:nvSpPr>
            <p:cNvPr id="69652" name="TextBox 13"/>
            <p:cNvSpPr txBox="1">
              <a:spLocks noChangeArrowheads="1"/>
            </p:cNvSpPr>
            <p:nvPr/>
          </p:nvSpPr>
          <p:spPr bwMode="auto">
            <a:xfrm>
              <a:off x="3143241" y="4786322"/>
              <a:ext cx="714383" cy="369332"/>
            </a:xfrm>
            <a:prstGeom prst="rect">
              <a:avLst/>
            </a:prstGeom>
            <a:noFill/>
            <a:ln w="9525">
              <a:noFill/>
              <a:miter lim="800000"/>
              <a:headEnd/>
              <a:tailEnd/>
            </a:ln>
          </p:spPr>
          <p:txBody>
            <a:bodyPr>
              <a:spAutoFit/>
            </a:bodyPr>
            <a:lstStyle/>
            <a:p>
              <a:r>
                <a:rPr lang="en-US" b="1">
                  <a:solidFill>
                    <a:schemeClr val="bg1"/>
                  </a:solidFill>
                  <a:latin typeface="Constantia" pitchFamily="18" charset="0"/>
                </a:rPr>
                <a:t>II B</a:t>
              </a:r>
              <a:endParaRPr lang="en-IN" b="1">
                <a:solidFill>
                  <a:schemeClr val="bg1"/>
                </a:solidFill>
                <a:latin typeface="Constantia" pitchFamily="18" charset="0"/>
              </a:endParaRPr>
            </a:p>
          </p:txBody>
        </p:sp>
      </p:grpSp>
      <p:grpSp>
        <p:nvGrpSpPr>
          <p:cNvPr id="5" name="Group 20"/>
          <p:cNvGrpSpPr>
            <a:grpSpLocks/>
          </p:cNvGrpSpPr>
          <p:nvPr/>
        </p:nvGrpSpPr>
        <p:grpSpPr bwMode="auto">
          <a:xfrm>
            <a:off x="6000750" y="2643188"/>
            <a:ext cx="3143250" cy="2584450"/>
            <a:chOff x="6000760" y="2571744"/>
            <a:chExt cx="3143240" cy="2655348"/>
          </a:xfrm>
        </p:grpSpPr>
        <p:pic>
          <p:nvPicPr>
            <p:cNvPr id="69649" name="Picture 6" descr="C:\Users\ABC\Desktop\USEFUL\jamuna_2nd_re.bmp"/>
            <p:cNvPicPr>
              <a:picLocks noChangeAspect="1" noChangeArrowheads="1"/>
            </p:cNvPicPr>
            <p:nvPr/>
          </p:nvPicPr>
          <p:blipFill>
            <a:blip r:embed="rId5"/>
            <a:srcRect/>
            <a:stretch>
              <a:fillRect/>
            </a:stretch>
          </p:blipFill>
          <p:spPr bwMode="auto">
            <a:xfrm>
              <a:off x="6000760" y="2571744"/>
              <a:ext cx="3143240" cy="2643206"/>
            </a:xfrm>
            <a:prstGeom prst="rect">
              <a:avLst/>
            </a:prstGeom>
            <a:noFill/>
            <a:ln w="9525">
              <a:noFill/>
              <a:miter lim="800000"/>
              <a:headEnd/>
              <a:tailEnd/>
            </a:ln>
          </p:spPr>
        </p:pic>
        <p:sp>
          <p:nvSpPr>
            <p:cNvPr id="69650" name="TextBox 14"/>
            <p:cNvSpPr txBox="1">
              <a:spLocks noChangeArrowheads="1"/>
            </p:cNvSpPr>
            <p:nvPr/>
          </p:nvSpPr>
          <p:spPr bwMode="auto">
            <a:xfrm>
              <a:off x="6072198" y="4857760"/>
              <a:ext cx="642942" cy="369332"/>
            </a:xfrm>
            <a:prstGeom prst="rect">
              <a:avLst/>
            </a:prstGeom>
            <a:noFill/>
            <a:ln w="9525">
              <a:noFill/>
              <a:miter lim="800000"/>
              <a:headEnd/>
              <a:tailEnd/>
            </a:ln>
          </p:spPr>
          <p:txBody>
            <a:bodyPr>
              <a:spAutoFit/>
            </a:bodyPr>
            <a:lstStyle/>
            <a:p>
              <a:r>
                <a:rPr lang="en-US" b="1">
                  <a:solidFill>
                    <a:schemeClr val="bg1"/>
                  </a:solidFill>
                  <a:latin typeface="Constantia" pitchFamily="18" charset="0"/>
                </a:rPr>
                <a:t>II C</a:t>
              </a:r>
              <a:endParaRPr lang="en-IN" b="1">
                <a:solidFill>
                  <a:schemeClr val="bg1"/>
                </a:solidFill>
                <a:latin typeface="Constantia" pitchFamily="18" charset="0"/>
              </a:endParaRPr>
            </a:p>
          </p:txBody>
        </p:sp>
      </p:grpSp>
      <p:grpSp>
        <p:nvGrpSpPr>
          <p:cNvPr id="69639" name="Group 23"/>
          <p:cNvGrpSpPr>
            <a:grpSpLocks/>
          </p:cNvGrpSpPr>
          <p:nvPr/>
        </p:nvGrpSpPr>
        <p:grpSpPr bwMode="auto">
          <a:xfrm>
            <a:off x="0" y="0"/>
            <a:ext cx="3127375" cy="2714625"/>
            <a:chOff x="0" y="0"/>
            <a:chExt cx="3127807" cy="2714619"/>
          </a:xfrm>
        </p:grpSpPr>
        <p:grpSp>
          <p:nvGrpSpPr>
            <p:cNvPr id="69645" name="Group 15"/>
            <p:cNvGrpSpPr>
              <a:grpSpLocks/>
            </p:cNvGrpSpPr>
            <p:nvPr/>
          </p:nvGrpSpPr>
          <p:grpSpPr bwMode="auto">
            <a:xfrm>
              <a:off x="0" y="0"/>
              <a:ext cx="3127807" cy="2714619"/>
              <a:chOff x="0" y="0"/>
              <a:chExt cx="3127807" cy="2714619"/>
            </a:xfrm>
          </p:grpSpPr>
          <p:pic>
            <p:nvPicPr>
              <p:cNvPr id="69647" name="Picture 3" descr="C:\Users\ABC\Desktop\Picture1.jpg"/>
              <p:cNvPicPr>
                <a:picLocks noChangeAspect="1" noChangeArrowheads="1"/>
              </p:cNvPicPr>
              <p:nvPr/>
            </p:nvPicPr>
            <p:blipFill>
              <a:blip r:embed="rId6"/>
              <a:srcRect/>
              <a:stretch>
                <a:fillRect/>
              </a:stretch>
            </p:blipFill>
            <p:spPr bwMode="auto">
              <a:xfrm>
                <a:off x="0" y="0"/>
                <a:ext cx="3127807" cy="2714619"/>
              </a:xfrm>
              <a:prstGeom prst="rect">
                <a:avLst/>
              </a:prstGeom>
              <a:noFill/>
              <a:ln w="9525">
                <a:noFill/>
                <a:miter lim="800000"/>
                <a:headEnd/>
                <a:tailEnd/>
              </a:ln>
            </p:spPr>
          </p:pic>
          <p:sp>
            <p:nvSpPr>
              <p:cNvPr id="69648" name="TextBox 9"/>
              <p:cNvSpPr txBox="1">
                <a:spLocks noChangeArrowheads="1"/>
              </p:cNvSpPr>
              <p:nvPr/>
            </p:nvSpPr>
            <p:spPr bwMode="auto">
              <a:xfrm>
                <a:off x="0" y="2285992"/>
                <a:ext cx="642910" cy="369332"/>
              </a:xfrm>
              <a:prstGeom prst="rect">
                <a:avLst/>
              </a:prstGeom>
              <a:noFill/>
              <a:ln w="9525">
                <a:noFill/>
                <a:miter lim="800000"/>
                <a:headEnd/>
                <a:tailEnd/>
              </a:ln>
            </p:spPr>
            <p:txBody>
              <a:bodyPr>
                <a:spAutoFit/>
              </a:bodyPr>
              <a:lstStyle/>
              <a:p>
                <a:r>
                  <a:rPr lang="en-US" b="1">
                    <a:solidFill>
                      <a:schemeClr val="bg1"/>
                    </a:solidFill>
                    <a:latin typeface="Constantia" pitchFamily="18" charset="0"/>
                  </a:rPr>
                  <a:t>IA</a:t>
                </a:r>
                <a:endParaRPr lang="en-IN" b="1">
                  <a:solidFill>
                    <a:schemeClr val="bg1"/>
                  </a:solidFill>
                  <a:latin typeface="Constantia" pitchFamily="18" charset="0"/>
                </a:endParaRPr>
              </a:p>
            </p:txBody>
          </p:sp>
        </p:grpSp>
        <p:cxnSp>
          <p:nvCxnSpPr>
            <p:cNvPr id="23" name="Straight Arrow Connector 22"/>
            <p:cNvCxnSpPr/>
            <p:nvPr/>
          </p:nvCxnSpPr>
          <p:spPr>
            <a:xfrm rot="10800000">
              <a:off x="500132" y="1785934"/>
              <a:ext cx="214342"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26"/>
          <p:cNvGrpSpPr>
            <a:grpSpLocks/>
          </p:cNvGrpSpPr>
          <p:nvPr/>
        </p:nvGrpSpPr>
        <p:grpSpPr bwMode="auto">
          <a:xfrm>
            <a:off x="0" y="2714625"/>
            <a:ext cx="3071813" cy="2584450"/>
            <a:chOff x="0" y="2714620"/>
            <a:chExt cx="3071802" cy="2583910"/>
          </a:xfrm>
        </p:grpSpPr>
        <p:grpSp>
          <p:nvGrpSpPr>
            <p:cNvPr id="69641" name="Group 18"/>
            <p:cNvGrpSpPr>
              <a:grpSpLocks/>
            </p:cNvGrpSpPr>
            <p:nvPr/>
          </p:nvGrpSpPr>
          <p:grpSpPr bwMode="auto">
            <a:xfrm>
              <a:off x="0" y="2714620"/>
              <a:ext cx="3071802" cy="2583910"/>
              <a:chOff x="0" y="2714620"/>
              <a:chExt cx="3071802" cy="2583910"/>
            </a:xfrm>
          </p:grpSpPr>
          <p:pic>
            <p:nvPicPr>
              <p:cNvPr id="69643" name="Picture 4" descr="C:\Users\ABC\Desktop\95-1817-1-PB.jpg"/>
              <p:cNvPicPr>
                <a:picLocks noChangeAspect="1" noChangeArrowheads="1"/>
              </p:cNvPicPr>
              <p:nvPr/>
            </p:nvPicPr>
            <p:blipFill>
              <a:blip r:embed="rId7"/>
              <a:srcRect/>
              <a:stretch>
                <a:fillRect/>
              </a:stretch>
            </p:blipFill>
            <p:spPr bwMode="auto">
              <a:xfrm>
                <a:off x="0" y="2714620"/>
                <a:ext cx="3071802" cy="2500330"/>
              </a:xfrm>
              <a:prstGeom prst="rect">
                <a:avLst/>
              </a:prstGeom>
              <a:noFill/>
              <a:ln w="9525">
                <a:noFill/>
                <a:miter lim="800000"/>
                <a:headEnd/>
                <a:tailEnd/>
              </a:ln>
            </p:spPr>
          </p:pic>
          <p:sp>
            <p:nvSpPr>
              <p:cNvPr id="69644" name="TextBox 12"/>
              <p:cNvSpPr txBox="1">
                <a:spLocks noChangeArrowheads="1"/>
              </p:cNvSpPr>
              <p:nvPr/>
            </p:nvSpPr>
            <p:spPr bwMode="auto">
              <a:xfrm>
                <a:off x="357158" y="4929198"/>
                <a:ext cx="857256" cy="369332"/>
              </a:xfrm>
              <a:prstGeom prst="rect">
                <a:avLst/>
              </a:prstGeom>
              <a:noFill/>
              <a:ln w="9525">
                <a:noFill/>
                <a:miter lim="800000"/>
                <a:headEnd/>
                <a:tailEnd/>
              </a:ln>
            </p:spPr>
            <p:txBody>
              <a:bodyPr>
                <a:spAutoFit/>
              </a:bodyPr>
              <a:lstStyle/>
              <a:p>
                <a:r>
                  <a:rPr lang="en-US" b="1">
                    <a:solidFill>
                      <a:schemeClr val="bg1"/>
                    </a:solidFill>
                    <a:latin typeface="Constantia" pitchFamily="18" charset="0"/>
                  </a:rPr>
                  <a:t>IIA</a:t>
                </a:r>
                <a:endParaRPr lang="en-IN" b="1">
                  <a:solidFill>
                    <a:schemeClr val="bg1"/>
                  </a:solidFill>
                  <a:latin typeface="Constantia" pitchFamily="18" charset="0"/>
                </a:endParaRPr>
              </a:p>
            </p:txBody>
          </p:sp>
        </p:grpSp>
        <p:cxnSp>
          <p:nvCxnSpPr>
            <p:cNvPr id="26" name="Straight Arrow Connector 25"/>
            <p:cNvCxnSpPr/>
            <p:nvPr/>
          </p:nvCxnSpPr>
          <p:spPr>
            <a:xfrm rot="5400000">
              <a:off x="1178751" y="3464543"/>
              <a:ext cx="357112" cy="1428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RT NO.12-0379</a:t>
            </a:r>
          </a:p>
        </p:txBody>
      </p:sp>
      <p:sp>
        <p:nvSpPr>
          <p:cNvPr id="70659" name="Text Placeholder 2"/>
          <p:cNvSpPr>
            <a:spLocks noGrp="1"/>
          </p:cNvSpPr>
          <p:nvPr>
            <p:ph type="body" idx="1"/>
          </p:nvPr>
        </p:nvSpPr>
        <p:spPr/>
        <p:txBody>
          <a:bodyPr/>
          <a:lstStyle/>
          <a:p>
            <a:r>
              <a:rPr lang="en-US" smtClean="0"/>
              <a:t>PRE SBRT SCAN</a:t>
            </a:r>
          </a:p>
        </p:txBody>
      </p:sp>
      <p:pic>
        <p:nvPicPr>
          <p:cNvPr id="70660" name="Content Placeholder 6" descr="PRE SBRTDN1.bmp"/>
          <p:cNvPicPr>
            <a:picLocks noGrp="1" noChangeAspect="1"/>
          </p:cNvPicPr>
          <p:nvPr>
            <p:ph sz="half" idx="2"/>
          </p:nvPr>
        </p:nvPicPr>
        <p:blipFill>
          <a:blip r:embed="rId2"/>
          <a:srcRect/>
          <a:stretch>
            <a:fillRect/>
          </a:stretch>
        </p:blipFill>
        <p:spPr>
          <a:xfrm>
            <a:off x="457200" y="2286000"/>
            <a:ext cx="4040188" cy="3733800"/>
          </a:xfrm>
        </p:spPr>
      </p:pic>
      <p:sp>
        <p:nvSpPr>
          <p:cNvPr id="70661" name="Text Placeholder 4"/>
          <p:cNvSpPr>
            <a:spLocks noGrp="1"/>
          </p:cNvSpPr>
          <p:nvPr>
            <p:ph type="body" sz="quarter" idx="3"/>
          </p:nvPr>
        </p:nvSpPr>
        <p:spPr/>
        <p:txBody>
          <a:bodyPr/>
          <a:lstStyle/>
          <a:p>
            <a:r>
              <a:rPr lang="en-US" smtClean="0"/>
              <a:t>1 MONTH POST SBRT</a:t>
            </a:r>
          </a:p>
        </p:txBody>
      </p:sp>
      <p:pic>
        <p:nvPicPr>
          <p:cNvPr id="70662" name="Content Placeholder 7" descr="POST SBRTDN1.bmp"/>
          <p:cNvPicPr>
            <a:picLocks noGrp="1" noChangeAspect="1"/>
          </p:cNvPicPr>
          <p:nvPr>
            <p:ph sz="quarter" idx="4"/>
          </p:nvPr>
        </p:nvPicPr>
        <p:blipFill>
          <a:blip r:embed="rId3"/>
          <a:srcRect/>
          <a:stretch>
            <a:fillRect/>
          </a:stretch>
        </p:blipFill>
        <p:spPr>
          <a:xfrm>
            <a:off x="4645025" y="2263775"/>
            <a:ext cx="4041775" cy="3773488"/>
          </a:xfrm>
        </p:spPr>
      </p:pic>
      <p:sp>
        <p:nvSpPr>
          <p:cNvPr id="9" name="Down Arrow 8"/>
          <p:cNvSpPr/>
          <p:nvPr/>
        </p:nvSpPr>
        <p:spPr>
          <a:xfrm>
            <a:off x="2438400" y="3505200"/>
            <a:ext cx="1524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1087438" y="449263"/>
            <a:ext cx="6051550" cy="641350"/>
          </a:xfrm>
          <a:prstGeom prst="rect">
            <a:avLst/>
          </a:prstGeom>
          <a:noFill/>
          <a:ln w="9525">
            <a:noFill/>
            <a:miter lim="800000"/>
            <a:headEnd/>
            <a:tailEnd/>
          </a:ln>
        </p:spPr>
        <p:txBody>
          <a:bodyPr lIns="80165" tIns="40083" rIns="80165" bIns="40083">
            <a:spAutoFit/>
          </a:bodyPr>
          <a:lstStyle/>
          <a:p>
            <a:pPr algn="ctr"/>
            <a:r>
              <a:rPr lang="en-US" sz="3500">
                <a:latin typeface="Arial Rounded MT Bold" pitchFamily="34" charset="0"/>
              </a:rPr>
              <a:t>INDIA at a Glance….. </a:t>
            </a:r>
          </a:p>
        </p:txBody>
      </p:sp>
      <p:pic>
        <p:nvPicPr>
          <p:cNvPr id="71683" name="Picture 86" descr="Map of India"/>
          <p:cNvPicPr>
            <a:picLocks noChangeAspect="1" noChangeArrowheads="1"/>
          </p:cNvPicPr>
          <p:nvPr/>
        </p:nvPicPr>
        <p:blipFill>
          <a:blip r:embed="rId3"/>
          <a:srcRect/>
          <a:stretch>
            <a:fillRect/>
          </a:stretch>
        </p:blipFill>
        <p:spPr bwMode="auto">
          <a:xfrm>
            <a:off x="1087438" y="1227138"/>
            <a:ext cx="2681287" cy="3048000"/>
          </a:xfrm>
          <a:prstGeom prst="rect">
            <a:avLst/>
          </a:prstGeom>
          <a:noFill/>
          <a:ln w="9525">
            <a:noFill/>
            <a:miter lim="800000"/>
            <a:headEnd/>
            <a:tailEnd/>
          </a:ln>
        </p:spPr>
      </p:pic>
      <p:pic>
        <p:nvPicPr>
          <p:cNvPr id="71684" name="Picture 90" descr="Tajmahal"/>
          <p:cNvPicPr>
            <a:picLocks noChangeAspect="1" noChangeArrowheads="1"/>
          </p:cNvPicPr>
          <p:nvPr/>
        </p:nvPicPr>
        <p:blipFill>
          <a:blip r:embed="rId4"/>
          <a:srcRect/>
          <a:stretch>
            <a:fillRect/>
          </a:stretch>
        </p:blipFill>
        <p:spPr bwMode="auto">
          <a:xfrm>
            <a:off x="1209675" y="4400550"/>
            <a:ext cx="2200275" cy="1749425"/>
          </a:xfrm>
          <a:prstGeom prst="rect">
            <a:avLst/>
          </a:prstGeom>
          <a:noFill/>
          <a:ln w="9525">
            <a:noFill/>
            <a:miter lim="800000"/>
            <a:headEnd/>
            <a:tailEnd/>
          </a:ln>
        </p:spPr>
      </p:pic>
      <p:pic>
        <p:nvPicPr>
          <p:cNvPr id="71685" name="Picture 92" descr="0099"/>
          <p:cNvPicPr>
            <a:picLocks noChangeAspect="1" noChangeArrowheads="1"/>
          </p:cNvPicPr>
          <p:nvPr/>
        </p:nvPicPr>
        <p:blipFill>
          <a:blip r:embed="rId5"/>
          <a:srcRect/>
          <a:stretch>
            <a:fillRect/>
          </a:stretch>
        </p:blipFill>
        <p:spPr bwMode="auto">
          <a:xfrm>
            <a:off x="3838575" y="1227138"/>
            <a:ext cx="1711325" cy="1470025"/>
          </a:xfrm>
          <a:prstGeom prst="rect">
            <a:avLst/>
          </a:prstGeom>
          <a:noFill/>
          <a:ln w="9525">
            <a:noFill/>
            <a:miter lim="800000"/>
            <a:headEnd/>
            <a:tailEnd/>
          </a:ln>
        </p:spPr>
      </p:pic>
      <p:pic>
        <p:nvPicPr>
          <p:cNvPr id="71686" name="Picture 88" descr="Image Preview"/>
          <p:cNvPicPr>
            <a:picLocks noChangeAspect="1" noChangeArrowheads="1"/>
          </p:cNvPicPr>
          <p:nvPr/>
        </p:nvPicPr>
        <p:blipFill>
          <a:blip r:embed="rId6"/>
          <a:srcRect/>
          <a:stretch>
            <a:fillRect/>
          </a:stretch>
        </p:blipFill>
        <p:spPr bwMode="auto">
          <a:xfrm>
            <a:off x="3838575" y="2716213"/>
            <a:ext cx="1738313" cy="1384300"/>
          </a:xfrm>
          <a:prstGeom prst="rect">
            <a:avLst/>
          </a:prstGeom>
          <a:noFill/>
          <a:ln w="9525">
            <a:noFill/>
            <a:miter lim="800000"/>
            <a:headEnd/>
            <a:tailEnd/>
          </a:ln>
        </p:spPr>
      </p:pic>
      <p:pic>
        <p:nvPicPr>
          <p:cNvPr id="71687" name="Picture 85" descr="TATA SMALL"/>
          <p:cNvPicPr>
            <a:picLocks noChangeAspect="1" noChangeArrowheads="1"/>
          </p:cNvPicPr>
          <p:nvPr/>
        </p:nvPicPr>
        <p:blipFill>
          <a:blip r:embed="rId7"/>
          <a:srcRect t="9911"/>
          <a:stretch>
            <a:fillRect/>
          </a:stretch>
        </p:blipFill>
        <p:spPr bwMode="auto">
          <a:xfrm>
            <a:off x="5672138" y="1227138"/>
            <a:ext cx="3138487" cy="1423987"/>
          </a:xfrm>
          <a:prstGeom prst="rect">
            <a:avLst/>
          </a:prstGeom>
          <a:noFill/>
          <a:ln w="9525">
            <a:noFill/>
            <a:miter lim="800000"/>
            <a:headEnd/>
            <a:tailEnd/>
          </a:ln>
        </p:spPr>
      </p:pic>
      <p:pic>
        <p:nvPicPr>
          <p:cNvPr id="71688" name="Picture 86" descr="ACTREC 1"/>
          <p:cNvPicPr>
            <a:picLocks noChangeAspect="1" noChangeArrowheads="1"/>
          </p:cNvPicPr>
          <p:nvPr/>
        </p:nvPicPr>
        <p:blipFill>
          <a:blip r:embed="rId8">
            <a:lum contrast="18000"/>
          </a:blip>
          <a:srcRect/>
          <a:stretch>
            <a:fillRect/>
          </a:stretch>
        </p:blipFill>
        <p:spPr bwMode="auto">
          <a:xfrm>
            <a:off x="5672138" y="2651125"/>
            <a:ext cx="3178175" cy="1444625"/>
          </a:xfrm>
          <a:prstGeom prst="rect">
            <a:avLst/>
          </a:prstGeom>
          <a:noFill/>
          <a:ln w="9525">
            <a:noFill/>
            <a:miter lim="800000"/>
            <a:headEnd/>
            <a:tailEnd/>
          </a:ln>
        </p:spPr>
      </p:pic>
      <p:sp>
        <p:nvSpPr>
          <p:cNvPr id="71689" name="Rectangle 14"/>
          <p:cNvSpPr>
            <a:spLocks noChangeArrowheads="1"/>
          </p:cNvSpPr>
          <p:nvPr/>
        </p:nvSpPr>
        <p:spPr bwMode="auto">
          <a:xfrm>
            <a:off x="3733800" y="4419600"/>
            <a:ext cx="5105400" cy="2019300"/>
          </a:xfrm>
          <a:prstGeom prst="rect">
            <a:avLst/>
          </a:prstGeom>
          <a:noFill/>
          <a:ln w="9525">
            <a:noFill/>
            <a:miter lim="800000"/>
            <a:headEnd/>
            <a:tailEnd/>
          </a:ln>
        </p:spPr>
        <p:txBody>
          <a:bodyPr lIns="80165" tIns="40083" rIns="80165" bIns="40083">
            <a:spAutoFit/>
          </a:bodyPr>
          <a:lstStyle/>
          <a:p>
            <a:r>
              <a:rPr lang="en-US" sz="1400" b="1">
                <a:latin typeface="Arial Rounded MT Bold" pitchFamily="34" charset="0"/>
                <a:cs typeface="Times New Roman" pitchFamily="18" charset="0"/>
              </a:rPr>
              <a:t>Total Area	                               : 3,287,263 sq km</a:t>
            </a:r>
            <a:endParaRPr lang="en-US" sz="1400" b="1">
              <a:latin typeface="Arial Rounded MT Bold" pitchFamily="34" charset="0"/>
            </a:endParaRPr>
          </a:p>
          <a:p>
            <a:r>
              <a:rPr lang="en-US" sz="1400" b="1">
                <a:latin typeface="Arial Rounded MT Bold" pitchFamily="34" charset="0"/>
              </a:rPr>
              <a:t>Total Population (X1000)    : 1,21,01,93,422 </a:t>
            </a:r>
          </a:p>
          <a:p>
            <a:r>
              <a:rPr lang="en-US" sz="1400" b="1">
                <a:latin typeface="Arial Rounded MT Bold" pitchFamily="34" charset="0"/>
              </a:rPr>
              <a:t>Official languages	          : 14</a:t>
            </a:r>
          </a:p>
          <a:p>
            <a:r>
              <a:rPr lang="en-US" sz="1400" b="1">
                <a:latin typeface="Arial Rounded MT Bold" pitchFamily="34" charset="0"/>
              </a:rPr>
              <a:t>Life Expectancy                    : 64.7 years</a:t>
            </a:r>
          </a:p>
          <a:p>
            <a:r>
              <a:rPr lang="en-US" sz="1400" b="1">
                <a:latin typeface="Arial Rounded MT Bold" pitchFamily="34" charset="0"/>
              </a:rPr>
              <a:t>Rural/urban population       : 70/30</a:t>
            </a:r>
          </a:p>
          <a:p>
            <a:r>
              <a:rPr lang="en-US" sz="1400" b="1">
                <a:latin typeface="Arial Rounded MT Bold" pitchFamily="34" charset="0"/>
              </a:rPr>
              <a:t>Literacy Rate                          : 59%</a:t>
            </a:r>
          </a:p>
          <a:p>
            <a:r>
              <a:rPr lang="en-US" sz="1400" b="1">
                <a:latin typeface="Arial Rounded MT Bold" pitchFamily="34" charset="0"/>
              </a:rPr>
              <a:t>MAJOR MORTALITY             : INFECTIOUS    DISEASES</a:t>
            </a:r>
          </a:p>
          <a:p>
            <a:r>
              <a:rPr lang="en-US" sz="1400" b="1">
                <a:latin typeface="Arial Rounded MT Bold" pitchFamily="34" charset="0"/>
              </a:rPr>
              <a:t>Infant Mort. Rate                   : 54.6 deaths /1000live birth</a:t>
            </a:r>
          </a:p>
          <a:p>
            <a:r>
              <a:rPr lang="en-US" sz="1400" b="1">
                <a:latin typeface="Arial Rounded MT Bold" pitchFamily="34" charset="0"/>
              </a:rPr>
              <a:t>			</a:t>
            </a:r>
            <a:endParaRPr lang="en-US" sz="1400">
              <a:latin typeface="Arial Rounded MT Bold"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4"/>
          <p:cNvSpPr txBox="1">
            <a:spLocks noChangeArrowheads="1"/>
          </p:cNvSpPr>
          <p:nvPr/>
        </p:nvSpPr>
        <p:spPr bwMode="auto">
          <a:xfrm>
            <a:off x="6477000" y="6248400"/>
            <a:ext cx="2319338" cy="357188"/>
          </a:xfrm>
          <a:prstGeom prst="rect">
            <a:avLst/>
          </a:prstGeom>
          <a:noFill/>
          <a:ln w="9525">
            <a:noFill/>
            <a:miter lim="800000"/>
            <a:headEnd/>
            <a:tailEnd/>
          </a:ln>
        </p:spPr>
        <p:txBody>
          <a:bodyPr lIns="80165" tIns="40083" rIns="80165" bIns="40083">
            <a:spAutoFit/>
          </a:bodyPr>
          <a:lstStyle/>
          <a:p>
            <a:pPr algn="r">
              <a:spcBef>
                <a:spcPct val="50000"/>
              </a:spcBef>
            </a:pPr>
            <a:r>
              <a:rPr lang="en-US"/>
              <a:t>* WHO Projection</a:t>
            </a:r>
            <a:endParaRPr lang="en-US" sz="1200"/>
          </a:p>
        </p:txBody>
      </p:sp>
      <p:sp>
        <p:nvSpPr>
          <p:cNvPr id="5" name="Rectangle 2"/>
          <p:cNvSpPr txBox="1">
            <a:spLocks noChangeArrowheads="1"/>
          </p:cNvSpPr>
          <p:nvPr/>
        </p:nvSpPr>
        <p:spPr>
          <a:xfrm>
            <a:off x="990600" y="533400"/>
            <a:ext cx="7040563" cy="622300"/>
          </a:xfrm>
          <a:prstGeom prst="rect">
            <a:avLst/>
          </a:prstGeom>
        </p:spPr>
        <p:txBody>
          <a:bodyPr lIns="80165" tIns="40083" rIns="80165" bIns="40083"/>
          <a:lstStyle/>
          <a:p>
            <a:pPr defTabSz="914388">
              <a:defRPr/>
            </a:pPr>
            <a:r>
              <a:rPr lang="en-US" sz="3200" b="1" kern="0" dirty="0">
                <a:latin typeface="Arial Rounded MT Bold" pitchFamily="34" charset="0"/>
                <a:ea typeface="+mj-ea"/>
                <a:cs typeface="+mj-cs"/>
              </a:rPr>
              <a:t>The Global Burden of Cancer</a:t>
            </a:r>
          </a:p>
        </p:txBody>
      </p:sp>
      <p:graphicFrame>
        <p:nvGraphicFramePr>
          <p:cNvPr id="9218" name="Chart 6"/>
          <p:cNvGraphicFramePr>
            <a:graphicFrameLocks/>
          </p:cNvGraphicFramePr>
          <p:nvPr/>
        </p:nvGraphicFramePr>
        <p:xfrm>
          <a:off x="838200" y="1905000"/>
          <a:ext cx="7543800" cy="4064000"/>
        </p:xfrm>
        <a:graphic>
          <a:graphicData uri="http://schemas.openxmlformats.org/presentationml/2006/ole">
            <p:oleObj spid="_x0000_s9218" r:id="rId4" imgW="7541406" imgH="4060288" progId="Excel.Sheet.8">
              <p:embed/>
            </p:oleObj>
          </a:graphicData>
        </a:graphic>
      </p:graphicFrame>
      <p:sp>
        <p:nvSpPr>
          <p:cNvPr id="8" name="TextBox 7"/>
          <p:cNvSpPr txBox="1"/>
          <p:nvPr/>
        </p:nvSpPr>
        <p:spPr>
          <a:xfrm>
            <a:off x="304800" y="3657600"/>
            <a:ext cx="914400" cy="338138"/>
          </a:xfrm>
          <a:prstGeom prst="rect">
            <a:avLst/>
          </a:prstGeom>
          <a:noFill/>
        </p:spPr>
        <p:txBody>
          <a:bodyPr>
            <a:spAutoFit/>
          </a:bodyPr>
          <a:lstStyle/>
          <a:p>
            <a:pPr>
              <a:defRPr/>
            </a:pPr>
            <a:r>
              <a:rPr lang="en-US" sz="1600" dirty="0">
                <a:latin typeface="+mn-lt"/>
                <a:cs typeface="Arial" charset="0"/>
              </a:rPr>
              <a:t>Million</a:t>
            </a:r>
          </a:p>
        </p:txBody>
      </p:sp>
      <p:sp>
        <p:nvSpPr>
          <p:cNvPr id="10" name="Right Arrow 9"/>
          <p:cNvSpPr/>
          <p:nvPr/>
        </p:nvSpPr>
        <p:spPr>
          <a:xfrm rot="20424856">
            <a:off x="3006725" y="2655888"/>
            <a:ext cx="3171825" cy="301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lIns="91428" tIns="45715" rIns="91428" bIns="45715" anchor="t">
            <a:normAutofit fontScale="90000"/>
          </a:bodyPr>
          <a:lstStyle/>
          <a:p>
            <a:pPr>
              <a:defRPr/>
            </a:pPr>
            <a:r>
              <a:rPr lang="en-US" sz="2800" b="1" smtClean="0">
                <a:latin typeface="Arial Rounded MT Bold" pitchFamily="34" charset="0"/>
                <a:ea typeface="ＭＳ Ｐゴシック" charset="-128"/>
              </a:rPr>
              <a:t>Problems of Resource  Limited Settings: </a:t>
            </a:r>
            <a:br>
              <a:rPr lang="en-US" sz="2800" b="1" smtClean="0">
                <a:latin typeface="Arial Rounded MT Bold" pitchFamily="34" charset="0"/>
                <a:ea typeface="ＭＳ Ｐゴシック" charset="-128"/>
              </a:rPr>
            </a:br>
            <a:r>
              <a:rPr lang="en-US" sz="2800" b="1" smtClean="0">
                <a:latin typeface="Arial Rounded MT Bold" pitchFamily="34" charset="0"/>
                <a:ea typeface="ＭＳ Ｐゴシック" charset="-128"/>
              </a:rPr>
              <a:t>Patient Related</a:t>
            </a:r>
            <a:br>
              <a:rPr lang="en-US" sz="2800" b="1" smtClean="0">
                <a:latin typeface="Arial Rounded MT Bold" pitchFamily="34" charset="0"/>
                <a:ea typeface="ＭＳ Ｐゴシック" charset="-128"/>
              </a:rPr>
            </a:br>
            <a:endParaRPr lang="en-US" sz="2800" b="1" smtClean="0">
              <a:latin typeface="Arial Rounded MT Bold" pitchFamily="34" charset="0"/>
              <a:ea typeface="ＭＳ Ｐゴシック" charset="-128"/>
            </a:endParaRPr>
          </a:p>
        </p:txBody>
      </p:sp>
      <p:sp>
        <p:nvSpPr>
          <p:cNvPr id="14" name="Rectangle 13"/>
          <p:cNvSpPr/>
          <p:nvPr/>
        </p:nvSpPr>
        <p:spPr>
          <a:xfrm>
            <a:off x="3048000" y="1066800"/>
            <a:ext cx="4267200" cy="892175"/>
          </a:xfrm>
          <a:prstGeom prst="rect">
            <a:avLst/>
          </a:prstGeom>
          <a:ln>
            <a:solidFill>
              <a:srgbClr val="92D050"/>
            </a:solidFill>
          </a:ln>
        </p:spPr>
        <p:txBody>
          <a:bodyPr>
            <a:spAutoFit/>
          </a:bodyPr>
          <a:lstStyle/>
          <a:p>
            <a:pPr>
              <a:defRPr/>
            </a:pPr>
            <a:r>
              <a:rPr lang="en-US" sz="3200" b="1" dirty="0">
                <a:latin typeface="+mn-lt"/>
                <a:cs typeface="Arial" pitchFamily="34" charset="0"/>
              </a:rPr>
              <a:t>Poverty is a Carcinogen</a:t>
            </a:r>
            <a:r>
              <a:rPr lang="en-US" sz="2000" b="1" dirty="0">
                <a:latin typeface="+mn-lt"/>
                <a:cs typeface="Arial" pitchFamily="34" charset="0"/>
              </a:rPr>
              <a:t>. </a:t>
            </a:r>
          </a:p>
          <a:p>
            <a:pPr>
              <a:defRPr/>
            </a:pPr>
            <a:r>
              <a:rPr lang="en-US" sz="2000" b="1" dirty="0">
                <a:latin typeface="+mn-lt"/>
                <a:cs typeface="Arial" pitchFamily="34" charset="0"/>
              </a:rPr>
              <a:t> 	     Do we care ?</a:t>
            </a:r>
          </a:p>
        </p:txBody>
      </p:sp>
      <p:sp>
        <p:nvSpPr>
          <p:cNvPr id="15" name="Rectangle 14"/>
          <p:cNvSpPr/>
          <p:nvPr/>
        </p:nvSpPr>
        <p:spPr>
          <a:xfrm>
            <a:off x="5791200" y="2667000"/>
            <a:ext cx="3048000" cy="307975"/>
          </a:xfrm>
          <a:prstGeom prst="rect">
            <a:avLst/>
          </a:prstGeom>
        </p:spPr>
        <p:txBody>
          <a:bodyPr>
            <a:spAutoFit/>
          </a:bodyPr>
          <a:lstStyle/>
          <a:p>
            <a:pPr>
              <a:defRPr/>
            </a:pPr>
            <a:r>
              <a:rPr lang="en-US" sz="1400" dirty="0">
                <a:solidFill>
                  <a:srgbClr val="CC3300"/>
                </a:solidFill>
                <a:latin typeface="+mn-lt"/>
                <a:cs typeface="Arial" pitchFamily="34" charset="0"/>
              </a:rPr>
              <a:t>ACS , Cancer Facts and Figures 2011 </a:t>
            </a:r>
          </a:p>
        </p:txBody>
      </p:sp>
      <p:sp>
        <p:nvSpPr>
          <p:cNvPr id="16" name="Rectangle 15"/>
          <p:cNvSpPr/>
          <p:nvPr/>
        </p:nvSpPr>
        <p:spPr>
          <a:xfrm>
            <a:off x="3048000" y="2286000"/>
            <a:ext cx="5638800" cy="1016000"/>
          </a:xfrm>
          <a:prstGeom prst="rect">
            <a:avLst/>
          </a:prstGeom>
        </p:spPr>
        <p:txBody>
          <a:bodyPr>
            <a:spAutoFit/>
          </a:bodyPr>
          <a:lstStyle/>
          <a:p>
            <a:pPr>
              <a:defRPr/>
            </a:pPr>
            <a:r>
              <a:rPr lang="en-US" sz="2000" dirty="0">
                <a:solidFill>
                  <a:srgbClr val="C00000"/>
                </a:solidFill>
                <a:latin typeface="+mn-lt"/>
                <a:cs typeface="Arial" pitchFamily="34" charset="0"/>
              </a:rPr>
              <a:t>37% of the deaths from cancer attributed to </a:t>
            </a:r>
            <a:r>
              <a:rPr lang="en-US" sz="2000" b="1" dirty="0">
                <a:solidFill>
                  <a:srgbClr val="C00000"/>
                </a:solidFill>
                <a:latin typeface="+mn-lt"/>
                <a:cs typeface="Arial" pitchFamily="34" charset="0"/>
              </a:rPr>
              <a:t>Poverty</a:t>
            </a:r>
          </a:p>
          <a:p>
            <a:pPr>
              <a:defRPr/>
            </a:pPr>
            <a:r>
              <a:rPr lang="en-US" sz="2000" dirty="0">
                <a:solidFill>
                  <a:srgbClr val="C00000"/>
                </a:solidFill>
                <a:latin typeface="+mn-lt"/>
                <a:cs typeface="Arial" pitchFamily="34" charset="0"/>
              </a:rPr>
              <a:t>(Between 27 and 64 Years of age)</a:t>
            </a:r>
          </a:p>
        </p:txBody>
      </p:sp>
      <p:graphicFrame>
        <p:nvGraphicFramePr>
          <p:cNvPr id="17" name="Diagram 16"/>
          <p:cNvGraphicFramePr/>
          <p:nvPr/>
        </p:nvGraphicFramePr>
        <p:xfrm>
          <a:off x="228600" y="1143000"/>
          <a:ext cx="2514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2711" name="Picture 15" descr="http://t3.gstatic.com/images?q=tbn:ANd9GcTtfnvglylleUhzhvyVRo5Qe6G3yZ7ZW3uO3dlbpaXSUO3zpC7cSm7hyGd0Ig"/>
          <p:cNvPicPr>
            <a:picLocks noChangeAspect="1" noChangeArrowheads="1"/>
          </p:cNvPicPr>
          <p:nvPr/>
        </p:nvPicPr>
        <p:blipFill>
          <a:blip r:embed="rId7"/>
          <a:srcRect/>
          <a:stretch>
            <a:fillRect/>
          </a:stretch>
        </p:blipFill>
        <p:spPr bwMode="auto">
          <a:xfrm>
            <a:off x="7639050" y="762000"/>
            <a:ext cx="1504950" cy="1462088"/>
          </a:xfrm>
          <a:prstGeom prst="rect">
            <a:avLst/>
          </a:prstGeom>
          <a:noFill/>
          <a:ln w="9525">
            <a:noFill/>
            <a:miter lim="800000"/>
            <a:headEnd/>
            <a:tailEnd/>
          </a:ln>
        </p:spPr>
      </p:pic>
      <p:sp>
        <p:nvSpPr>
          <p:cNvPr id="19" name="Rectangle 18"/>
          <p:cNvSpPr/>
          <p:nvPr/>
        </p:nvSpPr>
        <p:spPr>
          <a:xfrm>
            <a:off x="5257800" y="6581775"/>
            <a:ext cx="3886200" cy="276225"/>
          </a:xfrm>
          <a:prstGeom prst="rect">
            <a:avLst/>
          </a:prstGeom>
        </p:spPr>
        <p:txBody>
          <a:bodyPr>
            <a:spAutoFit/>
          </a:bodyPr>
          <a:lstStyle/>
          <a:p>
            <a:pPr>
              <a:defRPr/>
            </a:pPr>
            <a:r>
              <a:rPr lang="en-IN" sz="1200" dirty="0">
                <a:latin typeface="Arial" charset="0"/>
                <a:cs typeface="Arial" charset="0"/>
              </a:rPr>
              <a:t>Indian J Chest Dis Allied Sci. 2004 Oct;46(4):269-81.</a:t>
            </a:r>
            <a:endParaRPr lang="en-US" sz="1200" dirty="0">
              <a:latin typeface="+mn-lt"/>
              <a:cs typeface="Arial" charset="0"/>
            </a:endParaRPr>
          </a:p>
        </p:txBody>
      </p:sp>
      <p:sp>
        <p:nvSpPr>
          <p:cNvPr id="72713" name="TextBox 17"/>
          <p:cNvSpPr txBox="1">
            <a:spLocks noChangeArrowheads="1"/>
          </p:cNvSpPr>
          <p:nvPr/>
        </p:nvSpPr>
        <p:spPr bwMode="auto">
          <a:xfrm>
            <a:off x="3733800" y="3276600"/>
            <a:ext cx="3810000" cy="369888"/>
          </a:xfrm>
          <a:prstGeom prst="rect">
            <a:avLst/>
          </a:prstGeom>
          <a:noFill/>
          <a:ln w="9525">
            <a:noFill/>
            <a:miter lim="800000"/>
            <a:headEnd/>
            <a:tailEnd/>
          </a:ln>
        </p:spPr>
        <p:txBody>
          <a:bodyPr>
            <a:spAutoFit/>
          </a:bodyPr>
          <a:lstStyle/>
          <a:p>
            <a:r>
              <a:rPr lang="en-US"/>
              <a:t>Lung cancer:  Indian demographics</a:t>
            </a:r>
          </a:p>
        </p:txBody>
      </p:sp>
      <p:pic>
        <p:nvPicPr>
          <p:cNvPr id="72714" name="Picture 3"/>
          <p:cNvPicPr>
            <a:picLocks noChangeAspect="1" noChangeArrowheads="1"/>
          </p:cNvPicPr>
          <p:nvPr/>
        </p:nvPicPr>
        <p:blipFill>
          <a:blip r:embed="rId8"/>
          <a:srcRect/>
          <a:stretch>
            <a:fillRect/>
          </a:stretch>
        </p:blipFill>
        <p:spPr bwMode="auto">
          <a:xfrm>
            <a:off x="3581400" y="3652838"/>
            <a:ext cx="4211638" cy="2747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381000"/>
            <a:ext cx="9144000" cy="609600"/>
          </a:xfrm>
          <a:noFill/>
        </p:spPr>
        <p:txBody>
          <a:bodyPr/>
          <a:lstStyle/>
          <a:p>
            <a:pPr eaLnBrk="1" hangingPunct="1"/>
            <a:r>
              <a:rPr lang="en-US" sz="3600" b="1" smtClean="0">
                <a:latin typeface="Times New Roman" pitchFamily="18" charset="0"/>
              </a:rPr>
              <a:t>Dose volume relationship</a:t>
            </a:r>
          </a:p>
        </p:txBody>
      </p:sp>
      <p:graphicFrame>
        <p:nvGraphicFramePr>
          <p:cNvPr id="1026" name="Object 4"/>
          <p:cNvGraphicFramePr>
            <a:graphicFrameLocks noChangeAspect="1"/>
          </p:cNvGraphicFramePr>
          <p:nvPr/>
        </p:nvGraphicFramePr>
        <p:xfrm>
          <a:off x="0" y="1362075"/>
          <a:ext cx="9144000" cy="5495925"/>
        </p:xfrm>
        <a:graphic>
          <a:graphicData uri="http://schemas.openxmlformats.org/presentationml/2006/ole">
            <p:oleObj spid="_x0000_s1026" name="Bitmap Image" r:id="rId3" imgW="5982535" imgH="4029637" progId="Paint.Picture">
              <p:embed/>
            </p:oleObj>
          </a:graphicData>
        </a:graphic>
      </p:graphicFrame>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76250" y="319088"/>
            <a:ext cx="8229600" cy="1143000"/>
          </a:xfrm>
          <a:prstGeom prst="rect">
            <a:avLst/>
          </a:prstGeom>
          <a:noFill/>
          <a:ln>
            <a:miter lim="800000"/>
            <a:headEnd/>
            <a:tailEnd/>
          </a:ln>
        </p:spPr>
        <p:txBody>
          <a:bodyPr lIns="91428" tIns="45715" rIns="91428" bIns="45715"/>
          <a:lstStyle/>
          <a:p>
            <a:pPr algn="ctr" defTabSz="914388">
              <a:defRPr/>
            </a:pPr>
            <a:r>
              <a:rPr lang="en-US" sz="2800" b="1" kern="0" dirty="0">
                <a:latin typeface="Arial Rounded MT Bold" pitchFamily="34" charset="0"/>
                <a:ea typeface="+mj-ea"/>
                <a:cs typeface="+mj-cs"/>
              </a:rPr>
              <a:t>Problems of Resource  Limited Settings: </a:t>
            </a:r>
            <a:br>
              <a:rPr lang="en-US" sz="2800" b="1" kern="0" dirty="0">
                <a:latin typeface="Arial Rounded MT Bold" pitchFamily="34" charset="0"/>
                <a:ea typeface="+mj-ea"/>
                <a:cs typeface="+mj-cs"/>
              </a:rPr>
            </a:br>
            <a:r>
              <a:rPr lang="en-US" sz="2800" b="1" kern="0" dirty="0">
                <a:latin typeface="Arial Rounded MT Bold" pitchFamily="34" charset="0"/>
                <a:ea typeface="+mj-ea"/>
                <a:cs typeface="+mj-cs"/>
              </a:rPr>
              <a:t>Provider Related</a:t>
            </a:r>
            <a:br>
              <a:rPr lang="en-US" sz="2800" b="1" kern="0" dirty="0">
                <a:latin typeface="Arial Rounded MT Bold" pitchFamily="34" charset="0"/>
                <a:ea typeface="+mj-ea"/>
                <a:cs typeface="+mj-cs"/>
              </a:rPr>
            </a:br>
            <a:endParaRPr lang="en-US" sz="2800" b="1" kern="0" dirty="0">
              <a:solidFill>
                <a:srgbClr val="5E5E5E"/>
              </a:solidFill>
              <a:latin typeface="Arial Rounded MT Bold" pitchFamily="34" charset="0"/>
              <a:ea typeface="+mj-ea"/>
              <a:cs typeface="+mj-cs"/>
            </a:endParaRPr>
          </a:p>
        </p:txBody>
      </p:sp>
      <p:grpSp>
        <p:nvGrpSpPr>
          <p:cNvPr id="73731" name="Group 31"/>
          <p:cNvGrpSpPr>
            <a:grpSpLocks/>
          </p:cNvGrpSpPr>
          <p:nvPr/>
        </p:nvGrpSpPr>
        <p:grpSpPr bwMode="auto">
          <a:xfrm>
            <a:off x="3429000" y="1355725"/>
            <a:ext cx="2908300" cy="2876550"/>
            <a:chOff x="5416550" y="1495425"/>
            <a:chExt cx="3400425" cy="3171825"/>
          </a:xfrm>
        </p:grpSpPr>
        <p:pic>
          <p:nvPicPr>
            <p:cNvPr id="73737" name="Picture 2"/>
            <p:cNvPicPr>
              <a:picLocks noChangeAspect="1" noChangeArrowheads="1"/>
            </p:cNvPicPr>
            <p:nvPr/>
          </p:nvPicPr>
          <p:blipFill>
            <a:blip r:embed="rId2"/>
            <a:srcRect/>
            <a:stretch>
              <a:fillRect/>
            </a:stretch>
          </p:blipFill>
          <p:spPr bwMode="auto">
            <a:xfrm>
              <a:off x="5416550" y="1495425"/>
              <a:ext cx="3400425" cy="3171825"/>
            </a:xfrm>
            <a:prstGeom prst="rect">
              <a:avLst/>
            </a:prstGeom>
            <a:noFill/>
            <a:ln w="9525">
              <a:noFill/>
              <a:miter lim="800000"/>
              <a:headEnd/>
              <a:tailEnd/>
            </a:ln>
          </p:spPr>
        </p:pic>
        <p:sp>
          <p:nvSpPr>
            <p:cNvPr id="73738" name="TextBox 14"/>
            <p:cNvSpPr txBox="1">
              <a:spLocks noChangeArrowheads="1"/>
            </p:cNvSpPr>
            <p:nvPr/>
          </p:nvSpPr>
          <p:spPr bwMode="auto">
            <a:xfrm flipH="1">
              <a:off x="6559558" y="4067194"/>
              <a:ext cx="500066" cy="220616"/>
            </a:xfrm>
            <a:prstGeom prst="rect">
              <a:avLst/>
            </a:prstGeom>
            <a:solidFill>
              <a:srgbClr val="FFFFFF"/>
            </a:solidFill>
            <a:ln w="9525">
              <a:noFill/>
              <a:miter lim="800000"/>
              <a:headEnd/>
              <a:tailEnd/>
            </a:ln>
          </p:spPr>
          <p:txBody>
            <a:bodyPr>
              <a:spAutoFit/>
            </a:bodyPr>
            <a:lstStyle/>
            <a:p>
              <a:r>
                <a:rPr lang="en-US" sz="700"/>
                <a:t>2010</a:t>
              </a:r>
            </a:p>
          </p:txBody>
        </p:sp>
        <p:sp>
          <p:nvSpPr>
            <p:cNvPr id="73739" name="TextBox 16"/>
            <p:cNvSpPr txBox="1">
              <a:spLocks noChangeArrowheads="1"/>
            </p:cNvSpPr>
            <p:nvPr/>
          </p:nvSpPr>
          <p:spPr bwMode="auto">
            <a:xfrm flipH="1">
              <a:off x="5772947" y="4067177"/>
              <a:ext cx="428628" cy="339410"/>
            </a:xfrm>
            <a:prstGeom prst="rect">
              <a:avLst/>
            </a:prstGeom>
            <a:solidFill>
              <a:srgbClr val="FFFFFF"/>
            </a:solidFill>
            <a:ln w="9525">
              <a:noFill/>
              <a:miter lim="800000"/>
              <a:headEnd/>
              <a:tailEnd/>
            </a:ln>
          </p:spPr>
          <p:txBody>
            <a:bodyPr>
              <a:spAutoFit/>
            </a:bodyPr>
            <a:lstStyle/>
            <a:p>
              <a:r>
                <a:rPr lang="en-US" sz="700"/>
                <a:t>2000</a:t>
              </a:r>
            </a:p>
          </p:txBody>
        </p:sp>
      </p:grpSp>
      <p:sp>
        <p:nvSpPr>
          <p:cNvPr id="73732" name="TextBox 18"/>
          <p:cNvSpPr txBox="1">
            <a:spLocks noChangeArrowheads="1"/>
          </p:cNvSpPr>
          <p:nvPr/>
        </p:nvSpPr>
        <p:spPr bwMode="auto">
          <a:xfrm>
            <a:off x="6711950" y="6408738"/>
            <a:ext cx="2016125" cy="223837"/>
          </a:xfrm>
          <a:prstGeom prst="rect">
            <a:avLst/>
          </a:prstGeom>
          <a:noFill/>
          <a:ln w="9525">
            <a:noFill/>
            <a:miter lim="800000"/>
            <a:headEnd/>
            <a:tailEnd/>
          </a:ln>
        </p:spPr>
        <p:txBody>
          <a:bodyPr lIns="80165" tIns="40083" rIns="80165" bIns="40083">
            <a:spAutoFit/>
          </a:bodyPr>
          <a:lstStyle/>
          <a:p>
            <a:r>
              <a:rPr lang="en-US" sz="900"/>
              <a:t>Lancet Oncology(5)2004;695-8</a:t>
            </a:r>
          </a:p>
        </p:txBody>
      </p:sp>
      <p:sp>
        <p:nvSpPr>
          <p:cNvPr id="73733" name="Rectangle 19"/>
          <p:cNvSpPr>
            <a:spLocks noChangeArrowheads="1"/>
          </p:cNvSpPr>
          <p:nvPr/>
        </p:nvSpPr>
        <p:spPr bwMode="auto">
          <a:xfrm>
            <a:off x="2895600" y="4267200"/>
            <a:ext cx="4768850" cy="1549400"/>
          </a:xfrm>
          <a:prstGeom prst="rect">
            <a:avLst/>
          </a:prstGeom>
          <a:noFill/>
          <a:ln w="9525">
            <a:solidFill>
              <a:srgbClr val="409A7A"/>
            </a:solidFill>
            <a:miter lim="800000"/>
            <a:headEnd/>
            <a:tailEnd/>
          </a:ln>
        </p:spPr>
        <p:txBody>
          <a:bodyPr lIns="80165" tIns="40083" rIns="80165" bIns="40083">
            <a:spAutoFit/>
          </a:bodyPr>
          <a:lstStyle/>
          <a:p>
            <a:pPr>
              <a:spcBef>
                <a:spcPct val="50000"/>
              </a:spcBef>
            </a:pPr>
            <a:r>
              <a:rPr lang="en-US">
                <a:latin typeface="Arial Rounded MT Bold" pitchFamily="34" charset="0"/>
              </a:rPr>
              <a:t>Radiotherapy units per million population:</a:t>
            </a:r>
          </a:p>
          <a:p>
            <a:pPr>
              <a:lnSpc>
                <a:spcPct val="60000"/>
              </a:lnSpc>
              <a:spcBef>
                <a:spcPct val="50000"/>
              </a:spcBef>
            </a:pPr>
            <a:r>
              <a:rPr lang="en-US">
                <a:latin typeface="Arial Rounded MT Bold" pitchFamily="34" charset="0"/>
              </a:rPr>
              <a:t>India/Pakistan		                0.3</a:t>
            </a:r>
          </a:p>
          <a:p>
            <a:pPr>
              <a:lnSpc>
                <a:spcPct val="60000"/>
              </a:lnSpc>
              <a:spcBef>
                <a:spcPct val="50000"/>
              </a:spcBef>
            </a:pPr>
            <a:r>
              <a:rPr lang="en-US">
                <a:latin typeface="Arial Rounded MT Bold" pitchFamily="34" charset="0"/>
              </a:rPr>
              <a:t>Bangladesh			0.1</a:t>
            </a:r>
          </a:p>
          <a:p>
            <a:pPr>
              <a:lnSpc>
                <a:spcPct val="60000"/>
              </a:lnSpc>
              <a:spcBef>
                <a:spcPct val="50000"/>
              </a:spcBef>
            </a:pPr>
            <a:r>
              <a:rPr lang="en-US">
                <a:latin typeface="Arial Rounded MT Bold" pitchFamily="34" charset="0"/>
              </a:rPr>
              <a:t>USA				8.3</a:t>
            </a:r>
          </a:p>
        </p:txBody>
      </p:sp>
      <p:sp>
        <p:nvSpPr>
          <p:cNvPr id="21" name="TextBox 20"/>
          <p:cNvSpPr txBox="1"/>
          <p:nvPr/>
        </p:nvSpPr>
        <p:spPr>
          <a:xfrm>
            <a:off x="3505200" y="5791200"/>
            <a:ext cx="3790950" cy="357188"/>
          </a:xfrm>
          <a:prstGeom prst="rect">
            <a:avLst/>
          </a:prstGeom>
          <a:solidFill>
            <a:schemeClr val="accent1">
              <a:lumMod val="75000"/>
            </a:schemeClr>
          </a:solidFill>
        </p:spPr>
        <p:txBody>
          <a:bodyPr lIns="80165" tIns="40083" rIns="80165" bIns="40083">
            <a:spAutoFit/>
          </a:bodyPr>
          <a:lstStyle/>
          <a:p>
            <a:pPr>
              <a:defRPr/>
            </a:pPr>
            <a:r>
              <a:rPr lang="en-US" dirty="0">
                <a:latin typeface="Arial Rounded MT Bold" pitchFamily="34" charset="0"/>
                <a:cs typeface="Arial" pitchFamily="34" charset="0"/>
              </a:rPr>
              <a:t>Dismal for Simulators / TPS</a:t>
            </a:r>
          </a:p>
        </p:txBody>
      </p:sp>
      <p:graphicFrame>
        <p:nvGraphicFramePr>
          <p:cNvPr id="20" name="Diagram 19"/>
          <p:cNvGraphicFramePr/>
          <p:nvPr/>
        </p:nvGraphicFramePr>
        <p:xfrm>
          <a:off x="228600" y="1143000"/>
          <a:ext cx="2514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3736" name="Picture 20" descr="http://t2.gstatic.com/images?q=tbn:ANd9GcTwqh2TDRy1D5xRzHZ_X6YUhLbv_1kzg0sOdqx7kjG0Vd3CeHciZIVhBH7d"/>
          <p:cNvPicPr>
            <a:picLocks noChangeAspect="1" noChangeArrowheads="1"/>
          </p:cNvPicPr>
          <p:nvPr/>
        </p:nvPicPr>
        <p:blipFill>
          <a:blip r:embed="rId7"/>
          <a:srcRect/>
          <a:stretch>
            <a:fillRect/>
          </a:stretch>
        </p:blipFill>
        <p:spPr bwMode="auto">
          <a:xfrm>
            <a:off x="6477000" y="838200"/>
            <a:ext cx="2241550" cy="155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87338" y="384175"/>
            <a:ext cx="8685212" cy="1143000"/>
          </a:xfrm>
        </p:spPr>
        <p:txBody>
          <a:bodyPr lIns="91428" tIns="45715" rIns="91428" bIns="45715" anchor="t"/>
          <a:lstStyle/>
          <a:p>
            <a:r>
              <a:rPr lang="en-US" sz="2800" b="1" smtClean="0">
                <a:latin typeface="Arial Rounded MT Bold" pitchFamily="34" charset="0"/>
                <a:ea typeface="MS PGothic" pitchFamily="34" charset="-128"/>
              </a:rPr>
              <a:t>The Unique  Paradox: </a:t>
            </a:r>
            <a:br>
              <a:rPr lang="en-US" sz="2800" b="1" smtClean="0">
                <a:latin typeface="Arial Rounded MT Bold" pitchFamily="34" charset="0"/>
                <a:ea typeface="MS PGothic" pitchFamily="34" charset="-128"/>
              </a:rPr>
            </a:br>
            <a:r>
              <a:rPr lang="en-US" sz="2800" b="1" smtClean="0">
                <a:latin typeface="Arial Rounded MT Bold" pitchFamily="34" charset="0"/>
                <a:ea typeface="MS PGothic" pitchFamily="34" charset="-128"/>
              </a:rPr>
              <a:t>Problems of Resource  Limited Settings</a:t>
            </a:r>
          </a:p>
        </p:txBody>
      </p:sp>
      <p:pic>
        <p:nvPicPr>
          <p:cNvPr id="74755" name="Picture 4" descr="sadhu mobile"/>
          <p:cNvPicPr>
            <a:picLocks noGrp="1" noChangeAspect="1" noChangeArrowheads="1"/>
          </p:cNvPicPr>
          <p:nvPr>
            <p:ph idx="1"/>
          </p:nvPr>
        </p:nvPicPr>
        <p:blipFill>
          <a:blip r:embed="rId3"/>
          <a:srcRect/>
          <a:stretch>
            <a:fillRect/>
          </a:stretch>
        </p:blipFill>
        <p:spPr>
          <a:xfrm>
            <a:off x="609600" y="2057400"/>
            <a:ext cx="3413125" cy="4095750"/>
          </a:xfrm>
        </p:spPr>
      </p:pic>
      <p:sp>
        <p:nvSpPr>
          <p:cNvPr id="74756" name="Text Box 6"/>
          <p:cNvSpPr txBox="1">
            <a:spLocks noChangeArrowheads="1"/>
          </p:cNvSpPr>
          <p:nvPr/>
        </p:nvSpPr>
        <p:spPr bwMode="auto">
          <a:xfrm>
            <a:off x="4327525" y="2846388"/>
            <a:ext cx="4462463" cy="1816100"/>
          </a:xfrm>
          <a:prstGeom prst="rect">
            <a:avLst/>
          </a:prstGeom>
          <a:noFill/>
          <a:ln w="9525">
            <a:noFill/>
            <a:miter lim="800000"/>
            <a:headEnd/>
            <a:tailEnd/>
          </a:ln>
        </p:spPr>
        <p:txBody>
          <a:bodyPr lIns="91428" tIns="45715" rIns="91428" bIns="45715">
            <a:spAutoFit/>
          </a:bodyPr>
          <a:lstStyle/>
          <a:p>
            <a:pPr>
              <a:spcBef>
                <a:spcPct val="50000"/>
              </a:spcBef>
            </a:pPr>
            <a:r>
              <a:rPr lang="en-US" sz="2800"/>
              <a:t> </a:t>
            </a:r>
            <a:r>
              <a:rPr lang="en-US" sz="2800">
                <a:latin typeface="Arial Rounded MT Bold" pitchFamily="34" charset="0"/>
              </a:rPr>
              <a:t>Lost     between </a:t>
            </a:r>
          </a:p>
          <a:p>
            <a:pPr>
              <a:spcBef>
                <a:spcPct val="50000"/>
              </a:spcBef>
            </a:pPr>
            <a:r>
              <a:rPr lang="en-US" sz="2800">
                <a:latin typeface="Arial Rounded MT Bold" pitchFamily="34" charset="0"/>
              </a:rPr>
              <a:t> Basic deficiencies  &amp; </a:t>
            </a:r>
          </a:p>
          <a:p>
            <a:pPr>
              <a:spcBef>
                <a:spcPct val="50000"/>
              </a:spcBef>
            </a:pPr>
            <a:r>
              <a:rPr lang="en-US" sz="2800">
                <a:latin typeface="Arial Rounded MT Bold" pitchFamily="34" charset="0"/>
              </a:rPr>
              <a:t>Technical advancements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4"/>
          <p:cNvSpPr>
            <a:spLocks noGrp="1"/>
          </p:cNvSpPr>
          <p:nvPr>
            <p:ph type="sldNum" sz="quarter" idx="12"/>
          </p:nvPr>
        </p:nvSpPr>
        <p:spPr>
          <a:noFill/>
        </p:spPr>
        <p:txBody>
          <a:bodyPr/>
          <a:lstStyle/>
          <a:p>
            <a:fld id="{A297D562-456A-4D9F-8AC1-CFC948AC704A}" type="slidenum">
              <a:rPr lang="en-US" smtClean="0">
                <a:latin typeface="Arial" pitchFamily="34" charset="0"/>
              </a:rPr>
              <a:pPr/>
              <a:t>72</a:t>
            </a:fld>
            <a:endParaRPr lang="en-US" smtClean="0">
              <a:latin typeface="Arial" pitchFamily="34" charset="0"/>
            </a:endParaRPr>
          </a:p>
        </p:txBody>
      </p:sp>
      <p:graphicFrame>
        <p:nvGraphicFramePr>
          <p:cNvPr id="10242" name="Object 4"/>
          <p:cNvGraphicFramePr>
            <a:graphicFrameLocks noChangeAspect="1"/>
          </p:cNvGraphicFramePr>
          <p:nvPr>
            <p:ph/>
          </p:nvPr>
        </p:nvGraphicFramePr>
        <p:xfrm>
          <a:off x="6350" y="1009650"/>
          <a:ext cx="8216900" cy="5848350"/>
        </p:xfrm>
        <a:graphic>
          <a:graphicData uri="http://schemas.openxmlformats.org/presentationml/2006/ole">
            <p:oleObj spid="_x0000_s10242" name="Chart" r:id="rId3" imgW="8229600" imgH="5857875" progId="MSGraph.Chart.8">
              <p:embed followColorScheme="full"/>
            </p:oleObj>
          </a:graphicData>
        </a:graphic>
      </p:graphicFrame>
      <p:sp>
        <p:nvSpPr>
          <p:cNvPr id="10244" name="Line 6"/>
          <p:cNvSpPr>
            <a:spLocks noChangeShapeType="1"/>
          </p:cNvSpPr>
          <p:nvPr/>
        </p:nvSpPr>
        <p:spPr bwMode="auto">
          <a:xfrm>
            <a:off x="2133600" y="3810000"/>
            <a:ext cx="685800" cy="0"/>
          </a:xfrm>
          <a:prstGeom prst="line">
            <a:avLst/>
          </a:prstGeom>
          <a:noFill/>
          <a:ln w="9525">
            <a:solidFill>
              <a:srgbClr val="CC0099"/>
            </a:solidFill>
            <a:round/>
            <a:headEnd/>
            <a:tailEnd/>
          </a:ln>
        </p:spPr>
        <p:txBody>
          <a:bodyPr/>
          <a:lstStyle/>
          <a:p>
            <a:endParaRPr lang="en-US"/>
          </a:p>
        </p:txBody>
      </p:sp>
      <p:sp>
        <p:nvSpPr>
          <p:cNvPr id="10245" name="Line 7"/>
          <p:cNvSpPr>
            <a:spLocks noChangeShapeType="1"/>
          </p:cNvSpPr>
          <p:nvPr/>
        </p:nvSpPr>
        <p:spPr bwMode="auto">
          <a:xfrm>
            <a:off x="2819400" y="3200400"/>
            <a:ext cx="0" cy="609600"/>
          </a:xfrm>
          <a:prstGeom prst="line">
            <a:avLst/>
          </a:prstGeom>
          <a:noFill/>
          <a:ln w="9525">
            <a:solidFill>
              <a:srgbClr val="CC0099"/>
            </a:solidFill>
            <a:round/>
            <a:headEnd/>
            <a:tailEnd/>
          </a:ln>
        </p:spPr>
        <p:txBody>
          <a:bodyPr/>
          <a:lstStyle/>
          <a:p>
            <a:endParaRPr lang="en-US"/>
          </a:p>
        </p:txBody>
      </p:sp>
      <p:sp>
        <p:nvSpPr>
          <p:cNvPr id="10246" name="Text Box 8"/>
          <p:cNvSpPr txBox="1">
            <a:spLocks noChangeArrowheads="1"/>
          </p:cNvSpPr>
          <p:nvPr/>
        </p:nvSpPr>
        <p:spPr bwMode="auto">
          <a:xfrm>
            <a:off x="2133600" y="3886200"/>
            <a:ext cx="1295400" cy="244475"/>
          </a:xfrm>
          <a:prstGeom prst="rect">
            <a:avLst/>
          </a:prstGeom>
          <a:noFill/>
          <a:ln w="9525">
            <a:noFill/>
            <a:miter lim="800000"/>
            <a:headEnd/>
            <a:tailEnd/>
          </a:ln>
        </p:spPr>
        <p:txBody>
          <a:bodyPr>
            <a:spAutoFit/>
          </a:bodyPr>
          <a:lstStyle/>
          <a:p>
            <a:pPr>
              <a:spcBef>
                <a:spcPct val="50000"/>
              </a:spcBef>
            </a:pPr>
            <a:r>
              <a:rPr lang="en-US" sz="1000">
                <a:solidFill>
                  <a:srgbClr val="CC0099"/>
                </a:solidFill>
              </a:rPr>
              <a:t>Cost-Benefit Ratio</a:t>
            </a:r>
          </a:p>
        </p:txBody>
      </p:sp>
      <p:sp>
        <p:nvSpPr>
          <p:cNvPr id="10247" name="Line 9"/>
          <p:cNvSpPr>
            <a:spLocks noChangeShapeType="1"/>
          </p:cNvSpPr>
          <p:nvPr/>
        </p:nvSpPr>
        <p:spPr bwMode="auto">
          <a:xfrm flipV="1">
            <a:off x="685800" y="1143000"/>
            <a:ext cx="0" cy="4953000"/>
          </a:xfrm>
          <a:prstGeom prst="line">
            <a:avLst/>
          </a:prstGeom>
          <a:noFill/>
          <a:ln w="57150">
            <a:solidFill>
              <a:schemeClr val="tx1"/>
            </a:solidFill>
            <a:round/>
            <a:headEnd/>
            <a:tailEnd type="triangle" w="med" len="med"/>
          </a:ln>
        </p:spPr>
        <p:txBody>
          <a:bodyPr/>
          <a:lstStyle/>
          <a:p>
            <a:endParaRPr lang="en-US"/>
          </a:p>
        </p:txBody>
      </p:sp>
      <p:sp>
        <p:nvSpPr>
          <p:cNvPr id="10248" name="Line 10"/>
          <p:cNvSpPr>
            <a:spLocks noChangeShapeType="1"/>
          </p:cNvSpPr>
          <p:nvPr/>
        </p:nvSpPr>
        <p:spPr bwMode="auto">
          <a:xfrm>
            <a:off x="685800" y="6096000"/>
            <a:ext cx="6934200" cy="0"/>
          </a:xfrm>
          <a:prstGeom prst="line">
            <a:avLst/>
          </a:prstGeom>
          <a:noFill/>
          <a:ln w="57150">
            <a:solidFill>
              <a:schemeClr val="tx1"/>
            </a:solidFill>
            <a:round/>
            <a:headEnd/>
            <a:tailEnd type="triangle" w="med" len="med"/>
          </a:ln>
        </p:spPr>
        <p:txBody>
          <a:bodyPr/>
          <a:lstStyle/>
          <a:p>
            <a:endParaRPr lang="en-US"/>
          </a:p>
        </p:txBody>
      </p:sp>
      <p:sp>
        <p:nvSpPr>
          <p:cNvPr id="10249" name="Rectangle 11"/>
          <p:cNvSpPr>
            <a:spLocks noChangeArrowheads="1"/>
          </p:cNvSpPr>
          <p:nvPr/>
        </p:nvSpPr>
        <p:spPr bwMode="auto">
          <a:xfrm>
            <a:off x="609600" y="228600"/>
            <a:ext cx="7950200" cy="396875"/>
          </a:xfrm>
          <a:prstGeom prst="rect">
            <a:avLst/>
          </a:prstGeom>
          <a:noFill/>
          <a:ln w="9525">
            <a:noFill/>
            <a:miter lim="800000"/>
            <a:headEnd/>
            <a:tailEnd/>
          </a:ln>
        </p:spPr>
        <p:txBody>
          <a:bodyPr wrap="none">
            <a:spAutoFit/>
          </a:bodyPr>
          <a:lstStyle/>
          <a:p>
            <a:pPr>
              <a:spcBef>
                <a:spcPct val="50000"/>
              </a:spcBef>
            </a:pPr>
            <a:r>
              <a:rPr lang="en-US" sz="2000" b="1">
                <a:solidFill>
                  <a:srgbClr val="008000"/>
                </a:solidFill>
              </a:rPr>
              <a:t>High-cost Technology in Radiation Oncology</a:t>
            </a:r>
            <a:r>
              <a:rPr lang="en-US" sz="2000" b="1"/>
              <a:t>: </a:t>
            </a:r>
            <a:r>
              <a:rPr lang="en-US" sz="2000" b="1">
                <a:solidFill>
                  <a:srgbClr val="CC0000"/>
                </a:solidFill>
              </a:rPr>
              <a:t>A value judgment</a:t>
            </a:r>
            <a:r>
              <a:rPr lang="en-US"/>
              <a:t> </a:t>
            </a:r>
          </a:p>
        </p:txBody>
      </p:sp>
      <p:sp>
        <p:nvSpPr>
          <p:cNvPr id="10250" name="Text Box 12"/>
          <p:cNvSpPr txBox="1">
            <a:spLocks noChangeArrowheads="1"/>
          </p:cNvSpPr>
          <p:nvPr/>
        </p:nvSpPr>
        <p:spPr bwMode="auto">
          <a:xfrm>
            <a:off x="4724400" y="3429000"/>
            <a:ext cx="3657600" cy="2073275"/>
          </a:xfrm>
          <a:prstGeom prst="rect">
            <a:avLst/>
          </a:prstGeom>
          <a:noFill/>
          <a:ln w="9525">
            <a:noFill/>
            <a:miter lim="800000"/>
            <a:headEnd/>
            <a:tailEnd/>
          </a:ln>
        </p:spPr>
        <p:txBody>
          <a:bodyPr>
            <a:spAutoFit/>
          </a:bodyPr>
          <a:lstStyle/>
          <a:p>
            <a:pPr>
              <a:spcBef>
                <a:spcPct val="50000"/>
              </a:spcBef>
            </a:pPr>
            <a:r>
              <a:rPr lang="en-US" sz="1000"/>
              <a:t>KV:                    Kilovoltage X-rays</a:t>
            </a:r>
          </a:p>
          <a:p>
            <a:pPr>
              <a:spcBef>
                <a:spcPct val="50000"/>
              </a:spcBef>
            </a:pPr>
            <a:r>
              <a:rPr lang="en-US" sz="1000"/>
              <a:t>MV:                   Megavoltage X-rays</a:t>
            </a:r>
          </a:p>
          <a:p>
            <a:pPr>
              <a:spcBef>
                <a:spcPct val="50000"/>
              </a:spcBef>
            </a:pPr>
            <a:r>
              <a:rPr lang="en-US" sz="1000"/>
              <a:t>3D-CRT:           3D-Conformal Radiotherapy</a:t>
            </a:r>
          </a:p>
          <a:p>
            <a:pPr>
              <a:spcBef>
                <a:spcPct val="50000"/>
              </a:spcBef>
            </a:pPr>
            <a:r>
              <a:rPr lang="en-US" sz="1000"/>
              <a:t>SiMAT:              Simplified Intensity Modulated Arc Therapy</a:t>
            </a:r>
          </a:p>
          <a:p>
            <a:pPr>
              <a:spcBef>
                <a:spcPct val="50000"/>
              </a:spcBef>
            </a:pPr>
            <a:r>
              <a:rPr lang="en-US" sz="1000"/>
              <a:t>IMAT:                Intensity Modulated Arc Therapy (X-rays)</a:t>
            </a:r>
          </a:p>
          <a:p>
            <a:pPr>
              <a:spcBef>
                <a:spcPct val="50000"/>
              </a:spcBef>
            </a:pPr>
            <a:r>
              <a:rPr lang="en-US" sz="1000"/>
              <a:t>IMRT:                Intensity Modulated Radiotherapy (X-rays)</a:t>
            </a:r>
          </a:p>
          <a:p>
            <a:pPr>
              <a:spcBef>
                <a:spcPct val="50000"/>
              </a:spcBef>
            </a:pPr>
            <a:r>
              <a:rPr lang="en-US" sz="1000"/>
              <a:t>IGRT:                Image Guided Radiotherapy (Tomo etc.)</a:t>
            </a:r>
          </a:p>
          <a:p>
            <a:pPr>
              <a:spcBef>
                <a:spcPct val="50000"/>
              </a:spcBef>
            </a:pPr>
            <a:r>
              <a:rPr lang="en-US" sz="1000"/>
              <a:t>Hi-LET:             High LET radiation (Charged particles)</a:t>
            </a:r>
          </a:p>
          <a:p>
            <a:pPr>
              <a:spcBef>
                <a:spcPct val="50000"/>
              </a:spcBef>
            </a:pPr>
            <a:r>
              <a:rPr lang="en-US" sz="1000"/>
              <a:t>IMRT+Hi-LET:  Combination</a:t>
            </a:r>
          </a:p>
        </p:txBody>
      </p:sp>
      <p:sp>
        <p:nvSpPr>
          <p:cNvPr id="10251" name="Text Box 13"/>
          <p:cNvSpPr txBox="1">
            <a:spLocks noChangeArrowheads="1"/>
          </p:cNvSpPr>
          <p:nvPr/>
        </p:nvSpPr>
        <p:spPr bwMode="auto">
          <a:xfrm>
            <a:off x="685800" y="5105400"/>
            <a:ext cx="533400" cy="304800"/>
          </a:xfrm>
          <a:prstGeom prst="rect">
            <a:avLst/>
          </a:prstGeom>
          <a:noFill/>
          <a:ln w="9525">
            <a:noFill/>
            <a:miter lim="800000"/>
            <a:headEnd/>
            <a:tailEnd/>
          </a:ln>
        </p:spPr>
        <p:txBody>
          <a:bodyPr>
            <a:spAutoFit/>
          </a:bodyPr>
          <a:lstStyle/>
          <a:p>
            <a:pPr>
              <a:spcBef>
                <a:spcPct val="50000"/>
              </a:spcBef>
            </a:pPr>
            <a:r>
              <a:rPr lang="en-US" sz="1400" b="1"/>
              <a:t>KV</a:t>
            </a:r>
          </a:p>
        </p:txBody>
      </p:sp>
      <p:sp>
        <p:nvSpPr>
          <p:cNvPr id="10252" name="Text Box 14"/>
          <p:cNvSpPr txBox="1">
            <a:spLocks noChangeArrowheads="1"/>
          </p:cNvSpPr>
          <p:nvPr/>
        </p:nvSpPr>
        <p:spPr bwMode="auto">
          <a:xfrm>
            <a:off x="1295400" y="4038600"/>
            <a:ext cx="533400" cy="304800"/>
          </a:xfrm>
          <a:prstGeom prst="rect">
            <a:avLst/>
          </a:prstGeom>
          <a:noFill/>
          <a:ln w="9525">
            <a:noFill/>
            <a:miter lim="800000"/>
            <a:headEnd/>
            <a:tailEnd/>
          </a:ln>
        </p:spPr>
        <p:txBody>
          <a:bodyPr>
            <a:spAutoFit/>
          </a:bodyPr>
          <a:lstStyle/>
          <a:p>
            <a:pPr>
              <a:spcBef>
                <a:spcPct val="50000"/>
              </a:spcBef>
            </a:pPr>
            <a:r>
              <a:rPr lang="en-US" sz="1400" b="1"/>
              <a:t>MV</a:t>
            </a:r>
          </a:p>
        </p:txBody>
      </p:sp>
      <p:sp>
        <p:nvSpPr>
          <p:cNvPr id="10253" name="Text Box 15"/>
          <p:cNvSpPr txBox="1">
            <a:spLocks noChangeArrowheads="1"/>
          </p:cNvSpPr>
          <p:nvPr/>
        </p:nvSpPr>
        <p:spPr bwMode="auto">
          <a:xfrm>
            <a:off x="1676400" y="3200400"/>
            <a:ext cx="1066800" cy="304800"/>
          </a:xfrm>
          <a:prstGeom prst="rect">
            <a:avLst/>
          </a:prstGeom>
          <a:noFill/>
          <a:ln w="9525">
            <a:noFill/>
            <a:miter lim="800000"/>
            <a:headEnd/>
            <a:tailEnd/>
          </a:ln>
        </p:spPr>
        <p:txBody>
          <a:bodyPr>
            <a:spAutoFit/>
          </a:bodyPr>
          <a:lstStyle/>
          <a:p>
            <a:pPr>
              <a:spcBef>
                <a:spcPct val="50000"/>
              </a:spcBef>
            </a:pPr>
            <a:r>
              <a:rPr lang="en-US" sz="1400" b="1"/>
              <a:t>3D-CRT</a:t>
            </a:r>
          </a:p>
        </p:txBody>
      </p:sp>
      <p:sp>
        <p:nvSpPr>
          <p:cNvPr id="10254" name="Text Box 16"/>
          <p:cNvSpPr txBox="1">
            <a:spLocks noChangeArrowheads="1"/>
          </p:cNvSpPr>
          <p:nvPr/>
        </p:nvSpPr>
        <p:spPr bwMode="auto">
          <a:xfrm>
            <a:off x="2438400" y="2667000"/>
            <a:ext cx="990600" cy="304800"/>
          </a:xfrm>
          <a:prstGeom prst="rect">
            <a:avLst/>
          </a:prstGeom>
          <a:noFill/>
          <a:ln w="9525">
            <a:noFill/>
            <a:miter lim="800000"/>
            <a:headEnd/>
            <a:tailEnd/>
          </a:ln>
        </p:spPr>
        <p:txBody>
          <a:bodyPr>
            <a:spAutoFit/>
          </a:bodyPr>
          <a:lstStyle/>
          <a:p>
            <a:pPr>
              <a:spcBef>
                <a:spcPct val="50000"/>
              </a:spcBef>
            </a:pPr>
            <a:r>
              <a:rPr lang="en-US" sz="1400" b="1"/>
              <a:t>SiMAT</a:t>
            </a:r>
          </a:p>
        </p:txBody>
      </p:sp>
      <p:sp>
        <p:nvSpPr>
          <p:cNvPr id="10255" name="Text Box 17"/>
          <p:cNvSpPr txBox="1">
            <a:spLocks noChangeArrowheads="1"/>
          </p:cNvSpPr>
          <p:nvPr/>
        </p:nvSpPr>
        <p:spPr bwMode="auto">
          <a:xfrm>
            <a:off x="3352800" y="2133600"/>
            <a:ext cx="838200" cy="304800"/>
          </a:xfrm>
          <a:prstGeom prst="rect">
            <a:avLst/>
          </a:prstGeom>
          <a:noFill/>
          <a:ln w="9525">
            <a:noFill/>
            <a:miter lim="800000"/>
            <a:headEnd/>
            <a:tailEnd/>
          </a:ln>
        </p:spPr>
        <p:txBody>
          <a:bodyPr>
            <a:spAutoFit/>
          </a:bodyPr>
          <a:lstStyle/>
          <a:p>
            <a:pPr>
              <a:spcBef>
                <a:spcPct val="50000"/>
              </a:spcBef>
            </a:pPr>
            <a:r>
              <a:rPr lang="en-US" sz="1400" b="1"/>
              <a:t>IMAT</a:t>
            </a:r>
          </a:p>
        </p:txBody>
      </p:sp>
      <p:sp>
        <p:nvSpPr>
          <p:cNvPr id="10256" name="Text Box 18"/>
          <p:cNvSpPr txBox="1">
            <a:spLocks noChangeArrowheads="1"/>
          </p:cNvSpPr>
          <p:nvPr/>
        </p:nvSpPr>
        <p:spPr bwMode="auto">
          <a:xfrm>
            <a:off x="4038600" y="1905000"/>
            <a:ext cx="914400" cy="304800"/>
          </a:xfrm>
          <a:prstGeom prst="rect">
            <a:avLst/>
          </a:prstGeom>
          <a:noFill/>
          <a:ln w="9525">
            <a:noFill/>
            <a:miter lim="800000"/>
            <a:headEnd/>
            <a:tailEnd/>
          </a:ln>
        </p:spPr>
        <p:txBody>
          <a:bodyPr>
            <a:spAutoFit/>
          </a:bodyPr>
          <a:lstStyle/>
          <a:p>
            <a:pPr>
              <a:spcBef>
                <a:spcPct val="50000"/>
              </a:spcBef>
            </a:pPr>
            <a:r>
              <a:rPr lang="en-US" sz="1400" b="1"/>
              <a:t>IMRT</a:t>
            </a:r>
          </a:p>
        </p:txBody>
      </p:sp>
      <p:sp>
        <p:nvSpPr>
          <p:cNvPr id="10257" name="Text Box 19"/>
          <p:cNvSpPr txBox="1">
            <a:spLocks noChangeArrowheads="1"/>
          </p:cNvSpPr>
          <p:nvPr/>
        </p:nvSpPr>
        <p:spPr bwMode="auto">
          <a:xfrm>
            <a:off x="5562600" y="1447800"/>
            <a:ext cx="990600" cy="304800"/>
          </a:xfrm>
          <a:prstGeom prst="rect">
            <a:avLst/>
          </a:prstGeom>
          <a:noFill/>
          <a:ln w="9525">
            <a:noFill/>
            <a:miter lim="800000"/>
            <a:headEnd/>
            <a:tailEnd/>
          </a:ln>
        </p:spPr>
        <p:txBody>
          <a:bodyPr>
            <a:spAutoFit/>
          </a:bodyPr>
          <a:lstStyle/>
          <a:p>
            <a:pPr>
              <a:spcBef>
                <a:spcPct val="50000"/>
              </a:spcBef>
            </a:pPr>
            <a:r>
              <a:rPr lang="en-US" sz="1400" b="1"/>
              <a:t>Hi-LET</a:t>
            </a:r>
          </a:p>
        </p:txBody>
      </p:sp>
      <p:sp>
        <p:nvSpPr>
          <p:cNvPr id="10258" name="Text Box 20"/>
          <p:cNvSpPr txBox="1">
            <a:spLocks noChangeArrowheads="1"/>
          </p:cNvSpPr>
          <p:nvPr/>
        </p:nvSpPr>
        <p:spPr bwMode="auto">
          <a:xfrm>
            <a:off x="6477000" y="1371600"/>
            <a:ext cx="1295400" cy="304800"/>
          </a:xfrm>
          <a:prstGeom prst="rect">
            <a:avLst/>
          </a:prstGeom>
          <a:noFill/>
          <a:ln w="9525">
            <a:noFill/>
            <a:miter lim="800000"/>
            <a:headEnd/>
            <a:tailEnd/>
          </a:ln>
        </p:spPr>
        <p:txBody>
          <a:bodyPr>
            <a:spAutoFit/>
          </a:bodyPr>
          <a:lstStyle/>
          <a:p>
            <a:pPr>
              <a:spcBef>
                <a:spcPct val="50000"/>
              </a:spcBef>
            </a:pPr>
            <a:r>
              <a:rPr lang="en-US" sz="1400" b="1"/>
              <a:t>IMRT+Hi-LET</a:t>
            </a:r>
          </a:p>
        </p:txBody>
      </p:sp>
      <p:sp>
        <p:nvSpPr>
          <p:cNvPr id="10259" name="Text Box 21"/>
          <p:cNvSpPr txBox="1">
            <a:spLocks noChangeArrowheads="1"/>
          </p:cNvSpPr>
          <p:nvPr/>
        </p:nvSpPr>
        <p:spPr bwMode="auto">
          <a:xfrm>
            <a:off x="4876800" y="1600200"/>
            <a:ext cx="914400" cy="304800"/>
          </a:xfrm>
          <a:prstGeom prst="rect">
            <a:avLst/>
          </a:prstGeom>
          <a:noFill/>
          <a:ln w="9525">
            <a:noFill/>
            <a:miter lim="800000"/>
            <a:headEnd/>
            <a:tailEnd/>
          </a:ln>
        </p:spPr>
        <p:txBody>
          <a:bodyPr>
            <a:spAutoFit/>
          </a:bodyPr>
          <a:lstStyle/>
          <a:p>
            <a:pPr>
              <a:spcBef>
                <a:spcPct val="50000"/>
              </a:spcBef>
            </a:pPr>
            <a:r>
              <a:rPr lang="en-US" sz="1400" b="1">
                <a:solidFill>
                  <a:srgbClr val="CC0099"/>
                </a:solidFill>
              </a:rPr>
              <a:t>IGRT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1981200" y="381000"/>
            <a:ext cx="5181600" cy="579438"/>
          </a:xfrm>
          <a:prstGeom prst="rect">
            <a:avLst/>
          </a:prstGeom>
          <a:noFill/>
          <a:ln w="9525">
            <a:noFill/>
            <a:miter lim="800000"/>
            <a:headEnd/>
            <a:tailEnd/>
          </a:ln>
        </p:spPr>
        <p:txBody>
          <a:bodyPr>
            <a:spAutoFit/>
          </a:bodyPr>
          <a:lstStyle/>
          <a:p>
            <a:pPr>
              <a:spcBef>
                <a:spcPct val="50000"/>
              </a:spcBef>
            </a:pPr>
            <a:r>
              <a:rPr lang="en-US" sz="3200" b="1" i="1">
                <a:solidFill>
                  <a:srgbClr val="990000"/>
                </a:solidFill>
              </a:rPr>
              <a:t>Optimization of Treatment</a:t>
            </a:r>
          </a:p>
        </p:txBody>
      </p:sp>
      <p:sp>
        <p:nvSpPr>
          <p:cNvPr id="75779" name="Text Box 6"/>
          <p:cNvSpPr txBox="1">
            <a:spLocks noChangeArrowheads="1"/>
          </p:cNvSpPr>
          <p:nvPr/>
        </p:nvSpPr>
        <p:spPr bwMode="auto">
          <a:xfrm>
            <a:off x="685800" y="1847850"/>
            <a:ext cx="7696200" cy="3195638"/>
          </a:xfrm>
          <a:prstGeom prst="rect">
            <a:avLst/>
          </a:prstGeom>
          <a:noFill/>
          <a:ln w="9525">
            <a:noFill/>
            <a:miter lim="800000"/>
            <a:headEnd/>
            <a:tailEnd/>
          </a:ln>
        </p:spPr>
        <p:txBody>
          <a:bodyPr>
            <a:spAutoFit/>
          </a:bodyPr>
          <a:lstStyle/>
          <a:p>
            <a:pPr>
              <a:spcBef>
                <a:spcPct val="50000"/>
              </a:spcBef>
              <a:buFontTx/>
              <a:buChar char="•"/>
            </a:pPr>
            <a:r>
              <a:rPr lang="en-US" i="1">
                <a:solidFill>
                  <a:srgbClr val="990000"/>
                </a:solidFill>
              </a:rPr>
              <a:t>Good Nutritional Support.</a:t>
            </a:r>
          </a:p>
          <a:p>
            <a:pPr>
              <a:spcBef>
                <a:spcPct val="50000"/>
              </a:spcBef>
              <a:buFontTx/>
              <a:buChar char="•"/>
            </a:pPr>
            <a:r>
              <a:rPr lang="en-US" i="1">
                <a:solidFill>
                  <a:srgbClr val="990000"/>
                </a:solidFill>
              </a:rPr>
              <a:t>Avoidance of Treatment Breaks</a:t>
            </a:r>
          </a:p>
          <a:p>
            <a:pPr>
              <a:spcBef>
                <a:spcPct val="50000"/>
              </a:spcBef>
              <a:buFontTx/>
              <a:buChar char="•"/>
            </a:pPr>
            <a:r>
              <a:rPr lang="en-US" i="1">
                <a:solidFill>
                  <a:srgbClr val="990000"/>
                </a:solidFill>
              </a:rPr>
              <a:t>Integration of Chemotherapy    </a:t>
            </a:r>
          </a:p>
          <a:p>
            <a:pPr>
              <a:spcBef>
                <a:spcPct val="50000"/>
              </a:spcBef>
              <a:buFontTx/>
              <a:buChar char="•"/>
            </a:pPr>
            <a:r>
              <a:rPr lang="en-US" i="1">
                <a:solidFill>
                  <a:srgbClr val="990000"/>
                </a:solidFill>
              </a:rPr>
              <a:t>Altered fractionation &amp; abbreviated schedules </a:t>
            </a:r>
          </a:p>
          <a:p>
            <a:pPr>
              <a:spcBef>
                <a:spcPct val="50000"/>
              </a:spcBef>
              <a:buFontTx/>
              <a:buChar char="•"/>
            </a:pPr>
            <a:r>
              <a:rPr lang="en-US" i="1">
                <a:solidFill>
                  <a:srgbClr val="990000"/>
                </a:solidFill>
              </a:rPr>
              <a:t>Integration of high-precision techniques</a:t>
            </a:r>
          </a:p>
          <a:p>
            <a:pPr>
              <a:spcBef>
                <a:spcPct val="50000"/>
              </a:spcBef>
            </a:pPr>
            <a:endParaRPr lang="en-US" i="1">
              <a:solidFill>
                <a:srgbClr val="99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TD-Tulip-Bouque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147" name="WordArt 3"/>
          <p:cNvSpPr>
            <a:spLocks noChangeArrowheads="1" noChangeShapeType="1" noTextEdit="1"/>
          </p:cNvSpPr>
          <p:nvPr/>
        </p:nvSpPr>
        <p:spPr bwMode="auto">
          <a:xfrm>
            <a:off x="304800" y="5791200"/>
            <a:ext cx="3248025"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plus(in)">
                                      <p:cBhvr>
                                        <p:cTn id="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CT: Image Depiction</a:t>
            </a:r>
            <a:endParaRPr lang="en-IN" smtClean="0"/>
          </a:p>
        </p:txBody>
      </p:sp>
      <p:pic>
        <p:nvPicPr>
          <p:cNvPr id="77827" name="Picture 3" descr="C:\Documents and Settings\Cool Buddy\Desktop\skull.gif"/>
          <p:cNvPicPr>
            <a:picLocks noChangeAspect="1" noChangeArrowheads="1" noCrop="1"/>
          </p:cNvPicPr>
          <p:nvPr/>
        </p:nvPicPr>
        <p:blipFill>
          <a:blip r:embed="rId2"/>
          <a:srcRect/>
          <a:stretch>
            <a:fillRect/>
          </a:stretch>
        </p:blipFill>
        <p:spPr bwMode="auto">
          <a:xfrm>
            <a:off x="1600200" y="4267200"/>
            <a:ext cx="2543175" cy="1905000"/>
          </a:xfrm>
          <a:prstGeom prst="rect">
            <a:avLst/>
          </a:prstGeom>
          <a:noFill/>
          <a:ln w="9525">
            <a:noFill/>
            <a:miter lim="800000"/>
            <a:headEnd/>
            <a:tailEnd/>
          </a:ln>
        </p:spPr>
      </p:pic>
      <p:pic>
        <p:nvPicPr>
          <p:cNvPr id="77828" name="Picture 5" descr="C:\Documents and Settings\Cool Buddy\Desktop\HIMANSHU_13_M.CT.ABDOMEN_02_ABDDUA_20080106_185145250_000507.bmp"/>
          <p:cNvPicPr>
            <a:picLocks noChangeAspect="1" noChangeArrowheads="1"/>
          </p:cNvPicPr>
          <p:nvPr/>
        </p:nvPicPr>
        <p:blipFill>
          <a:blip r:embed="rId3"/>
          <a:srcRect/>
          <a:stretch>
            <a:fillRect/>
          </a:stretch>
        </p:blipFill>
        <p:spPr bwMode="auto">
          <a:xfrm>
            <a:off x="5562600" y="4038600"/>
            <a:ext cx="2209800" cy="2209800"/>
          </a:xfrm>
          <a:prstGeom prst="rect">
            <a:avLst/>
          </a:prstGeom>
          <a:noFill/>
          <a:ln w="9525">
            <a:noFill/>
            <a:miter lim="800000"/>
            <a:headEnd/>
            <a:tailEnd/>
          </a:ln>
        </p:spPr>
      </p:pic>
      <p:pic>
        <p:nvPicPr>
          <p:cNvPr id="77829" name="Picture 4" descr="C:\Documents and Settings\Cool Buddy\Desktop\pres\MUNNI 50-F NEPHRO(IDs-16256)-2008.09.19\1.3.12.2.1107.5.99.2.7962.30000008092019385557800000000\14873172.jpg"/>
          <p:cNvPicPr>
            <a:picLocks noChangeAspect="1" noChangeArrowheads="1"/>
          </p:cNvPicPr>
          <p:nvPr/>
        </p:nvPicPr>
        <p:blipFill>
          <a:blip r:embed="rId4"/>
          <a:srcRect l="20338" t="13954" r="11023" b="13953"/>
          <a:stretch>
            <a:fillRect/>
          </a:stretch>
        </p:blipFill>
        <p:spPr bwMode="auto">
          <a:xfrm>
            <a:off x="5562600" y="1447800"/>
            <a:ext cx="2209800" cy="2536825"/>
          </a:xfrm>
          <a:prstGeom prst="rect">
            <a:avLst/>
          </a:prstGeom>
          <a:noFill/>
          <a:ln w="9525">
            <a:noFill/>
            <a:miter lim="800000"/>
            <a:headEnd/>
            <a:tailEnd/>
          </a:ln>
        </p:spPr>
      </p:pic>
      <p:pic>
        <p:nvPicPr>
          <p:cNvPr id="77830" name="Picture 6" descr="C:\Documents and Settings\Cool Buddy\Desktop\ctent.gif"/>
          <p:cNvPicPr>
            <a:picLocks noChangeAspect="1" noChangeArrowheads="1"/>
          </p:cNvPicPr>
          <p:nvPr/>
        </p:nvPicPr>
        <p:blipFill>
          <a:blip r:embed="rId5"/>
          <a:srcRect l="11111" t="9091" r="9259"/>
          <a:stretch>
            <a:fillRect/>
          </a:stretch>
        </p:blipFill>
        <p:spPr bwMode="auto">
          <a:xfrm>
            <a:off x="1828800" y="1524000"/>
            <a:ext cx="2162175"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2286000" y="1219200"/>
            <a:ext cx="4572000" cy="3386138"/>
          </a:xfrm>
          <a:prstGeom prst="rect">
            <a:avLst/>
          </a:prstGeom>
          <a:noFill/>
          <a:ln w="9525">
            <a:noFill/>
            <a:miter lim="800000"/>
            <a:headEnd/>
            <a:tailEnd/>
          </a:ln>
        </p:spPr>
        <p:txBody>
          <a:bodyPr>
            <a:spAutoFit/>
          </a:bodyPr>
          <a:lstStyle/>
          <a:p>
            <a:r>
              <a:rPr lang="en-US"/>
              <a:t>Why PET-CT ?</a:t>
            </a:r>
            <a:endParaRPr lang="en-IN"/>
          </a:p>
          <a:p>
            <a:endParaRPr lang="en-IN"/>
          </a:p>
          <a:p>
            <a:r>
              <a:rPr lang="en-IN"/>
              <a:t>• Metabolic information (molecular imaging)</a:t>
            </a:r>
          </a:p>
          <a:p>
            <a:endParaRPr lang="en-IN"/>
          </a:p>
          <a:p>
            <a:r>
              <a:rPr lang="en-IN"/>
              <a:t>• Safe, non-invasive procedure</a:t>
            </a:r>
          </a:p>
          <a:p>
            <a:endParaRPr lang="en-IN"/>
          </a:p>
          <a:p>
            <a:r>
              <a:rPr lang="en-IN"/>
              <a:t>• Single test for the entire body</a:t>
            </a:r>
          </a:p>
          <a:p>
            <a:endParaRPr lang="en-IN"/>
          </a:p>
          <a:p>
            <a:r>
              <a:rPr lang="en-IN"/>
              <a:t>• Earlier detection, Precise staging</a:t>
            </a:r>
          </a:p>
          <a:p>
            <a:endParaRPr lang="en-IN"/>
          </a:p>
          <a:p>
            <a:r>
              <a:rPr lang="en-IN"/>
              <a:t>• Monitoring response to chemo/radiotherapy</a:t>
            </a:r>
          </a:p>
          <a:p>
            <a:endParaRPr lang="en-IN"/>
          </a:p>
          <a:p>
            <a:r>
              <a:rPr lang="en-IN"/>
              <a:t>• Avoidance of surgery or less extensive surgery</a:t>
            </a:r>
          </a:p>
          <a:p>
            <a:endParaRPr lang="en-IN"/>
          </a:p>
          <a:p>
            <a:r>
              <a:rPr lang="en-IN"/>
              <a:t>• Lowering the overall cost of care</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gkr5"/>
          <p:cNvPicPr>
            <a:picLocks noChangeAspect="1" noChangeArrowheads="1"/>
          </p:cNvPicPr>
          <p:nvPr/>
        </p:nvPicPr>
        <p:blipFill>
          <a:blip r:embed="rId3"/>
          <a:srcRect/>
          <a:stretch>
            <a:fillRect/>
          </a:stretch>
        </p:blipFill>
        <p:spPr bwMode="auto">
          <a:xfrm>
            <a:off x="-76200" y="457200"/>
            <a:ext cx="9086850" cy="5857875"/>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p:txBody>
          <a:bodyPr/>
          <a:lstStyle/>
          <a:p>
            <a:r>
              <a:rPr lang="en-US" sz="3200" smtClean="0">
                <a:solidFill>
                  <a:srgbClr val="C00000"/>
                </a:solidFill>
              </a:rPr>
              <a:t>Unfavorable characteristics</a:t>
            </a:r>
          </a:p>
        </p:txBody>
      </p:sp>
      <p:sp>
        <p:nvSpPr>
          <p:cNvPr id="80899" name="Content Placeholder 2"/>
          <p:cNvSpPr>
            <a:spLocks noGrp="1"/>
          </p:cNvSpPr>
          <p:nvPr>
            <p:ph idx="4294967295"/>
          </p:nvPr>
        </p:nvSpPr>
        <p:spPr/>
        <p:txBody>
          <a:bodyPr/>
          <a:lstStyle/>
          <a:p>
            <a:r>
              <a:rPr lang="en-US" smtClean="0"/>
              <a:t>T4 tumors</a:t>
            </a:r>
          </a:p>
          <a:p>
            <a:r>
              <a:rPr lang="en-US" smtClean="0"/>
              <a:t>AFP level &gt; 1,000 ng/mL</a:t>
            </a:r>
          </a:p>
          <a:p>
            <a:r>
              <a:rPr lang="en-US" smtClean="0"/>
              <a:t>total tumor diameter &gt; 8 cm </a:t>
            </a:r>
          </a:p>
          <a:p>
            <a:r>
              <a:rPr lang="en-US" smtClean="0"/>
              <a:t>Vascular invasion</a:t>
            </a:r>
          </a:p>
          <a:p>
            <a:r>
              <a:rPr lang="en-US" smtClean="0"/>
              <a:t>poorly differentiated histologic grade</a:t>
            </a:r>
          </a:p>
          <a:p>
            <a:r>
              <a:rPr lang="en-US" smtClean="0"/>
              <a:t>Older individuals </a:t>
            </a:r>
          </a:p>
          <a:p>
            <a:endParaRPr lang="en-US" smtClean="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94325"/>
          </a:xfrm>
        </p:spPr>
        <p:txBody>
          <a:bodyPr>
            <a:normAutofit fontScale="85000" lnSpcReduction="20000"/>
          </a:bodyPr>
          <a:lstStyle/>
          <a:p>
            <a:pPr marL="548640" indent="-411480" eaLnBrk="1" fontAlgn="auto" hangingPunct="1">
              <a:spcAft>
                <a:spcPts val="0"/>
              </a:spcAft>
              <a:buClr>
                <a:schemeClr val="tx1">
                  <a:shade val="95000"/>
                </a:schemeClr>
              </a:buClr>
              <a:buFont typeface="Wingdings 2"/>
              <a:buChar char=""/>
              <a:defRPr/>
            </a:pPr>
            <a:r>
              <a:rPr lang="en-US" dirty="0" smtClean="0">
                <a:solidFill>
                  <a:srgbClr val="0000FF"/>
                </a:solidFill>
              </a:rPr>
              <a:t>HCC has traditionally been considered a </a:t>
            </a:r>
            <a:r>
              <a:rPr lang="en-US" dirty="0" err="1" smtClean="0">
                <a:solidFill>
                  <a:srgbClr val="0000FF"/>
                </a:solidFill>
              </a:rPr>
              <a:t>radioresistant</a:t>
            </a:r>
            <a:r>
              <a:rPr lang="en-US" dirty="0" smtClean="0">
                <a:solidFill>
                  <a:srgbClr val="0000FF"/>
                </a:solidFill>
              </a:rPr>
              <a:t>  tumor.</a:t>
            </a:r>
          </a:p>
          <a:p>
            <a:pPr marL="548640" indent="-411480" eaLnBrk="1" fontAlgn="auto" hangingPunct="1">
              <a:spcAft>
                <a:spcPts val="0"/>
              </a:spcAft>
              <a:buClr>
                <a:schemeClr val="tx1">
                  <a:shade val="95000"/>
                </a:schemeClr>
              </a:buClr>
              <a:buFont typeface="Wingdings 2"/>
              <a:buChar char=""/>
              <a:defRPr/>
            </a:pPr>
            <a:endParaRPr lang="en-US" dirty="0" smtClean="0"/>
          </a:p>
          <a:p>
            <a:pPr marL="548640" indent="-411480" eaLnBrk="1" fontAlgn="auto" hangingPunct="1">
              <a:spcAft>
                <a:spcPts val="0"/>
              </a:spcAft>
              <a:buClr>
                <a:schemeClr val="tx1">
                  <a:shade val="95000"/>
                </a:schemeClr>
              </a:buClr>
              <a:buFont typeface="Wingdings 2"/>
              <a:buChar char=""/>
              <a:defRPr/>
            </a:pPr>
            <a:r>
              <a:rPr lang="en-US" dirty="0" smtClean="0"/>
              <a:t>This historical view was related to the fact that only low doses were used originally to treat HCC to avoid hepatic toxicity.</a:t>
            </a:r>
          </a:p>
          <a:p>
            <a:pPr marL="548640" indent="-411480" eaLnBrk="1" fontAlgn="auto" hangingPunct="1">
              <a:spcAft>
                <a:spcPts val="0"/>
              </a:spcAft>
              <a:buClr>
                <a:schemeClr val="tx1">
                  <a:shade val="95000"/>
                </a:schemeClr>
              </a:buClr>
              <a:buFont typeface="Wingdings 2"/>
              <a:buChar char=""/>
              <a:defRPr/>
            </a:pPr>
            <a:endParaRPr lang="en-US" dirty="0" smtClean="0"/>
          </a:p>
          <a:p>
            <a:pPr marL="548640" indent="-411480" eaLnBrk="1" fontAlgn="auto" hangingPunct="1">
              <a:spcAft>
                <a:spcPts val="0"/>
              </a:spcAft>
              <a:buClr>
                <a:schemeClr val="tx1">
                  <a:shade val="95000"/>
                </a:schemeClr>
              </a:buClr>
              <a:buFont typeface="Wingdings 2"/>
              <a:buChar char=""/>
              <a:defRPr/>
            </a:pPr>
            <a:r>
              <a:rPr lang="en-US" dirty="0" smtClean="0"/>
              <a:t>Conventional RT to the entire liver has a high risk of potentially fatal </a:t>
            </a:r>
            <a:r>
              <a:rPr lang="en-US" u="sng" dirty="0" smtClean="0">
                <a:solidFill>
                  <a:srgbClr val="C00000"/>
                </a:solidFill>
              </a:rPr>
              <a:t>radiation-induced liver disease </a:t>
            </a:r>
            <a:r>
              <a:rPr lang="en-US" dirty="0" smtClean="0"/>
              <a:t>(RILD). </a:t>
            </a:r>
          </a:p>
          <a:p>
            <a:pPr marL="548640" indent="-411480" eaLnBrk="1" fontAlgn="auto" hangingPunct="1">
              <a:spcAft>
                <a:spcPts val="0"/>
              </a:spcAft>
              <a:buClr>
                <a:schemeClr val="tx1">
                  <a:shade val="95000"/>
                </a:schemeClr>
              </a:buClr>
              <a:buFont typeface="Wingdings 2"/>
              <a:buNone/>
              <a:defRPr/>
            </a:pPr>
            <a:endParaRPr lang="en-US" dirty="0" smtClean="0"/>
          </a:p>
          <a:p>
            <a:pPr marL="548640" indent="-411480" eaLnBrk="1" fontAlgn="auto" hangingPunct="1">
              <a:spcAft>
                <a:spcPts val="0"/>
              </a:spcAft>
              <a:buClr>
                <a:schemeClr val="tx1">
                  <a:shade val="95000"/>
                </a:schemeClr>
              </a:buClr>
              <a:buFont typeface="Wingdings 2"/>
              <a:buChar char=""/>
              <a:defRPr/>
            </a:pPr>
            <a:r>
              <a:rPr lang="en-US" dirty="0" smtClean="0"/>
              <a:t>Observed when doses to the entire liver exceed 30 Gy.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noFill/>
        </p:spPr>
        <p:txBody>
          <a:bodyPr/>
          <a:lstStyle/>
          <a:p>
            <a:fld id="{322DBB63-271C-4169-9FF4-AFDBE6C65915}" type="slidenum">
              <a:rPr lang="en-US" smtClean="0">
                <a:latin typeface="Arial" pitchFamily="34" charset="0"/>
              </a:rPr>
              <a:pPr/>
              <a:t>8</a:t>
            </a:fld>
            <a:endParaRPr lang="en-US" smtClean="0">
              <a:latin typeface="Arial" pitchFamily="34" charset="0"/>
            </a:endParaRPr>
          </a:p>
        </p:txBody>
      </p:sp>
      <p:sp>
        <p:nvSpPr>
          <p:cNvPr id="18435" name="Text Box 4"/>
          <p:cNvSpPr txBox="1">
            <a:spLocks noChangeArrowheads="1"/>
          </p:cNvSpPr>
          <p:nvPr/>
        </p:nvSpPr>
        <p:spPr bwMode="auto">
          <a:xfrm>
            <a:off x="609600" y="457200"/>
            <a:ext cx="8001000" cy="1190625"/>
          </a:xfrm>
          <a:prstGeom prst="rect">
            <a:avLst/>
          </a:prstGeom>
          <a:noFill/>
          <a:ln w="9525">
            <a:noFill/>
            <a:miter lim="800000"/>
            <a:headEnd/>
            <a:tailEnd/>
          </a:ln>
        </p:spPr>
        <p:txBody>
          <a:bodyPr>
            <a:spAutoFit/>
          </a:bodyPr>
          <a:lstStyle/>
          <a:p>
            <a:pPr algn="ctr">
              <a:spcBef>
                <a:spcPct val="50000"/>
              </a:spcBef>
            </a:pPr>
            <a:r>
              <a:rPr lang="en-US" sz="3600" b="1">
                <a:solidFill>
                  <a:srgbClr val="008000"/>
                </a:solidFill>
              </a:rPr>
              <a:t>Changing Technology Impacts Every Sphere of Life</a:t>
            </a:r>
          </a:p>
        </p:txBody>
      </p:sp>
      <p:pic>
        <p:nvPicPr>
          <p:cNvPr id="18436" name="Picture 6" descr="child prodigy"/>
          <p:cNvPicPr>
            <a:picLocks noChangeAspect="1" noChangeArrowheads="1"/>
          </p:cNvPicPr>
          <p:nvPr/>
        </p:nvPicPr>
        <p:blipFill>
          <a:blip r:embed="rId2"/>
          <a:srcRect/>
          <a:stretch>
            <a:fillRect/>
          </a:stretch>
        </p:blipFill>
        <p:spPr bwMode="auto">
          <a:xfrm>
            <a:off x="5181600" y="2971800"/>
            <a:ext cx="3665538" cy="3581400"/>
          </a:xfrm>
          <a:prstGeom prst="rect">
            <a:avLst/>
          </a:prstGeom>
          <a:noFill/>
          <a:ln w="9525">
            <a:noFill/>
            <a:miter lim="800000"/>
            <a:headEnd/>
            <a:tailEnd/>
          </a:ln>
        </p:spPr>
      </p:pic>
      <p:pic>
        <p:nvPicPr>
          <p:cNvPr id="18437" name="Picture 7" descr="attach"/>
          <p:cNvPicPr>
            <a:picLocks noChangeAspect="1" noChangeArrowheads="1" noCrop="1"/>
          </p:cNvPicPr>
          <p:nvPr/>
        </p:nvPicPr>
        <p:blipFill>
          <a:blip r:embed="rId3"/>
          <a:srcRect/>
          <a:stretch>
            <a:fillRect/>
          </a:stretch>
        </p:blipFill>
        <p:spPr bwMode="auto">
          <a:xfrm>
            <a:off x="228600" y="1905000"/>
            <a:ext cx="4097338" cy="3048000"/>
          </a:xfrm>
          <a:prstGeom prst="rect">
            <a:avLst/>
          </a:prstGeom>
          <a:noFill/>
          <a:ln w="9525">
            <a:noFill/>
            <a:miter lim="800000"/>
            <a:headEnd/>
            <a:tailEnd/>
          </a:ln>
        </p:spPr>
      </p:pic>
      <p:sp>
        <p:nvSpPr>
          <p:cNvPr id="18438" name="TextBox 6"/>
          <p:cNvSpPr txBox="1">
            <a:spLocks noChangeArrowheads="1"/>
          </p:cNvSpPr>
          <p:nvPr/>
        </p:nvSpPr>
        <p:spPr bwMode="auto">
          <a:xfrm>
            <a:off x="228600" y="5257800"/>
            <a:ext cx="5029200" cy="708025"/>
          </a:xfrm>
          <a:prstGeom prst="rect">
            <a:avLst/>
          </a:prstGeom>
          <a:noFill/>
          <a:ln w="9525">
            <a:noFill/>
            <a:miter lim="800000"/>
            <a:headEnd/>
            <a:tailEnd/>
          </a:ln>
        </p:spPr>
        <p:txBody>
          <a:bodyPr>
            <a:spAutoFit/>
          </a:bodyPr>
          <a:lstStyle/>
          <a:p>
            <a:r>
              <a:rPr lang="en-US" sz="2000"/>
              <a:t>USHERING IN ERA OF CONFORMAL </a:t>
            </a:r>
          </a:p>
          <a:p>
            <a:r>
              <a:rPr lang="en-US" sz="2000"/>
              <a:t>RADIOTHERAPY –A PARADIGM SHIFT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idx="1"/>
          </p:nvPr>
        </p:nvSpPr>
        <p:spPr>
          <a:xfrm>
            <a:off x="-304800" y="1828800"/>
            <a:ext cx="8229600" cy="4114800"/>
          </a:xfrm>
        </p:spPr>
        <p:txBody>
          <a:bodyPr/>
          <a:lstStyle/>
          <a:p>
            <a:pPr eaLnBrk="1" hangingPunct="1">
              <a:lnSpc>
                <a:spcPct val="150000"/>
              </a:lnSpc>
              <a:buFont typeface="Wingdings 2" pitchFamily="18" charset="2"/>
              <a:buNone/>
            </a:pPr>
            <a:r>
              <a:rPr lang="en-US" smtClean="0"/>
              <a:t>    The development of three-dimensional (3D) conformal  RT has enabled high-dose RT to be directed to the tumor while sparing the non–tumor-bearing surrounding liver parenchyma from these high doses.</a:t>
            </a:r>
          </a:p>
        </p:txBody>
      </p:sp>
      <p:pic>
        <p:nvPicPr>
          <p:cNvPr id="82947" name="Picture 6"/>
          <p:cNvPicPr>
            <a:picLocks noChangeAspect="1" noChangeArrowheads="1"/>
          </p:cNvPicPr>
          <p:nvPr/>
        </p:nvPicPr>
        <p:blipFill>
          <a:blip r:embed="rId2"/>
          <a:srcRect/>
          <a:stretch>
            <a:fillRect/>
          </a:stretch>
        </p:blipFill>
        <p:spPr bwMode="auto">
          <a:xfrm>
            <a:off x="6400800" y="4495800"/>
            <a:ext cx="2362200" cy="1828800"/>
          </a:xfrm>
          <a:prstGeom prst="rect">
            <a:avLst/>
          </a:prstGeom>
          <a:noFill/>
          <a:ln w="9525">
            <a:noFill/>
            <a:miter lim="800000"/>
            <a:headEnd/>
            <a:tailEnd/>
          </a:ln>
        </p:spPr>
      </p:pic>
      <p:pic>
        <p:nvPicPr>
          <p:cNvPr id="82948" name="Picture 7"/>
          <p:cNvPicPr>
            <a:picLocks noChangeAspect="1" noChangeArrowheads="1"/>
          </p:cNvPicPr>
          <p:nvPr/>
        </p:nvPicPr>
        <p:blipFill>
          <a:blip r:embed="rId3"/>
          <a:srcRect/>
          <a:stretch>
            <a:fillRect/>
          </a:stretch>
        </p:blipFill>
        <p:spPr bwMode="auto">
          <a:xfrm>
            <a:off x="76200" y="0"/>
            <a:ext cx="26670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867400"/>
          </a:xfrm>
        </p:spPr>
        <p:txBody>
          <a:bodyPr>
            <a:normAutofit/>
          </a:bodyPr>
          <a:lstStyle/>
          <a:p>
            <a:pPr marL="548640" indent="-411480" eaLnBrk="1" fontAlgn="auto" hangingPunct="1">
              <a:spcAft>
                <a:spcPts val="0"/>
              </a:spcAft>
              <a:buClr>
                <a:schemeClr val="tx1">
                  <a:shade val="95000"/>
                </a:schemeClr>
              </a:buClr>
              <a:buFont typeface="Wingdings 2" pitchFamily="18" charset="2"/>
              <a:buNone/>
              <a:defRPr/>
            </a:pPr>
            <a:r>
              <a:rPr lang="en-US" dirty="0" smtClean="0"/>
              <a:t>    Newer imaging modalities and more refined imaging protocols have improved our ability to delineate tumors on the basis of their contrast uptake characteristics.</a:t>
            </a:r>
          </a:p>
          <a:p>
            <a:pPr marL="548640" indent="-411480" eaLnBrk="1" fontAlgn="auto" hangingPunct="1">
              <a:spcAft>
                <a:spcPts val="0"/>
              </a:spcAft>
              <a:buClr>
                <a:schemeClr val="tx1">
                  <a:shade val="95000"/>
                </a:schemeClr>
              </a:buClr>
              <a:buFont typeface="Wingdings 2"/>
              <a:buChar char=""/>
              <a:defRPr/>
            </a:pPr>
            <a:endParaRPr lang="en-US" dirty="0" smtClean="0"/>
          </a:p>
          <a:p>
            <a:pPr marL="548640" indent="-411480" eaLnBrk="1" fontAlgn="auto" hangingPunct="1">
              <a:spcAft>
                <a:spcPts val="0"/>
              </a:spcAft>
              <a:buClr>
                <a:schemeClr val="tx1">
                  <a:shade val="95000"/>
                </a:schemeClr>
              </a:buClr>
              <a:buFont typeface="Wingdings 2"/>
              <a:buChar char=""/>
              <a:defRPr/>
            </a:pPr>
            <a:endParaRPr lang="en-US" dirty="0" smtClean="0"/>
          </a:p>
          <a:p>
            <a:pPr marL="548640" indent="-411480" eaLnBrk="1" fontAlgn="auto" hangingPunct="1">
              <a:spcAft>
                <a:spcPts val="0"/>
              </a:spcAft>
              <a:buClr>
                <a:schemeClr val="tx1">
                  <a:shade val="95000"/>
                </a:schemeClr>
              </a:buClr>
              <a:buFont typeface="Wingdings 2"/>
              <a:buChar char=""/>
              <a:defRPr/>
            </a:pPr>
            <a:endParaRPr lang="en-US" dirty="0" smtClean="0"/>
          </a:p>
          <a:p>
            <a:pPr marL="548640" indent="-411480" eaLnBrk="1" fontAlgn="auto" hangingPunct="1">
              <a:spcAft>
                <a:spcPts val="0"/>
              </a:spcAft>
              <a:buClr>
                <a:schemeClr val="tx1">
                  <a:shade val="95000"/>
                </a:schemeClr>
              </a:buClr>
              <a:buFont typeface="Wingdings 2"/>
              <a:buNone/>
              <a:defRPr/>
            </a:pPr>
            <a:endParaRPr lang="en-US" dirty="0" smtClean="0"/>
          </a:p>
          <a:p>
            <a:pPr marL="548640" indent="-411480" eaLnBrk="1" fontAlgn="auto" hangingPunct="1">
              <a:spcAft>
                <a:spcPts val="0"/>
              </a:spcAft>
              <a:buClr>
                <a:schemeClr val="tx1">
                  <a:shade val="95000"/>
                </a:schemeClr>
              </a:buClr>
              <a:buFont typeface="Wingdings 2" pitchFamily="18" charset="2"/>
              <a:buNone/>
              <a:defRPr/>
            </a:pPr>
            <a:endParaRPr lang="en-US" dirty="0"/>
          </a:p>
        </p:txBody>
      </p:sp>
      <p:pic>
        <p:nvPicPr>
          <p:cNvPr id="83971" name="Picture 4" descr="C:\Users\Rajinder\Desktop\HCC ARTICLES\hcc5.jpg"/>
          <p:cNvPicPr>
            <a:picLocks noChangeAspect="1" noChangeArrowheads="1"/>
          </p:cNvPicPr>
          <p:nvPr/>
        </p:nvPicPr>
        <p:blipFill>
          <a:blip r:embed="rId2"/>
          <a:srcRect/>
          <a:stretch>
            <a:fillRect/>
          </a:stretch>
        </p:blipFill>
        <p:spPr bwMode="auto">
          <a:xfrm>
            <a:off x="914400" y="2895600"/>
            <a:ext cx="3733800" cy="2971800"/>
          </a:xfrm>
          <a:prstGeom prst="rect">
            <a:avLst/>
          </a:prstGeom>
          <a:noFill/>
          <a:ln w="9525">
            <a:noFill/>
            <a:miter lim="800000"/>
            <a:headEnd/>
            <a:tailEnd/>
          </a:ln>
        </p:spPr>
      </p:pic>
      <p:pic>
        <p:nvPicPr>
          <p:cNvPr id="83972" name="Picture 5" descr="C:\Users\Rajinder\Desktop\HCC ARTICLES\hcc3.jpg"/>
          <p:cNvPicPr>
            <a:picLocks noChangeAspect="1" noChangeArrowheads="1"/>
          </p:cNvPicPr>
          <p:nvPr/>
        </p:nvPicPr>
        <p:blipFill>
          <a:blip r:embed="rId3"/>
          <a:srcRect/>
          <a:stretch>
            <a:fillRect/>
          </a:stretch>
        </p:blipFill>
        <p:spPr bwMode="auto">
          <a:xfrm>
            <a:off x="4876800" y="2887663"/>
            <a:ext cx="3657600" cy="2979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152400"/>
            <a:ext cx="8229600" cy="1143000"/>
          </a:xfrm>
        </p:spPr>
        <p:txBody>
          <a:bodyPr/>
          <a:lstStyle/>
          <a:p>
            <a:pPr eaLnBrk="1" hangingPunct="1"/>
            <a:r>
              <a:rPr lang="en-US" smtClean="0">
                <a:solidFill>
                  <a:srgbClr val="C00000"/>
                </a:solidFill>
              </a:rPr>
              <a:t>Results of External-Beam RT</a:t>
            </a:r>
            <a:endParaRPr lang="en-US" smtClean="0"/>
          </a:p>
        </p:txBody>
      </p:sp>
      <p:sp>
        <p:nvSpPr>
          <p:cNvPr id="84995" name="Content Placeholder 2"/>
          <p:cNvSpPr>
            <a:spLocks noGrp="1"/>
          </p:cNvSpPr>
          <p:nvPr>
            <p:ph idx="1"/>
          </p:nvPr>
        </p:nvSpPr>
        <p:spPr>
          <a:xfrm>
            <a:off x="457200" y="1112838"/>
            <a:ext cx="8229600" cy="4525962"/>
          </a:xfrm>
        </p:spPr>
        <p:txBody>
          <a:bodyPr/>
          <a:lstStyle/>
          <a:p>
            <a:pPr eaLnBrk="1" hangingPunct="1"/>
            <a:r>
              <a:rPr lang="en-US" sz="2800" smtClean="0"/>
              <a:t>Promising clinical data from various studies suggest that HCCs are indeed radiosensitive, </a:t>
            </a:r>
          </a:p>
          <a:p>
            <a:pPr eaLnBrk="1" hangingPunct="1">
              <a:buFont typeface="Wingdings 2" pitchFamily="18" charset="2"/>
              <a:buNone/>
            </a:pPr>
            <a:endParaRPr lang="en-US" sz="2800" smtClean="0"/>
          </a:p>
          <a:p>
            <a:pPr eaLnBrk="1" hangingPunct="1"/>
            <a:r>
              <a:rPr lang="en-US" sz="2800" smtClean="0"/>
              <a:t>with sustained local control rates ranging from 71% to 100% after 30 to 90 Gy, delivered over 1 to 8 weeks.</a:t>
            </a:r>
          </a:p>
          <a:p>
            <a:pPr eaLnBrk="1" hangingPunct="1">
              <a:buFont typeface="Wingdings 2" pitchFamily="18" charset="2"/>
              <a:buNone/>
            </a:pPr>
            <a:endParaRPr lang="en-US" sz="2800" smtClean="0"/>
          </a:p>
          <a:p>
            <a:pPr eaLnBrk="1" hangingPunct="1"/>
            <a:r>
              <a:rPr lang="en-US" sz="2800" smtClean="0"/>
              <a:t>The large range of objective response rates (48%–91%) and survival rates (42%–94% at 1 year and 6%–19% at 5 years).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51202" name="テキスト ボックス 5"/>
          <p:cNvSpPr txBox="1">
            <a:spLocks noChangeArrowheads="1"/>
          </p:cNvSpPr>
          <p:nvPr/>
        </p:nvSpPr>
        <p:spPr bwMode="auto">
          <a:xfrm>
            <a:off x="0" y="-152400"/>
            <a:ext cx="9144000" cy="1616075"/>
          </a:xfrm>
          <a:prstGeom prst="rect">
            <a:avLst/>
          </a:prstGeom>
          <a:noFill/>
          <a:ln w="9525">
            <a:noFill/>
            <a:miter lim="800000"/>
            <a:headEnd/>
            <a:tailEnd/>
          </a:ln>
        </p:spPr>
        <p:txBody>
          <a:bodyPr>
            <a:spAutoFit/>
          </a:bodyPr>
          <a:lstStyle/>
          <a:p>
            <a:pPr algn="ctr">
              <a:defRPr/>
            </a:pPr>
            <a:r>
              <a:rPr lang="en-US" altLang="ja-JP" sz="4000" dirty="0">
                <a:solidFill>
                  <a:schemeClr val="accent3"/>
                </a:solidFill>
              </a:rPr>
              <a:t>Proton beam / heavy ion therapy: </a:t>
            </a:r>
          </a:p>
          <a:p>
            <a:pPr algn="ctr">
              <a:defRPr/>
            </a:pPr>
            <a:r>
              <a:rPr lang="en-US" altLang="ja-JP" sz="4000" dirty="0">
                <a:solidFill>
                  <a:schemeClr val="accent3"/>
                </a:solidFill>
              </a:rPr>
              <a:t>its application for organ preservation</a:t>
            </a:r>
            <a:endParaRPr lang="en-US" altLang="ja-JP" sz="2000" dirty="0">
              <a:solidFill>
                <a:schemeClr val="accent3"/>
              </a:solidFill>
              <a:latin typeface="Verdana" pitchFamily="34" charset="0"/>
            </a:endParaRPr>
          </a:p>
          <a:p>
            <a:pPr algn="ctr">
              <a:defRPr/>
            </a:pPr>
            <a:r>
              <a:rPr lang="en-US" altLang="ja-JP" sz="2000" dirty="0">
                <a:solidFill>
                  <a:srgbClr val="00B050"/>
                </a:solidFill>
                <a:latin typeface="Verdana" pitchFamily="34" charset="0"/>
              </a:rPr>
              <a:t>	</a:t>
            </a:r>
          </a:p>
        </p:txBody>
      </p:sp>
      <p:sp>
        <p:nvSpPr>
          <p:cNvPr id="86019" name="Text Box 11"/>
          <p:cNvSpPr txBox="1">
            <a:spLocks noChangeArrowheads="1"/>
          </p:cNvSpPr>
          <p:nvPr/>
        </p:nvSpPr>
        <p:spPr bwMode="auto">
          <a:xfrm>
            <a:off x="1971675" y="2074863"/>
            <a:ext cx="8001000" cy="1066800"/>
          </a:xfrm>
          <a:prstGeom prst="rect">
            <a:avLst/>
          </a:prstGeom>
          <a:noFill/>
          <a:ln w="9525">
            <a:noFill/>
            <a:miter lim="800000"/>
            <a:headEnd/>
            <a:tailEnd/>
          </a:ln>
        </p:spPr>
        <p:txBody>
          <a:bodyPr>
            <a:spAutoFit/>
          </a:bodyPr>
          <a:lstStyle/>
          <a:p>
            <a:r>
              <a:rPr lang="ja-JP" altLang="en-US" sz="3200">
                <a:solidFill>
                  <a:schemeClr val="bg1"/>
                </a:solidFill>
                <a:ea typeface="MS PGothic" pitchFamily="34" charset="-128"/>
              </a:rPr>
              <a:t>・</a:t>
            </a:r>
            <a:r>
              <a:rPr lang="en-US" altLang="ja-JP" sz="3200">
                <a:solidFill>
                  <a:schemeClr val="bg1"/>
                </a:solidFill>
                <a:ea typeface="MS PGothic" pitchFamily="34" charset="-128"/>
              </a:rPr>
              <a:t>Hepatocellular carcinoma (HCC)</a:t>
            </a:r>
          </a:p>
          <a:p>
            <a:r>
              <a:rPr lang="ja-JP" altLang="en-US" sz="3200">
                <a:solidFill>
                  <a:schemeClr val="bg1"/>
                </a:solidFill>
                <a:ea typeface="MS PGothic" pitchFamily="34" charset="-128"/>
              </a:rPr>
              <a:t>・</a:t>
            </a:r>
            <a:r>
              <a:rPr lang="en-US" altLang="ja-JP" sz="3200">
                <a:solidFill>
                  <a:schemeClr val="bg1"/>
                </a:solidFill>
                <a:ea typeface="MS PGothic" pitchFamily="34" charset="-128"/>
              </a:rPr>
              <a:t>Pediatric tumors</a:t>
            </a:r>
            <a:endParaRPr lang="ja-JP" altLang="ja-JP" sz="3200">
              <a:solidFill>
                <a:schemeClr val="bg1"/>
              </a:solidFill>
              <a:ea typeface="MS PGothic" pitchFamily="34" charset="-128"/>
            </a:endParaRPr>
          </a:p>
        </p:txBody>
      </p:sp>
      <p:sp>
        <p:nvSpPr>
          <p:cNvPr id="86020" name="Text Box 11"/>
          <p:cNvSpPr txBox="1">
            <a:spLocks noChangeArrowheads="1"/>
          </p:cNvSpPr>
          <p:nvPr/>
        </p:nvSpPr>
        <p:spPr bwMode="auto">
          <a:xfrm>
            <a:off x="1971675" y="3214688"/>
            <a:ext cx="8001000" cy="579437"/>
          </a:xfrm>
          <a:prstGeom prst="rect">
            <a:avLst/>
          </a:prstGeom>
          <a:noFill/>
          <a:ln w="9525">
            <a:noFill/>
            <a:miter lim="800000"/>
            <a:headEnd/>
            <a:tailEnd/>
          </a:ln>
        </p:spPr>
        <p:txBody>
          <a:bodyPr>
            <a:spAutoFit/>
          </a:bodyPr>
          <a:lstStyle/>
          <a:p>
            <a:r>
              <a:rPr lang="ja-JP" altLang="en-US" sz="3200">
                <a:solidFill>
                  <a:schemeClr val="bg1"/>
                </a:solidFill>
                <a:ea typeface="MS PGothic" pitchFamily="34" charset="-128"/>
              </a:rPr>
              <a:t>・</a:t>
            </a:r>
            <a:r>
              <a:rPr lang="en-US" altLang="ja-JP" sz="3200">
                <a:solidFill>
                  <a:schemeClr val="bg1"/>
                </a:solidFill>
                <a:ea typeface="MS PGothic" pitchFamily="34" charset="-128"/>
              </a:rPr>
              <a:t>Bone and soft tissue sarcoma</a:t>
            </a:r>
          </a:p>
        </p:txBody>
      </p:sp>
      <p:sp>
        <p:nvSpPr>
          <p:cNvPr id="86021" name="Oval 6"/>
          <p:cNvSpPr>
            <a:spLocks noChangeArrowheads="1"/>
          </p:cNvSpPr>
          <p:nvPr/>
        </p:nvSpPr>
        <p:spPr bwMode="auto">
          <a:xfrm flipH="1">
            <a:off x="531813" y="1414463"/>
            <a:ext cx="863600" cy="863600"/>
          </a:xfrm>
          <a:prstGeom prst="ellipse">
            <a:avLst/>
          </a:prstGeom>
          <a:gradFill rotWithShape="1">
            <a:gsLst>
              <a:gs pos="0">
                <a:srgbClr val="E0FFE0"/>
              </a:gs>
              <a:gs pos="100000">
                <a:srgbClr val="00FF00"/>
              </a:gs>
            </a:gsLst>
            <a:path path="shape">
              <a:fillToRect l="50000" t="50000" r="50000" b="50000"/>
            </a:path>
          </a:gradFill>
          <a:ln w="9525">
            <a:noFill/>
            <a:round/>
            <a:headEnd/>
            <a:tailEnd/>
          </a:ln>
        </p:spPr>
        <p:txBody>
          <a:bodyPr wrap="none" anchor="ctr"/>
          <a:lstStyle/>
          <a:p>
            <a:endParaRPr lang="en-US" altLang="ja-JP">
              <a:latin typeface="平成角ゴシック" charset="-128"/>
              <a:ea typeface="平成角ゴシック" charset="-128"/>
            </a:endParaRPr>
          </a:p>
        </p:txBody>
      </p:sp>
      <p:sp>
        <p:nvSpPr>
          <p:cNvPr id="86022" name="Rectangle 20"/>
          <p:cNvSpPr>
            <a:spLocks noChangeArrowheads="1"/>
          </p:cNvSpPr>
          <p:nvPr/>
        </p:nvSpPr>
        <p:spPr bwMode="auto">
          <a:xfrm flipH="1">
            <a:off x="620713" y="1630363"/>
            <a:ext cx="842962" cy="449262"/>
          </a:xfrm>
          <a:prstGeom prst="rect">
            <a:avLst/>
          </a:prstGeom>
          <a:noFill/>
          <a:ln w="9525">
            <a:noFill/>
            <a:miter lim="800000"/>
            <a:headEnd/>
            <a:tailEnd/>
          </a:ln>
        </p:spPr>
        <p:txBody>
          <a:bodyPr anchor="ctr"/>
          <a:lstStyle/>
          <a:p>
            <a:r>
              <a:rPr lang="ja-JP" altLang="en-US" b="1" baseline="30000">
                <a:latin typeface="平成角ゴシック" charset="-128"/>
                <a:ea typeface="平成角ゴシック" charset="-128"/>
              </a:rPr>
              <a:t>１</a:t>
            </a:r>
            <a:r>
              <a:rPr lang="en-US" altLang="ja-JP" b="1">
                <a:latin typeface="平成角ゴシック" charset="-128"/>
                <a:ea typeface="平成角ゴシック" charset="-128"/>
              </a:rPr>
              <a:t>H</a:t>
            </a:r>
          </a:p>
        </p:txBody>
      </p:sp>
      <p:sp>
        <p:nvSpPr>
          <p:cNvPr id="86023" name="Oval 4"/>
          <p:cNvSpPr>
            <a:spLocks noChangeArrowheads="1"/>
          </p:cNvSpPr>
          <p:nvPr/>
        </p:nvSpPr>
        <p:spPr bwMode="auto">
          <a:xfrm flipH="1">
            <a:off x="242888" y="2493963"/>
            <a:ext cx="1512887" cy="1439862"/>
          </a:xfrm>
          <a:prstGeom prst="ellipse">
            <a:avLst/>
          </a:prstGeom>
          <a:gradFill rotWithShape="0">
            <a:gsLst>
              <a:gs pos="0">
                <a:srgbClr val="FFF0F0"/>
              </a:gs>
              <a:gs pos="100000">
                <a:srgbClr val="FF0000"/>
              </a:gs>
            </a:gsLst>
            <a:path path="shape">
              <a:fillToRect l="50000" t="50000" r="50000" b="50000"/>
            </a:path>
          </a:gradFill>
          <a:ln w="9525">
            <a:noFill/>
            <a:round/>
            <a:headEnd/>
            <a:tailEnd/>
          </a:ln>
        </p:spPr>
        <p:txBody>
          <a:bodyPr wrap="none" anchor="ctr"/>
          <a:lstStyle/>
          <a:p>
            <a:endParaRPr lang="ja-JP" altLang="en-US">
              <a:ea typeface="MS PGothic" pitchFamily="34" charset="-128"/>
            </a:endParaRPr>
          </a:p>
        </p:txBody>
      </p:sp>
      <p:sp>
        <p:nvSpPr>
          <p:cNvPr id="86024" name="Rectangle 17"/>
          <p:cNvSpPr>
            <a:spLocks noChangeArrowheads="1"/>
          </p:cNvSpPr>
          <p:nvPr/>
        </p:nvSpPr>
        <p:spPr bwMode="auto">
          <a:xfrm flipH="1">
            <a:off x="603250" y="2997200"/>
            <a:ext cx="850900" cy="390525"/>
          </a:xfrm>
          <a:prstGeom prst="rect">
            <a:avLst/>
          </a:prstGeom>
          <a:noFill/>
          <a:ln w="9525">
            <a:noFill/>
            <a:miter lim="800000"/>
            <a:headEnd/>
            <a:tailEnd/>
          </a:ln>
        </p:spPr>
        <p:txBody>
          <a:bodyPr anchor="ctr"/>
          <a:lstStyle/>
          <a:p>
            <a:r>
              <a:rPr lang="ja-JP" altLang="en-US" b="1" baseline="30000">
                <a:latin typeface="平成角ゴシック" charset="-128"/>
                <a:ea typeface="平成角ゴシック" charset="-128"/>
              </a:rPr>
              <a:t>１２</a:t>
            </a:r>
            <a:r>
              <a:rPr lang="ja-JP" altLang="en-US" b="1">
                <a:latin typeface="平成角ゴシック" charset="-128"/>
                <a:ea typeface="平成角ゴシック" charset="-128"/>
              </a:rPr>
              <a:t>Ｃ</a:t>
            </a:r>
          </a:p>
        </p:txBody>
      </p:sp>
      <p:sp>
        <p:nvSpPr>
          <p:cNvPr id="86025" name="Text Box 13"/>
          <p:cNvSpPr txBox="1">
            <a:spLocks noChangeArrowheads="1"/>
          </p:cNvSpPr>
          <p:nvPr/>
        </p:nvSpPr>
        <p:spPr bwMode="auto">
          <a:xfrm>
            <a:off x="228600" y="4803775"/>
            <a:ext cx="8675688" cy="1754188"/>
          </a:xfrm>
          <a:prstGeom prst="rect">
            <a:avLst/>
          </a:prstGeom>
          <a:noFill/>
          <a:ln w="9525">
            <a:solidFill>
              <a:srgbClr val="FFFF00"/>
            </a:solidFill>
            <a:miter lim="800000"/>
            <a:headEnd/>
            <a:tailEnd/>
          </a:ln>
          <a:effectLst>
            <a:prstShdw prst="shdw17" dist="17961" dir="13500000">
              <a:srgbClr val="999900"/>
            </a:prstShdw>
          </a:effectLst>
        </p:spPr>
        <p:txBody>
          <a:bodyPr>
            <a:spAutoFit/>
          </a:bodyPr>
          <a:lstStyle/>
          <a:p>
            <a:r>
              <a:rPr lang="en-US" altLang="ja-JP">
                <a:solidFill>
                  <a:schemeClr val="bg1"/>
                </a:solidFill>
                <a:ea typeface="MS PGothic" pitchFamily="34" charset="-128"/>
              </a:rPr>
              <a:t>Particle beam therapy using proton / carbon beam </a:t>
            </a:r>
          </a:p>
          <a:p>
            <a:r>
              <a:rPr lang="ja-JP" altLang="en-US" sz="3600">
                <a:solidFill>
                  <a:schemeClr val="bg1"/>
                </a:solidFill>
                <a:ea typeface="MS PGothic" pitchFamily="34" charset="-128"/>
              </a:rPr>
              <a:t>・</a:t>
            </a:r>
            <a:r>
              <a:rPr lang="en-US" altLang="ja-JP" sz="3600">
                <a:solidFill>
                  <a:schemeClr val="bg1"/>
                </a:solidFill>
                <a:ea typeface="MS PGothic" pitchFamily="34" charset="-128"/>
              </a:rPr>
              <a:t> better survival rate</a:t>
            </a:r>
          </a:p>
          <a:p>
            <a:r>
              <a:rPr lang="ja-JP" altLang="en-US" sz="3600">
                <a:solidFill>
                  <a:schemeClr val="bg1"/>
                </a:solidFill>
                <a:ea typeface="MS PGothic" pitchFamily="34" charset="-128"/>
              </a:rPr>
              <a:t>・ </a:t>
            </a:r>
            <a:r>
              <a:rPr lang="en-US" altLang="ja-JP" sz="3600">
                <a:solidFill>
                  <a:srgbClr val="FFFFFF"/>
                </a:solidFill>
                <a:ea typeface="MS PGothic" pitchFamily="34" charset="-128"/>
              </a:rPr>
              <a:t>significantly</a:t>
            </a:r>
            <a:r>
              <a:rPr lang="en-US" altLang="ja-JP" sz="3600">
                <a:solidFill>
                  <a:schemeClr val="bg1"/>
                </a:solidFill>
                <a:ea typeface="MS PGothic" pitchFamily="34" charset="-128"/>
              </a:rPr>
              <a:t> better quality of life </a:t>
            </a:r>
          </a:p>
          <a:p>
            <a:r>
              <a:rPr lang="en-US" altLang="ja-JP">
                <a:solidFill>
                  <a:schemeClr val="bg1"/>
                </a:solidFill>
                <a:ea typeface="MS PGothic" pitchFamily="34" charset="-128"/>
              </a:rPr>
              <a:t>than conventional treatment modalities. </a:t>
            </a:r>
            <a:endParaRPr lang="ja-JP" altLang="en-US">
              <a:solidFill>
                <a:schemeClr val="bg1"/>
              </a:solidFill>
              <a:ea typeface="MS PGothic" pitchFamily="34" charset="-128"/>
            </a:endParaRPr>
          </a:p>
        </p:txBody>
      </p:sp>
      <p:sp>
        <p:nvSpPr>
          <p:cNvPr id="86026" name="Text Box 11"/>
          <p:cNvSpPr txBox="1">
            <a:spLocks noChangeArrowheads="1"/>
          </p:cNvSpPr>
          <p:nvPr/>
        </p:nvSpPr>
        <p:spPr bwMode="auto">
          <a:xfrm>
            <a:off x="2411413" y="3933825"/>
            <a:ext cx="3887787" cy="701675"/>
          </a:xfrm>
          <a:prstGeom prst="rect">
            <a:avLst/>
          </a:prstGeom>
          <a:noFill/>
          <a:ln w="9525">
            <a:noFill/>
            <a:miter lim="800000"/>
            <a:headEnd/>
            <a:tailEnd/>
          </a:ln>
        </p:spPr>
        <p:txBody>
          <a:bodyPr>
            <a:spAutoFit/>
          </a:bodyPr>
          <a:lstStyle/>
          <a:p>
            <a:pPr algn="ctr"/>
            <a:r>
              <a:rPr lang="en-US" altLang="ja-JP" sz="4000">
                <a:solidFill>
                  <a:srgbClr val="FFFF00"/>
                </a:solidFill>
                <a:ea typeface="MS PGothic" pitchFamily="34" charset="-128"/>
              </a:rPr>
              <a:t>Conclusions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smtClean="0">
                <a:solidFill>
                  <a:srgbClr val="C00000"/>
                </a:solidFill>
              </a:rPr>
              <a:t>Charged-Particle Irradiation</a:t>
            </a:r>
          </a:p>
        </p:txBody>
      </p:sp>
      <p:sp>
        <p:nvSpPr>
          <p:cNvPr id="3" name="Content Placeholder 2"/>
          <p:cNvSpPr>
            <a:spLocks noGrp="1"/>
          </p:cNvSpPr>
          <p:nvPr>
            <p:ph idx="1"/>
          </p:nvPr>
        </p:nvSpPr>
        <p:spPr/>
        <p:txBody>
          <a:bodyPr>
            <a:normAutofit fontScale="85000" lnSpcReduction="20000"/>
          </a:bodyPr>
          <a:lstStyle/>
          <a:p>
            <a:pPr marL="548640" indent="-411480" eaLnBrk="1" fontAlgn="auto" hangingPunct="1">
              <a:lnSpc>
                <a:spcPct val="150000"/>
              </a:lnSpc>
              <a:spcAft>
                <a:spcPts val="0"/>
              </a:spcAft>
              <a:buClr>
                <a:schemeClr val="tx1">
                  <a:shade val="95000"/>
                </a:schemeClr>
              </a:buClr>
              <a:buFont typeface="Wingdings 2"/>
              <a:buChar char=""/>
              <a:defRPr/>
            </a:pPr>
            <a:r>
              <a:rPr lang="en-US" dirty="0" smtClean="0"/>
              <a:t>More recently, Kawashima et al. reported a 66% overall survival rate at 2 years among 30 patients treated on a phase 2 protocol with 72 CGE in 20 fractions over 5 weeks.</a:t>
            </a:r>
          </a:p>
          <a:p>
            <a:pPr marL="548640" indent="-411480" eaLnBrk="1" fontAlgn="auto" hangingPunct="1">
              <a:lnSpc>
                <a:spcPct val="150000"/>
              </a:lnSpc>
              <a:spcAft>
                <a:spcPts val="0"/>
              </a:spcAft>
              <a:buClr>
                <a:schemeClr val="tx1">
                  <a:shade val="95000"/>
                </a:schemeClr>
              </a:buClr>
              <a:buFont typeface="Wingdings 2"/>
              <a:buChar char=""/>
              <a:defRPr/>
            </a:pPr>
            <a:r>
              <a:rPr lang="en-US" dirty="0" smtClean="0"/>
              <a:t>These results indicate that proton beam therapy is safe and efficacious in the treatment of HCC and the results compare favorably to other curative treatments.</a:t>
            </a:r>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smtClean="0">
                <a:solidFill>
                  <a:srgbClr val="C00000"/>
                </a:solidFill>
              </a:rPr>
              <a:t>Charged-Particle Irradiation</a:t>
            </a:r>
          </a:p>
        </p:txBody>
      </p:sp>
      <p:sp>
        <p:nvSpPr>
          <p:cNvPr id="88067" name="Content Placeholder 2"/>
          <p:cNvSpPr>
            <a:spLocks noGrp="1"/>
          </p:cNvSpPr>
          <p:nvPr>
            <p:ph idx="1"/>
          </p:nvPr>
        </p:nvSpPr>
        <p:spPr>
          <a:xfrm>
            <a:off x="457200" y="2057400"/>
            <a:ext cx="8229600" cy="4038600"/>
          </a:xfrm>
        </p:spPr>
        <p:txBody>
          <a:bodyPr/>
          <a:lstStyle/>
          <a:p>
            <a:pPr eaLnBrk="1" hangingPunct="1">
              <a:lnSpc>
                <a:spcPct val="150000"/>
              </a:lnSpc>
              <a:buFont typeface="Wingdings 2" pitchFamily="18" charset="2"/>
              <a:buNone/>
            </a:pPr>
            <a:r>
              <a:rPr lang="en-US" smtClean="0"/>
              <a:t>    Furthermore, it is repeatable and minimally influenced by tumor size, tumor location, arterial anatomy of feeding vessels, presence of vascular invasion, and coexistence of intercurrent medical disease.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smtClean="0">
                <a:solidFill>
                  <a:srgbClr val="C00000"/>
                </a:solidFill>
              </a:rPr>
              <a:t>CHILD-PUGH SCORE</a:t>
            </a:r>
          </a:p>
        </p:txBody>
      </p:sp>
      <p:graphicFrame>
        <p:nvGraphicFramePr>
          <p:cNvPr id="4" name="Content Placeholder 3"/>
          <p:cNvGraphicFramePr>
            <a:graphicFrameLocks noGrp="1"/>
          </p:cNvGraphicFramePr>
          <p:nvPr>
            <p:ph idx="1"/>
          </p:nvPr>
        </p:nvGraphicFramePr>
        <p:xfrm>
          <a:off x="152400" y="1219200"/>
          <a:ext cx="8763000" cy="4503738"/>
        </p:xfrm>
        <a:graphic>
          <a:graphicData uri="http://schemas.openxmlformats.org/drawingml/2006/table">
            <a:tbl>
              <a:tblPr firstRow="1" bandRow="1">
                <a:tableStyleId>{7DF18680-E054-41AD-8BC1-D1AEF772440D}</a:tableStyleId>
              </a:tblPr>
              <a:tblGrid>
                <a:gridCol w="1460500"/>
                <a:gridCol w="1460500"/>
                <a:gridCol w="1460500"/>
                <a:gridCol w="1460500"/>
                <a:gridCol w="1460500"/>
                <a:gridCol w="1460500"/>
              </a:tblGrid>
              <a:tr h="1104900">
                <a:tc>
                  <a:txBody>
                    <a:bodyPr/>
                    <a:lstStyle/>
                    <a:p>
                      <a:r>
                        <a:rPr lang="en-US" dirty="0" smtClean="0"/>
                        <a:t>score</a:t>
                      </a:r>
                      <a:endParaRPr lang="en-US" dirty="0">
                        <a:solidFill>
                          <a:srgbClr val="FF0000"/>
                        </a:solidFill>
                      </a:endParaRPr>
                    </a:p>
                  </a:txBody>
                  <a:tcPr/>
                </a:tc>
                <a:tc>
                  <a:txBody>
                    <a:bodyPr/>
                    <a:lstStyle/>
                    <a:p>
                      <a:r>
                        <a:rPr lang="en-US" dirty="0" err="1" smtClean="0"/>
                        <a:t>Bilirubin</a:t>
                      </a:r>
                      <a:r>
                        <a:rPr lang="en-US" dirty="0" smtClean="0"/>
                        <a:t> (mg/dl)</a:t>
                      </a:r>
                      <a:endParaRPr lang="en-US" dirty="0"/>
                    </a:p>
                  </a:txBody>
                  <a:tcPr/>
                </a:tc>
                <a:tc>
                  <a:txBody>
                    <a:bodyPr/>
                    <a:lstStyle/>
                    <a:p>
                      <a:r>
                        <a:rPr lang="en-US" dirty="0" smtClean="0"/>
                        <a:t>Albumin (g/dl)</a:t>
                      </a:r>
                      <a:endParaRPr lang="en-US" dirty="0"/>
                    </a:p>
                  </a:txBody>
                  <a:tcPr/>
                </a:tc>
                <a:tc>
                  <a:txBody>
                    <a:bodyPr/>
                    <a:lstStyle/>
                    <a:p>
                      <a:r>
                        <a:rPr lang="en-US" dirty="0" err="1" smtClean="0"/>
                        <a:t>Prothrombin</a:t>
                      </a:r>
                      <a:r>
                        <a:rPr lang="en-US" dirty="0" smtClean="0"/>
                        <a:t> time (sec)</a:t>
                      </a:r>
                      <a:endParaRPr lang="en-US" dirty="0"/>
                    </a:p>
                  </a:txBody>
                  <a:tcPr/>
                </a:tc>
                <a:tc>
                  <a:txBody>
                    <a:bodyPr/>
                    <a:lstStyle/>
                    <a:p>
                      <a:r>
                        <a:rPr lang="en-US" dirty="0" smtClean="0"/>
                        <a:t>Hepatic encephalopathy (grade)</a:t>
                      </a:r>
                      <a:endParaRPr lang="en-US" dirty="0"/>
                    </a:p>
                  </a:txBody>
                  <a:tcPr/>
                </a:tc>
                <a:tc>
                  <a:txBody>
                    <a:bodyPr/>
                    <a:lstStyle/>
                    <a:p>
                      <a:r>
                        <a:rPr lang="en-US" dirty="0" smtClean="0"/>
                        <a:t>Ascites</a:t>
                      </a:r>
                      <a:endParaRPr lang="en-US" dirty="0"/>
                    </a:p>
                  </a:txBody>
                  <a:tcPr/>
                </a:tc>
              </a:tr>
              <a:tr h="1104900">
                <a:tc>
                  <a:txBody>
                    <a:bodyPr/>
                    <a:lstStyle/>
                    <a:p>
                      <a:r>
                        <a:rPr lang="en-US" dirty="0" smtClean="0"/>
                        <a:t>1</a:t>
                      </a:r>
                      <a:endParaRPr lang="en-US" dirty="0"/>
                    </a:p>
                  </a:txBody>
                  <a:tcPr/>
                </a:tc>
                <a:tc>
                  <a:txBody>
                    <a:bodyPr/>
                    <a:lstStyle/>
                    <a:p>
                      <a:r>
                        <a:rPr lang="en-US" baseline="0" dirty="0" smtClean="0"/>
                        <a:t> &lt;2</a:t>
                      </a:r>
                      <a:endParaRPr lang="en-US" dirty="0"/>
                    </a:p>
                  </a:txBody>
                  <a:tcPr/>
                </a:tc>
                <a:tc>
                  <a:txBody>
                    <a:bodyPr/>
                    <a:lstStyle/>
                    <a:p>
                      <a:r>
                        <a:rPr lang="en-US" dirty="0" smtClean="0"/>
                        <a:t>&gt; 3.5</a:t>
                      </a:r>
                      <a:endParaRPr lang="en-US" dirty="0"/>
                    </a:p>
                  </a:txBody>
                  <a:tcPr/>
                </a:tc>
                <a:tc>
                  <a:txBody>
                    <a:bodyPr/>
                    <a:lstStyle/>
                    <a:p>
                      <a:r>
                        <a:rPr lang="en-US" dirty="0" smtClean="0"/>
                        <a:t>&lt; 4</a:t>
                      </a:r>
                      <a:endParaRPr lang="en-US" dirty="0"/>
                    </a:p>
                  </a:txBody>
                  <a:tcPr/>
                </a:tc>
                <a:tc>
                  <a:txBody>
                    <a:bodyPr/>
                    <a:lstStyle/>
                    <a:p>
                      <a:r>
                        <a:rPr lang="en-US" dirty="0" smtClean="0"/>
                        <a:t>None</a:t>
                      </a:r>
                      <a:endParaRPr lang="en-US" dirty="0"/>
                    </a:p>
                  </a:txBody>
                  <a:tcPr/>
                </a:tc>
                <a:tc>
                  <a:txBody>
                    <a:bodyPr/>
                    <a:lstStyle/>
                    <a:p>
                      <a:r>
                        <a:rPr lang="en-US" dirty="0" smtClean="0"/>
                        <a:t>None</a:t>
                      </a:r>
                      <a:endParaRPr lang="en-US" dirty="0"/>
                    </a:p>
                  </a:txBody>
                  <a:tcPr/>
                </a:tc>
              </a:tr>
              <a:tr h="1104900">
                <a:tc>
                  <a:txBody>
                    <a:bodyPr/>
                    <a:lstStyle/>
                    <a:p>
                      <a:r>
                        <a:rPr lang="en-US" dirty="0" smtClean="0"/>
                        <a:t>2</a:t>
                      </a:r>
                      <a:endParaRPr lang="en-US" dirty="0"/>
                    </a:p>
                  </a:txBody>
                  <a:tcPr/>
                </a:tc>
                <a:tc>
                  <a:txBody>
                    <a:bodyPr/>
                    <a:lstStyle/>
                    <a:p>
                      <a:r>
                        <a:rPr lang="en-US" dirty="0" smtClean="0"/>
                        <a:t> 2 – 3 </a:t>
                      </a:r>
                      <a:endParaRPr lang="en-US" dirty="0"/>
                    </a:p>
                  </a:txBody>
                  <a:tcPr/>
                </a:tc>
                <a:tc>
                  <a:txBody>
                    <a:bodyPr/>
                    <a:lstStyle/>
                    <a:p>
                      <a:r>
                        <a:rPr lang="en-US" dirty="0" smtClean="0"/>
                        <a:t>2.8 – 3.5</a:t>
                      </a:r>
                      <a:endParaRPr lang="en-US" dirty="0"/>
                    </a:p>
                  </a:txBody>
                  <a:tcPr/>
                </a:tc>
                <a:tc>
                  <a:txBody>
                    <a:bodyPr/>
                    <a:lstStyle/>
                    <a:p>
                      <a:r>
                        <a:rPr lang="en-US" dirty="0" smtClean="0"/>
                        <a:t>4 – 6</a:t>
                      </a:r>
                      <a:endParaRPr lang="en-US" dirty="0"/>
                    </a:p>
                  </a:txBody>
                  <a:tcPr/>
                </a:tc>
                <a:tc>
                  <a:txBody>
                    <a:bodyPr/>
                    <a:lstStyle/>
                    <a:p>
                      <a:r>
                        <a:rPr lang="en-US" dirty="0" smtClean="0"/>
                        <a:t>1 – 2</a:t>
                      </a:r>
                      <a:endParaRPr lang="en-US" dirty="0"/>
                    </a:p>
                  </a:txBody>
                  <a:tcPr/>
                </a:tc>
                <a:tc>
                  <a:txBody>
                    <a:bodyPr/>
                    <a:lstStyle/>
                    <a:p>
                      <a:r>
                        <a:rPr lang="en-US" dirty="0" smtClean="0"/>
                        <a:t>Mild (detectable)</a:t>
                      </a:r>
                      <a:endParaRPr lang="en-US" dirty="0"/>
                    </a:p>
                  </a:txBody>
                  <a:tcPr/>
                </a:tc>
              </a:tr>
              <a:tr h="1104900">
                <a:tc>
                  <a:txBody>
                    <a:bodyPr/>
                    <a:lstStyle/>
                    <a:p>
                      <a:r>
                        <a:rPr lang="en-US" dirty="0" smtClean="0"/>
                        <a:t>3</a:t>
                      </a:r>
                      <a:endParaRPr lang="en-US" dirty="0"/>
                    </a:p>
                  </a:txBody>
                  <a:tcPr/>
                </a:tc>
                <a:tc>
                  <a:txBody>
                    <a:bodyPr/>
                    <a:lstStyle/>
                    <a:p>
                      <a:r>
                        <a:rPr lang="en-US" dirty="0" smtClean="0"/>
                        <a:t> &gt;3</a:t>
                      </a:r>
                      <a:endParaRPr lang="en-US" dirty="0"/>
                    </a:p>
                  </a:txBody>
                  <a:tcPr/>
                </a:tc>
                <a:tc>
                  <a:txBody>
                    <a:bodyPr/>
                    <a:lstStyle/>
                    <a:p>
                      <a:r>
                        <a:rPr lang="en-US" dirty="0" smtClean="0"/>
                        <a:t>&lt; 2.8</a:t>
                      </a:r>
                      <a:endParaRPr lang="en-US" dirty="0"/>
                    </a:p>
                  </a:txBody>
                  <a:tcPr/>
                </a:tc>
                <a:tc>
                  <a:txBody>
                    <a:bodyPr/>
                    <a:lstStyle/>
                    <a:p>
                      <a:r>
                        <a:rPr lang="en-US" dirty="0" smtClean="0"/>
                        <a:t>&gt; 6</a:t>
                      </a:r>
                      <a:endParaRPr lang="en-US" dirty="0"/>
                    </a:p>
                  </a:txBody>
                  <a:tcPr/>
                </a:tc>
                <a:tc>
                  <a:txBody>
                    <a:bodyPr/>
                    <a:lstStyle/>
                    <a:p>
                      <a:r>
                        <a:rPr lang="en-US" dirty="0" smtClean="0"/>
                        <a:t>3 - 4</a:t>
                      </a:r>
                      <a:endParaRPr lang="en-US" dirty="0"/>
                    </a:p>
                  </a:txBody>
                  <a:tcPr/>
                </a:tc>
                <a:tc>
                  <a:txBody>
                    <a:bodyPr/>
                    <a:lstStyle/>
                    <a:p>
                      <a:r>
                        <a:rPr lang="en-US" dirty="0" smtClean="0"/>
                        <a:t>Severe (tense)</a:t>
                      </a:r>
                      <a:endParaRPr lang="en-US" dirty="0"/>
                    </a:p>
                  </a:txBody>
                  <a:tcPr/>
                </a:tc>
              </a:tr>
            </a:tbl>
          </a:graphicData>
        </a:graphic>
      </p:graphicFrame>
      <p:sp>
        <p:nvSpPr>
          <p:cNvPr id="89128" name="TextBox 4"/>
          <p:cNvSpPr txBox="1">
            <a:spLocks noChangeArrowheads="1"/>
          </p:cNvSpPr>
          <p:nvPr/>
        </p:nvSpPr>
        <p:spPr bwMode="auto">
          <a:xfrm>
            <a:off x="2057400" y="6172200"/>
            <a:ext cx="6705600" cy="461963"/>
          </a:xfrm>
          <a:prstGeom prst="rect">
            <a:avLst/>
          </a:prstGeom>
          <a:noFill/>
          <a:ln w="9525">
            <a:noFill/>
            <a:miter lim="800000"/>
            <a:headEnd/>
            <a:tailEnd/>
          </a:ln>
        </p:spPr>
        <p:txBody>
          <a:bodyPr>
            <a:spAutoFit/>
          </a:bodyPr>
          <a:lstStyle/>
          <a:p>
            <a:r>
              <a:rPr lang="en-US" sz="2400">
                <a:solidFill>
                  <a:srgbClr val="FF0000"/>
                </a:solidFill>
                <a:latin typeface="Georgia" pitchFamily="18" charset="0"/>
              </a:rPr>
              <a:t>Child-Pugh class : A, 5-6;    B, 7-9;    C, &gt;9</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0" y="463550"/>
            <a:ext cx="9144000" cy="5632450"/>
          </a:xfrm>
          <a:prstGeom prst="rect">
            <a:avLst/>
          </a:prstGeom>
          <a:noFill/>
          <a:ln w="9525">
            <a:noFill/>
            <a:miter lim="800000"/>
            <a:headEnd/>
            <a:tailEnd/>
          </a:ln>
        </p:spPr>
        <p:txBody>
          <a:bodyPr>
            <a:spAutoFit/>
          </a:bodyPr>
          <a:lstStyle/>
          <a:p>
            <a:r>
              <a:rPr lang="fr-FR">
                <a:latin typeface="Times New Roman" pitchFamily="18" charset="0"/>
                <a:cs typeface="Times New Roman" pitchFamily="18" charset="0"/>
              </a:rPr>
              <a:t>DuthoyW, </a:t>
            </a:r>
          </a:p>
          <a:p>
            <a:r>
              <a:rPr lang="fr-FR">
                <a:latin typeface="Times New Roman" pitchFamily="18" charset="0"/>
                <a:cs typeface="Times New Roman" pitchFamily="18" charset="0"/>
              </a:rPr>
              <a:t>Clinical implementation </a:t>
            </a:r>
            <a:r>
              <a:rPr lang="en-SG">
                <a:latin typeface="Times New Roman" pitchFamily="18" charset="0"/>
                <a:cs typeface="Times New Roman" pitchFamily="18" charset="0"/>
              </a:rPr>
              <a:t>of intensity-modulated arc therapy (IMAT) for rectal</a:t>
            </a:r>
          </a:p>
          <a:p>
            <a:r>
              <a:rPr lang="en-SG">
                <a:latin typeface="Times New Roman" pitchFamily="18" charset="0"/>
                <a:cs typeface="Times New Roman" pitchFamily="18" charset="0"/>
              </a:rPr>
              <a:t>cancer. </a:t>
            </a:r>
          </a:p>
          <a:p>
            <a:r>
              <a:rPr lang="en-SG">
                <a:latin typeface="Times New Roman" pitchFamily="18" charset="0"/>
                <a:cs typeface="Times New Roman" pitchFamily="18" charset="0"/>
              </a:rPr>
              <a:t>Int J Radiat Oncol Biol Phys 2004;60:794–806.</a:t>
            </a:r>
          </a:p>
          <a:p>
            <a:endParaRPr lang="en-SG">
              <a:latin typeface="Times New Roman" pitchFamily="18" charset="0"/>
              <a:cs typeface="Times New Roman" pitchFamily="18" charset="0"/>
            </a:endParaRPr>
          </a:p>
          <a:p>
            <a:r>
              <a:rPr lang="en-SG">
                <a:latin typeface="Times New Roman" pitchFamily="18" charset="0"/>
                <a:cs typeface="Times New Roman" pitchFamily="18" charset="0"/>
              </a:rPr>
              <a:t>Nuyttens JJ</a:t>
            </a:r>
          </a:p>
          <a:p>
            <a:r>
              <a:rPr lang="en-SG">
                <a:latin typeface="Times New Roman" pitchFamily="18" charset="0"/>
                <a:cs typeface="Times New Roman" pitchFamily="18" charset="0"/>
              </a:rPr>
              <a:t>The influence of small bowel motion on both a conventional three-field and intensity</a:t>
            </a:r>
          </a:p>
          <a:p>
            <a:r>
              <a:rPr lang="en-SG">
                <a:latin typeface="Times New Roman" pitchFamily="18" charset="0"/>
                <a:cs typeface="Times New Roman" pitchFamily="18" charset="0"/>
              </a:rPr>
              <a:t>modulated radiation therapy (IMRT) for rectal cancer. </a:t>
            </a:r>
          </a:p>
          <a:p>
            <a:r>
              <a:rPr lang="en-SG">
                <a:latin typeface="Times New Roman" pitchFamily="18" charset="0"/>
                <a:cs typeface="Times New Roman" pitchFamily="18" charset="0"/>
              </a:rPr>
              <a:t>Cancer Radiother 2004;8:297–304.</a:t>
            </a:r>
          </a:p>
          <a:p>
            <a:endParaRPr lang="en-SG">
              <a:latin typeface="Times New Roman" pitchFamily="18" charset="0"/>
              <a:cs typeface="Times New Roman" pitchFamily="18" charset="0"/>
            </a:endParaRPr>
          </a:p>
          <a:p>
            <a:r>
              <a:rPr lang="en-SG">
                <a:latin typeface="Times New Roman" pitchFamily="18" charset="0"/>
                <a:cs typeface="Times New Roman" pitchFamily="18" charset="0"/>
              </a:rPr>
              <a:t>Arbea L</a:t>
            </a:r>
          </a:p>
          <a:p>
            <a:r>
              <a:rPr lang="en-SG">
                <a:latin typeface="Times New Roman" pitchFamily="18" charset="0"/>
                <a:cs typeface="Times New Roman" pitchFamily="18" charset="0"/>
              </a:rPr>
              <a:t>Intensitymodulated radiation therapy (IMRT) vs. 3D conformal radiotherapy</a:t>
            </a:r>
          </a:p>
          <a:p>
            <a:r>
              <a:rPr lang="en-SG">
                <a:latin typeface="Times New Roman" pitchFamily="18" charset="0"/>
                <a:cs typeface="Times New Roman" pitchFamily="18" charset="0"/>
              </a:rPr>
              <a:t>(3DCRT) in locally advanced rectal cancer (LARC): Dosimetric comparison and clinical implications. </a:t>
            </a:r>
          </a:p>
          <a:p>
            <a:r>
              <a:rPr lang="en-SG">
                <a:latin typeface="Times New Roman" pitchFamily="18" charset="0"/>
                <a:cs typeface="Times New Roman" pitchFamily="18" charset="0"/>
              </a:rPr>
              <a:t>Radiat Oncol 2010;5:17.</a:t>
            </a:r>
          </a:p>
          <a:p>
            <a:endParaRPr lang="en-SG">
              <a:latin typeface="Times New Roman" pitchFamily="18" charset="0"/>
              <a:cs typeface="Times New Roman" pitchFamily="18" charset="0"/>
            </a:endParaRPr>
          </a:p>
          <a:p>
            <a:r>
              <a:rPr lang="en-SG">
                <a:latin typeface="Times New Roman" pitchFamily="18" charset="0"/>
                <a:cs typeface="Times New Roman" pitchFamily="18" charset="0"/>
              </a:rPr>
              <a:t>Tho LM</a:t>
            </a:r>
          </a:p>
          <a:p>
            <a:r>
              <a:rPr lang="en-SG">
                <a:latin typeface="Times New Roman" pitchFamily="18" charset="0"/>
                <a:cs typeface="Times New Roman" pitchFamily="18" charset="0"/>
              </a:rPr>
              <a:t>Acute small bowel toxicity and preoperative chemoradiotherapy for rectal cancer: Investigating</a:t>
            </a:r>
          </a:p>
          <a:p>
            <a:r>
              <a:rPr lang="en-SG">
                <a:latin typeface="Times New Roman" pitchFamily="18" charset="0"/>
                <a:cs typeface="Times New Roman" pitchFamily="18" charset="0"/>
              </a:rPr>
              <a:t>dose-volume relationships and role for inverse planning. Int J Radiat Oncol Biol Phys 2006;66:505–513.</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0" y="381000"/>
            <a:ext cx="9144000" cy="461963"/>
          </a:xfrm>
          <a:prstGeom prst="rect">
            <a:avLst/>
          </a:prstGeom>
          <a:noFill/>
          <a:ln w="9525">
            <a:noFill/>
            <a:miter lim="800000"/>
            <a:headEnd/>
            <a:tailEnd/>
          </a:ln>
        </p:spPr>
        <p:txBody>
          <a:bodyPr>
            <a:spAutoFit/>
          </a:bodyPr>
          <a:lstStyle/>
          <a:p>
            <a:r>
              <a:rPr lang="en-SG" sz="2400" b="1">
                <a:latin typeface="Times New Roman" pitchFamily="18" charset="0"/>
                <a:cs typeface="Times New Roman" pitchFamily="18" charset="0"/>
              </a:rPr>
              <a:t>Treatment regimen</a:t>
            </a:r>
          </a:p>
        </p:txBody>
      </p:sp>
      <p:pic>
        <p:nvPicPr>
          <p:cNvPr id="91139" name="Picture 2"/>
          <p:cNvPicPr>
            <a:picLocks noChangeAspect="1" noChangeArrowheads="1"/>
          </p:cNvPicPr>
          <p:nvPr/>
        </p:nvPicPr>
        <p:blipFill>
          <a:blip r:embed="rId2"/>
          <a:srcRect/>
          <a:stretch>
            <a:fillRect/>
          </a:stretch>
        </p:blipFill>
        <p:spPr bwMode="auto">
          <a:xfrm>
            <a:off x="152400" y="1371600"/>
            <a:ext cx="4381500" cy="514350"/>
          </a:xfrm>
          <a:prstGeom prst="rect">
            <a:avLst/>
          </a:prstGeom>
          <a:noFill/>
          <a:ln w="9525">
            <a:noFill/>
            <a:miter lim="800000"/>
            <a:headEnd/>
            <a:tailEnd/>
          </a:ln>
        </p:spPr>
      </p:pic>
      <p:pic>
        <p:nvPicPr>
          <p:cNvPr id="91140" name="Picture 3"/>
          <p:cNvPicPr>
            <a:picLocks noChangeAspect="1" noChangeArrowheads="1"/>
          </p:cNvPicPr>
          <p:nvPr/>
        </p:nvPicPr>
        <p:blipFill>
          <a:blip r:embed="rId3"/>
          <a:srcRect/>
          <a:stretch>
            <a:fillRect/>
          </a:stretch>
        </p:blipFill>
        <p:spPr bwMode="auto">
          <a:xfrm>
            <a:off x="152400" y="2057400"/>
            <a:ext cx="4381500" cy="1838325"/>
          </a:xfrm>
          <a:prstGeom prst="rect">
            <a:avLst/>
          </a:prstGeom>
          <a:noFill/>
          <a:ln w="9525">
            <a:noFill/>
            <a:miter lim="800000"/>
            <a:headEnd/>
            <a:tailEnd/>
          </a:ln>
        </p:spPr>
      </p:pic>
      <p:sp>
        <p:nvSpPr>
          <p:cNvPr id="91141" name="Rectangle 4"/>
          <p:cNvSpPr>
            <a:spLocks noChangeArrowheads="1"/>
          </p:cNvSpPr>
          <p:nvPr/>
        </p:nvSpPr>
        <p:spPr bwMode="auto">
          <a:xfrm>
            <a:off x="4724400" y="398463"/>
            <a:ext cx="4419600" cy="6002337"/>
          </a:xfrm>
          <a:prstGeom prst="rect">
            <a:avLst/>
          </a:prstGeom>
          <a:noFill/>
          <a:ln w="9525">
            <a:noFill/>
            <a:miter lim="800000"/>
            <a:headEnd/>
            <a:tailEnd/>
          </a:ln>
        </p:spPr>
        <p:txBody>
          <a:bodyPr>
            <a:spAutoFit/>
          </a:bodyPr>
          <a:lstStyle/>
          <a:p>
            <a:pPr>
              <a:buFont typeface="Arial" pitchFamily="34" charset="0"/>
              <a:buChar char="•"/>
            </a:pPr>
            <a:r>
              <a:rPr lang="en-SG" sz="1600">
                <a:latin typeface="Times New Roman" pitchFamily="18" charset="0"/>
                <a:cs typeface="Times New Roman" pitchFamily="18" charset="0"/>
              </a:rPr>
              <a:t>After target coverage and homogeneity, IMRT optimization were prioritized for dose reduction to the small bowel followed by bladder and femora. </a:t>
            </a:r>
          </a:p>
          <a:p>
            <a:pPr>
              <a:buFont typeface="Arial" pitchFamily="34" charset="0"/>
              <a:buChar char="•"/>
            </a:pPr>
            <a:endParaRPr lang="en-SG" sz="1600">
              <a:latin typeface="Times New Roman" pitchFamily="18" charset="0"/>
              <a:cs typeface="Times New Roman" pitchFamily="18" charset="0"/>
            </a:endParaRPr>
          </a:p>
          <a:p>
            <a:pPr>
              <a:buFont typeface="Arial" pitchFamily="34" charset="0"/>
              <a:buChar char="•"/>
            </a:pPr>
            <a:r>
              <a:rPr lang="en-SG" sz="1600">
                <a:latin typeface="Times New Roman" pitchFamily="18" charset="0"/>
                <a:cs typeface="Times New Roman" pitchFamily="18" charset="0"/>
              </a:rPr>
              <a:t>Limited volumes of small bowel volume were allowed to exceed 45 Gy if adjacent to the boost volume, but not to exceed 50 Gy.</a:t>
            </a:r>
          </a:p>
          <a:p>
            <a:pPr>
              <a:buFont typeface="Arial" pitchFamily="34" charset="0"/>
              <a:buChar char="•"/>
            </a:pPr>
            <a:endParaRPr lang="en-SG" sz="1600">
              <a:latin typeface="Times New Roman" pitchFamily="18" charset="0"/>
              <a:cs typeface="Times New Roman" pitchFamily="18" charset="0"/>
            </a:endParaRPr>
          </a:p>
          <a:p>
            <a:pPr>
              <a:buFont typeface="Arial" pitchFamily="34" charset="0"/>
              <a:buChar char="•"/>
            </a:pPr>
            <a:r>
              <a:rPr lang="en-SG" sz="1600">
                <a:latin typeface="Times New Roman" pitchFamily="18" charset="0"/>
                <a:cs typeface="Times New Roman" pitchFamily="18" charset="0"/>
              </a:rPr>
              <a:t>In addition to maximum dose, multiple dose–volume parameters were specified for the small bowel volume, ranging from 15 to 40 Gy  to reduce mean bowel exposure to as low as achievable. </a:t>
            </a:r>
          </a:p>
          <a:p>
            <a:pPr>
              <a:buFont typeface="Arial" pitchFamily="34" charset="0"/>
              <a:buChar char="•"/>
            </a:pPr>
            <a:endParaRPr lang="en-SG" sz="1600">
              <a:latin typeface="Times New Roman" pitchFamily="18" charset="0"/>
              <a:cs typeface="Times New Roman" pitchFamily="18" charset="0"/>
            </a:endParaRPr>
          </a:p>
          <a:p>
            <a:pPr>
              <a:buFont typeface="Arial" pitchFamily="34" charset="0"/>
              <a:buChar char="•"/>
            </a:pPr>
            <a:r>
              <a:rPr lang="en-SG" sz="1600">
                <a:latin typeface="Times New Roman" pitchFamily="18" charset="0"/>
                <a:cs typeface="Times New Roman" pitchFamily="18" charset="0"/>
              </a:rPr>
              <a:t>The maximum bladder dose was kept from exceeding 50 Gy, and V40 was kept less than 40% or lower if possible. </a:t>
            </a:r>
          </a:p>
          <a:p>
            <a:pPr>
              <a:buFont typeface="Arial" pitchFamily="34" charset="0"/>
              <a:buChar char="•"/>
            </a:pPr>
            <a:endParaRPr lang="en-SG" sz="1600">
              <a:latin typeface="Times New Roman" pitchFamily="18" charset="0"/>
              <a:cs typeface="Times New Roman" pitchFamily="18" charset="0"/>
            </a:endParaRPr>
          </a:p>
          <a:p>
            <a:pPr>
              <a:buFont typeface="Arial" pitchFamily="34" charset="0"/>
              <a:buChar char="•"/>
            </a:pPr>
            <a:r>
              <a:rPr lang="en-SG" sz="1600">
                <a:latin typeface="Times New Roman" pitchFamily="18" charset="0"/>
                <a:cs typeface="Times New Roman" pitchFamily="18" charset="0"/>
              </a:rPr>
              <a:t>The proximal femora were constrained from receiving more than 40 Gy. </a:t>
            </a:r>
          </a:p>
          <a:p>
            <a:pPr>
              <a:buFont typeface="Arial" pitchFamily="34" charset="0"/>
              <a:buChar char="•"/>
            </a:pPr>
            <a:endParaRPr lang="en-SG" sz="1600">
              <a:latin typeface="Times New Roman" pitchFamily="18" charset="0"/>
              <a:cs typeface="Times New Roman" pitchFamily="18" charset="0"/>
            </a:endParaRPr>
          </a:p>
          <a:p>
            <a:pPr>
              <a:buFont typeface="Arial" pitchFamily="34" charset="0"/>
              <a:buChar char="•"/>
            </a:pPr>
            <a:r>
              <a:rPr lang="en-SG" sz="1600">
                <a:latin typeface="Times New Roman" pitchFamily="18" charset="0"/>
                <a:cs typeface="Times New Roman" pitchFamily="18" charset="0"/>
              </a:rPr>
              <a:t>The dose fractionation for IMRT patients was similar to that for CRT patients except that often the GTV boost (to 50 Gy) was delivered concurrently with the 45 Gy to the pelvis.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WordArt 4"/>
          <p:cNvSpPr>
            <a:spLocks noChangeArrowheads="1" noChangeShapeType="1" noTextEdit="1"/>
          </p:cNvSpPr>
          <p:nvPr/>
        </p:nvSpPr>
        <p:spPr bwMode="auto">
          <a:xfrm>
            <a:off x="381000" y="685800"/>
            <a:ext cx="8305800" cy="16764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RT/CT IN RECTAL CANCERS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lide Number Placeholder 3"/>
          <p:cNvSpPr>
            <a:spLocks noGrp="1"/>
          </p:cNvSpPr>
          <p:nvPr>
            <p:ph type="sldNum" sz="quarter" idx="12"/>
          </p:nvPr>
        </p:nvSpPr>
        <p:spPr>
          <a:noFill/>
        </p:spPr>
        <p:txBody>
          <a:bodyPr/>
          <a:lstStyle/>
          <a:p>
            <a:fld id="{3470D511-5F5C-4DBF-9F0A-C2F1EE459FE5}" type="slidenum">
              <a:rPr lang="en-US" smtClean="0">
                <a:latin typeface="Arial" pitchFamily="34" charset="0"/>
              </a:rPr>
              <a:pPr/>
              <a:t>9</a:t>
            </a:fld>
            <a:endParaRPr lang="en-US" smtClean="0">
              <a:latin typeface="Arial" pitchFamily="34" charset="0"/>
            </a:endParaRPr>
          </a:p>
        </p:txBody>
      </p:sp>
      <p:grpSp>
        <p:nvGrpSpPr>
          <p:cNvPr id="2053" name="Group 4"/>
          <p:cNvGrpSpPr>
            <a:grpSpLocks/>
          </p:cNvGrpSpPr>
          <p:nvPr/>
        </p:nvGrpSpPr>
        <p:grpSpPr bwMode="auto">
          <a:xfrm>
            <a:off x="76200" y="1295400"/>
            <a:ext cx="8991600" cy="5486400"/>
            <a:chOff x="48" y="816"/>
            <a:chExt cx="5664" cy="3456"/>
          </a:xfrm>
        </p:grpSpPr>
        <p:sp>
          <p:nvSpPr>
            <p:cNvPr id="2055" name="Rectangle 5"/>
            <p:cNvSpPr>
              <a:spLocks noChangeArrowheads="1"/>
            </p:cNvSpPr>
            <p:nvPr/>
          </p:nvSpPr>
          <p:spPr bwMode="auto">
            <a:xfrm>
              <a:off x="2256" y="1056"/>
              <a:ext cx="1488" cy="2746"/>
            </a:xfrm>
            <a:prstGeom prst="rect">
              <a:avLst/>
            </a:prstGeom>
            <a:noFill/>
            <a:ln w="9525">
              <a:noFill/>
              <a:miter lim="800000"/>
              <a:headEnd/>
              <a:tailEnd/>
            </a:ln>
          </p:spPr>
          <p:txBody>
            <a:bodyPr>
              <a:spAutoFit/>
            </a:bodyPr>
            <a:lstStyle/>
            <a:p>
              <a:pPr eaLnBrk="0" hangingPunct="0">
                <a:lnSpc>
                  <a:spcPct val="175000"/>
                </a:lnSpc>
                <a:buFontTx/>
                <a:buChar char="•"/>
              </a:pPr>
              <a:r>
                <a:rPr lang="en-US" sz="2000" b="1" i="1">
                  <a:latin typeface="Comic Sans MS" pitchFamily="66" charset="0"/>
                </a:rPr>
                <a:t>3D CRT</a:t>
              </a:r>
            </a:p>
            <a:p>
              <a:pPr eaLnBrk="0" hangingPunct="0">
                <a:lnSpc>
                  <a:spcPct val="175000"/>
                </a:lnSpc>
                <a:buFontTx/>
                <a:buChar char="•"/>
              </a:pPr>
              <a:r>
                <a:rPr lang="en-US" sz="2000" b="1" i="1">
                  <a:solidFill>
                    <a:schemeClr val="tx2"/>
                  </a:solidFill>
                  <a:latin typeface="Comic Sans MS" pitchFamily="66" charset="0"/>
                </a:rPr>
                <a:t>SRS/SRT</a:t>
              </a:r>
            </a:p>
            <a:p>
              <a:pPr eaLnBrk="0" hangingPunct="0">
                <a:lnSpc>
                  <a:spcPct val="175000"/>
                </a:lnSpc>
                <a:buFontTx/>
                <a:buChar char="•"/>
              </a:pPr>
              <a:r>
                <a:rPr lang="en-US" sz="2000" b="1" i="1">
                  <a:solidFill>
                    <a:schemeClr val="tx2"/>
                  </a:solidFill>
                  <a:latin typeface="Comic Sans MS" pitchFamily="66" charset="0"/>
                </a:rPr>
                <a:t>IMRT/IMRS</a:t>
              </a:r>
            </a:p>
            <a:p>
              <a:pPr eaLnBrk="0" hangingPunct="0">
                <a:lnSpc>
                  <a:spcPct val="175000"/>
                </a:lnSpc>
                <a:buFontTx/>
                <a:buChar char="•"/>
              </a:pPr>
              <a:r>
                <a:rPr lang="en-US" sz="2000" b="1" i="1">
                  <a:solidFill>
                    <a:schemeClr val="tx2"/>
                  </a:solidFill>
                  <a:latin typeface="Comic Sans MS" pitchFamily="66" charset="0"/>
                </a:rPr>
                <a:t>IGRT</a:t>
              </a:r>
            </a:p>
            <a:p>
              <a:pPr eaLnBrk="0" hangingPunct="0">
                <a:lnSpc>
                  <a:spcPct val="175000"/>
                </a:lnSpc>
                <a:buFontTx/>
                <a:buChar char="•"/>
              </a:pPr>
              <a:r>
                <a:rPr lang="en-US" sz="2000" b="1" i="1">
                  <a:latin typeface="Comic Sans MS" pitchFamily="66" charset="0"/>
                </a:rPr>
                <a:t>CART</a:t>
              </a:r>
            </a:p>
            <a:p>
              <a:pPr eaLnBrk="0" hangingPunct="0">
                <a:lnSpc>
                  <a:spcPct val="175000"/>
                </a:lnSpc>
                <a:buFontTx/>
                <a:buChar char="•"/>
              </a:pPr>
              <a:r>
                <a:rPr lang="en-US" sz="2000" b="1" i="1">
                  <a:latin typeface="Comic Sans MS" pitchFamily="66" charset="0"/>
                </a:rPr>
                <a:t>Proton Beam RT</a:t>
              </a:r>
            </a:p>
            <a:p>
              <a:pPr eaLnBrk="0" hangingPunct="0">
                <a:lnSpc>
                  <a:spcPct val="175000"/>
                </a:lnSpc>
                <a:buFontTx/>
                <a:buChar char="•"/>
              </a:pPr>
              <a:r>
                <a:rPr lang="en-US" sz="2000" b="1" i="1">
                  <a:latin typeface="Comic Sans MS" pitchFamily="66" charset="0"/>
                </a:rPr>
                <a:t>Robotic RT</a:t>
              </a:r>
            </a:p>
            <a:p>
              <a:pPr eaLnBrk="0" hangingPunct="0">
                <a:lnSpc>
                  <a:spcPct val="175000"/>
                </a:lnSpc>
                <a:buFontTx/>
                <a:buChar char="•"/>
              </a:pPr>
              <a:r>
                <a:rPr lang="en-US" sz="2000" b="1" i="1">
                  <a:latin typeface="Comic Sans MS" pitchFamily="66" charset="0"/>
                </a:rPr>
                <a:t>BIO-ART</a:t>
              </a:r>
            </a:p>
          </p:txBody>
        </p:sp>
        <p:graphicFrame>
          <p:nvGraphicFramePr>
            <p:cNvPr id="2050" name="Object 6"/>
            <p:cNvGraphicFramePr>
              <a:graphicFrameLocks noChangeAspect="1"/>
            </p:cNvGraphicFramePr>
            <p:nvPr/>
          </p:nvGraphicFramePr>
          <p:xfrm>
            <a:off x="48" y="885"/>
            <a:ext cx="1824" cy="1563"/>
          </p:xfrm>
          <a:graphic>
            <a:graphicData uri="http://schemas.openxmlformats.org/presentationml/2006/ole">
              <p:oleObj spid="_x0000_s2050" name="Photo Editor Photo" r:id="rId3" imgW="15238095" imgH="11428571" progId="MSPhotoEd.3">
                <p:embed/>
              </p:oleObj>
            </a:graphicData>
          </a:graphic>
        </p:graphicFrame>
        <p:pic>
          <p:nvPicPr>
            <p:cNvPr id="2056" name="Picture 7"/>
            <p:cNvPicPr>
              <a:picLocks noChangeAspect="1" noChangeArrowheads="1"/>
            </p:cNvPicPr>
            <p:nvPr/>
          </p:nvPicPr>
          <p:blipFill>
            <a:blip r:embed="rId4">
              <a:lum bright="12000" contrast="42000"/>
            </a:blip>
            <a:srcRect/>
            <a:stretch>
              <a:fillRect/>
            </a:stretch>
          </p:blipFill>
          <p:spPr bwMode="auto">
            <a:xfrm>
              <a:off x="3984" y="816"/>
              <a:ext cx="1728" cy="1579"/>
            </a:xfrm>
            <a:prstGeom prst="rect">
              <a:avLst/>
            </a:prstGeom>
            <a:noFill/>
            <a:ln w="9525">
              <a:noFill/>
              <a:miter lim="800000"/>
              <a:headEnd/>
              <a:tailEnd/>
            </a:ln>
          </p:spPr>
        </p:pic>
        <p:graphicFrame>
          <p:nvGraphicFramePr>
            <p:cNvPr id="2051" name="Object 8"/>
            <p:cNvGraphicFramePr>
              <a:graphicFrameLocks noChangeAspect="1"/>
            </p:cNvGraphicFramePr>
            <p:nvPr/>
          </p:nvGraphicFramePr>
          <p:xfrm>
            <a:off x="48" y="2640"/>
            <a:ext cx="1824" cy="1632"/>
          </p:xfrm>
          <a:graphic>
            <a:graphicData uri="http://schemas.openxmlformats.org/presentationml/2006/ole">
              <p:oleObj spid="_x0000_s2051" name="Photo Editor Photo" r:id="rId5" imgW="4896533" imgH="3666667" progId="MSPhotoEd.3">
                <p:embed/>
              </p:oleObj>
            </a:graphicData>
          </a:graphic>
        </p:graphicFrame>
        <p:pic>
          <p:nvPicPr>
            <p:cNvPr id="2057" name="Picture 9"/>
            <p:cNvPicPr>
              <a:picLocks noChangeAspect="1" noChangeArrowheads="1"/>
            </p:cNvPicPr>
            <p:nvPr/>
          </p:nvPicPr>
          <p:blipFill>
            <a:blip r:embed="rId6"/>
            <a:srcRect/>
            <a:stretch>
              <a:fillRect/>
            </a:stretch>
          </p:blipFill>
          <p:spPr bwMode="auto">
            <a:xfrm>
              <a:off x="3936" y="2606"/>
              <a:ext cx="1776" cy="1666"/>
            </a:xfrm>
            <a:prstGeom prst="rect">
              <a:avLst/>
            </a:prstGeom>
            <a:noFill/>
            <a:ln w="9525">
              <a:noFill/>
              <a:miter lim="800000"/>
              <a:headEnd/>
              <a:tailEnd/>
            </a:ln>
          </p:spPr>
        </p:pic>
      </p:grpSp>
      <p:sp>
        <p:nvSpPr>
          <p:cNvPr id="2054" name="Text Box 10"/>
          <p:cNvSpPr txBox="1">
            <a:spLocks noChangeArrowheads="1"/>
          </p:cNvSpPr>
          <p:nvPr/>
        </p:nvSpPr>
        <p:spPr bwMode="auto">
          <a:xfrm>
            <a:off x="1143000" y="304800"/>
            <a:ext cx="6858000" cy="830263"/>
          </a:xfrm>
          <a:prstGeom prst="rect">
            <a:avLst/>
          </a:prstGeom>
          <a:noFill/>
          <a:ln w="9525">
            <a:noFill/>
            <a:miter lim="800000"/>
            <a:headEnd/>
            <a:tailEnd/>
          </a:ln>
        </p:spPr>
        <p:txBody>
          <a:bodyPr>
            <a:spAutoFit/>
          </a:bodyPr>
          <a:lstStyle/>
          <a:p>
            <a:pPr algn="ctr">
              <a:spcBef>
                <a:spcPct val="50000"/>
              </a:spcBef>
            </a:pPr>
            <a:r>
              <a:rPr lang="en-US" sz="2400" b="1"/>
              <a:t>Changing face of Conformal Radiotherapy: The Technology Conundrum</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0" y="17463"/>
            <a:ext cx="9144000" cy="6840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a:stretch>
            <a:fillRect/>
          </a:stretch>
        </p:blipFill>
        <p:spPr bwMode="auto">
          <a:xfrm>
            <a:off x="0" y="4763"/>
            <a:ext cx="9144000" cy="6840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4"/>
          <p:cNvSpPr txBox="1">
            <a:spLocks noChangeArrowheads="1"/>
          </p:cNvSpPr>
          <p:nvPr/>
        </p:nvSpPr>
        <p:spPr bwMode="auto">
          <a:xfrm>
            <a:off x="1295400" y="2362200"/>
            <a:ext cx="6705600" cy="641350"/>
          </a:xfrm>
          <a:prstGeom prst="rect">
            <a:avLst/>
          </a:prstGeom>
          <a:noFill/>
          <a:ln w="9525">
            <a:noFill/>
            <a:miter lim="800000"/>
            <a:headEnd/>
            <a:tailEnd/>
          </a:ln>
        </p:spPr>
        <p:txBody>
          <a:bodyPr>
            <a:spAutoFit/>
          </a:bodyPr>
          <a:lstStyle/>
          <a:p>
            <a:pPr algn="ctr">
              <a:spcBef>
                <a:spcPct val="50000"/>
              </a:spcBef>
            </a:pPr>
            <a:r>
              <a:rPr lang="en-US" sz="3600" b="1"/>
              <a:t>Pre-operative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0" y="0"/>
            <a:ext cx="9144000" cy="4978400"/>
          </a:xfrm>
          <a:prstGeom prst="rect">
            <a:avLst/>
          </a:prstGeom>
          <a:noFill/>
          <a:ln w="9525">
            <a:noFill/>
            <a:miter lim="800000"/>
            <a:headEnd/>
            <a:tailEnd/>
          </a:ln>
        </p:spPr>
        <p:txBody>
          <a:bodyPr>
            <a:spAutoFit/>
          </a:bodyPr>
          <a:lstStyle/>
          <a:p>
            <a:r>
              <a:rPr lang="en-US" sz="2000" b="1"/>
              <a:t>Mortality, morbidity, toxicity, and function</a:t>
            </a:r>
          </a:p>
          <a:p>
            <a:endParaRPr lang="en-US" sz="2000" b="1"/>
          </a:p>
          <a:p>
            <a:r>
              <a:rPr lang="en-US"/>
              <a:t>Treatment mortality - A meta-analysis of 13 randomized, controlled trials of radiotherapy (excluding the Swedish trial) found no difference in mortality, but subgroup analysis suggested that mortality was greater when the dose was higher than 30 Gy . </a:t>
            </a:r>
          </a:p>
          <a:p>
            <a:endParaRPr lang="en-US"/>
          </a:p>
          <a:p>
            <a:r>
              <a:rPr lang="en-US"/>
              <a:t>Complication rates were higher after radiotherapy plus surgery than after surgery alone: 57% versus 42%, </a:t>
            </a:r>
          </a:p>
          <a:p>
            <a:pPr algn="r"/>
            <a:r>
              <a:rPr lang="en-US" sz="1200"/>
              <a:t>Camma C,et al. Preoperative radiotherapy for resectable rectal cancer. JAMA 2000;284:1008–15.</a:t>
            </a:r>
          </a:p>
          <a:p>
            <a:pPr algn="r"/>
            <a:endParaRPr lang="en-US" sz="1200"/>
          </a:p>
          <a:p>
            <a:r>
              <a:rPr lang="en-US" b="1"/>
              <a:t>Complications associated with adjuvant therapy:</a:t>
            </a:r>
          </a:p>
          <a:p>
            <a:endParaRPr lang="en-US"/>
          </a:p>
          <a:p>
            <a:pPr>
              <a:lnSpc>
                <a:spcPct val="125000"/>
              </a:lnSpc>
            </a:pPr>
            <a:r>
              <a:rPr lang="en-US"/>
              <a:t>-acute severe or life-threatening diarrhea (25%)</a:t>
            </a:r>
          </a:p>
          <a:p>
            <a:pPr>
              <a:lnSpc>
                <a:spcPct val="125000"/>
              </a:lnSpc>
            </a:pPr>
            <a:r>
              <a:rPr lang="en-US"/>
              <a:t>-chronic bowel injury (25%)</a:t>
            </a:r>
          </a:p>
          <a:p>
            <a:pPr>
              <a:lnSpc>
                <a:spcPct val="125000"/>
              </a:lnSpc>
            </a:pPr>
            <a:r>
              <a:rPr lang="en-US"/>
              <a:t>-long term quality of life changes: increased BM/day (median 7 with chemoRT vs. </a:t>
            </a:r>
          </a:p>
          <a:p>
            <a:pPr>
              <a:lnSpc>
                <a:spcPct val="125000"/>
              </a:lnSpc>
            </a:pPr>
            <a:r>
              <a:rPr lang="en-US"/>
              <a:t>           surgery alone),</a:t>
            </a:r>
          </a:p>
          <a:p>
            <a:pPr>
              <a:lnSpc>
                <a:spcPct val="125000"/>
              </a:lnSpc>
            </a:pPr>
            <a:r>
              <a:rPr lang="en-US"/>
              <a:t>-occasional incontinence (39% vs. 7%)</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srcRect/>
          <a:stretch>
            <a:fillRect/>
          </a:stretch>
        </p:blipFill>
        <p:spPr bwMode="auto">
          <a:xfrm>
            <a:off x="0" y="0"/>
            <a:ext cx="9144000" cy="2571750"/>
          </a:xfrm>
          <a:prstGeom prst="rect">
            <a:avLst/>
          </a:prstGeom>
          <a:noFill/>
          <a:ln w="9525">
            <a:noFill/>
            <a:miter lim="800000"/>
            <a:headEnd/>
            <a:tailEnd/>
          </a:ln>
        </p:spPr>
      </p:pic>
      <p:sp>
        <p:nvSpPr>
          <p:cNvPr id="97283" name="Rectangle 2"/>
          <p:cNvSpPr>
            <a:spLocks noChangeArrowheads="1"/>
          </p:cNvSpPr>
          <p:nvPr/>
        </p:nvSpPr>
        <p:spPr bwMode="auto">
          <a:xfrm>
            <a:off x="0" y="2573338"/>
            <a:ext cx="9144000" cy="4156075"/>
          </a:xfrm>
          <a:prstGeom prst="rect">
            <a:avLst/>
          </a:prstGeom>
          <a:noFill/>
          <a:ln w="9525">
            <a:noFill/>
            <a:miter lim="800000"/>
            <a:headEnd/>
            <a:tailEnd/>
          </a:ln>
        </p:spPr>
        <p:txBody>
          <a:bodyPr>
            <a:spAutoFit/>
          </a:bodyPr>
          <a:lstStyle/>
          <a:p>
            <a:r>
              <a:rPr lang="en-SG" sz="2400">
                <a:latin typeface="Times New Roman" pitchFamily="18" charset="0"/>
                <a:cs typeface="Times New Roman" pitchFamily="18" charset="0"/>
              </a:rPr>
              <a:t>43 patients </a:t>
            </a:r>
          </a:p>
          <a:p>
            <a:r>
              <a:rPr lang="en-SG" sz="2400">
                <a:latin typeface="Times New Roman" pitchFamily="18" charset="0"/>
                <a:cs typeface="Times New Roman" pitchFamily="18" charset="0"/>
              </a:rPr>
              <a:t>IMRT and concurrent chemotherapy </a:t>
            </a:r>
          </a:p>
          <a:p>
            <a:r>
              <a:rPr lang="en-SG" sz="2400">
                <a:latin typeface="Times New Roman" pitchFamily="18" charset="0"/>
                <a:cs typeface="Times New Roman" pitchFamily="18" charset="0"/>
              </a:rPr>
              <a:t>IMRT was prescribed as follows: </a:t>
            </a:r>
          </a:p>
          <a:p>
            <a:endParaRPr lang="en-SG" sz="2400">
              <a:latin typeface="Times New Roman" pitchFamily="18" charset="0"/>
              <a:cs typeface="Times New Roman" pitchFamily="18" charset="0"/>
            </a:endParaRPr>
          </a:p>
          <a:p>
            <a:r>
              <a:rPr lang="en-SG" sz="2400">
                <a:latin typeface="Times New Roman" pitchFamily="18" charset="0"/>
                <a:cs typeface="Times New Roman" pitchFamily="18" charset="0"/>
              </a:rPr>
              <a:t>T2N0: 42 Gy, 1.5 Gy/fraction (fx) to elective nodal planning target volume (PTV) and 50.4 Gy, 1.8 Gy/fx to anal tumor PTV;</a:t>
            </a:r>
          </a:p>
          <a:p>
            <a:endParaRPr lang="en-SG" sz="2400">
              <a:latin typeface="Times New Roman" pitchFamily="18" charset="0"/>
              <a:cs typeface="Times New Roman" pitchFamily="18" charset="0"/>
            </a:endParaRPr>
          </a:p>
          <a:p>
            <a:r>
              <a:rPr lang="en-SG" sz="2400">
                <a:latin typeface="Times New Roman" pitchFamily="18" charset="0"/>
                <a:cs typeface="Times New Roman" pitchFamily="18" charset="0"/>
              </a:rPr>
              <a:t> T3-4N0-3: 45 Gy, 1.5 Gy/fx to elective nodal PTV, and 54 Gy, 1.8 Gy/fx to the anal tumor and metastatic nodal PTV &gt;3 cm with 50.4 Gy, 1.68 Gy/fx to nodal PTVs #3 cm in</a:t>
            </a:r>
          </a:p>
          <a:p>
            <a:r>
              <a:rPr lang="en-SG" sz="2400">
                <a:latin typeface="Times New Roman" pitchFamily="18" charset="0"/>
                <a:cs typeface="Times New Roman" pitchFamily="18" charset="0"/>
              </a:rPr>
              <a:t>size.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0" y="336550"/>
            <a:ext cx="8991600" cy="4246563"/>
          </a:xfrm>
          <a:prstGeom prst="rect">
            <a:avLst/>
          </a:prstGeom>
          <a:noFill/>
          <a:ln w="9525">
            <a:noFill/>
            <a:miter lim="800000"/>
            <a:headEnd/>
            <a:tailEnd/>
          </a:ln>
        </p:spPr>
        <p:txBody>
          <a:bodyPr>
            <a:spAutoFit/>
          </a:bodyPr>
          <a:lstStyle/>
          <a:p>
            <a:r>
              <a:rPr lang="en-SG">
                <a:latin typeface="Times New Roman" pitchFamily="18" charset="0"/>
                <a:cs typeface="Times New Roman" pitchFamily="18" charset="0"/>
              </a:rPr>
              <a:t>Results: </a:t>
            </a:r>
          </a:p>
          <a:p>
            <a:r>
              <a:rPr lang="en-SG">
                <a:latin typeface="Times New Roman" pitchFamily="18" charset="0"/>
                <a:cs typeface="Times New Roman" pitchFamily="18" charset="0"/>
              </a:rPr>
              <a:t>Median age was 58 years; </a:t>
            </a:r>
          </a:p>
          <a:p>
            <a:r>
              <a:rPr lang="en-SG">
                <a:latin typeface="Times New Roman" pitchFamily="18" charset="0"/>
                <a:cs typeface="Times New Roman" pitchFamily="18" charset="0"/>
              </a:rPr>
              <a:t>Median follow-up was 24 months (range, 0.6–43.5 months). </a:t>
            </a:r>
          </a:p>
          <a:p>
            <a:endParaRPr lang="en-SG">
              <a:latin typeface="Times New Roman" pitchFamily="18" charset="0"/>
              <a:cs typeface="Times New Roman" pitchFamily="18" charset="0"/>
            </a:endParaRPr>
          </a:p>
          <a:p>
            <a:r>
              <a:rPr lang="en-SG">
                <a:latin typeface="Times New Roman" pitchFamily="18" charset="0"/>
                <a:cs typeface="Times New Roman" pitchFamily="18" charset="0"/>
              </a:rPr>
              <a:t>Sixty percent completed chemoradiation without treatment interruption</a:t>
            </a:r>
          </a:p>
          <a:p>
            <a:r>
              <a:rPr lang="en-SG">
                <a:latin typeface="Times New Roman" pitchFamily="18" charset="0"/>
                <a:cs typeface="Times New Roman" pitchFamily="18" charset="0"/>
              </a:rPr>
              <a:t>median duration of treatment interruption was 2 days (range, 2–24 days).</a:t>
            </a:r>
            <a:r>
              <a:rPr lang="en-SG"/>
              <a:t> </a:t>
            </a:r>
          </a:p>
          <a:p>
            <a:r>
              <a:rPr lang="en-SG">
                <a:latin typeface="Times New Roman" pitchFamily="18" charset="0"/>
                <a:cs typeface="Times New Roman" pitchFamily="18" charset="0"/>
              </a:rPr>
              <a:t>Two-year local control, overall survival, colostomy-free survival, and metastasis-free survival were 95%, 94%, 90%, and 92%, respectively </a:t>
            </a:r>
          </a:p>
          <a:p>
            <a:endParaRPr lang="en-SG">
              <a:latin typeface="Times New Roman" pitchFamily="18" charset="0"/>
              <a:cs typeface="Times New Roman" pitchFamily="18" charset="0"/>
            </a:endParaRPr>
          </a:p>
          <a:p>
            <a:r>
              <a:rPr lang="en-SG">
                <a:latin typeface="Times New Roman" pitchFamily="18" charset="0"/>
                <a:cs typeface="Times New Roman" pitchFamily="18" charset="0"/>
              </a:rPr>
              <a:t>Acute Grade 3+ toxicity included:</a:t>
            </a:r>
          </a:p>
          <a:p>
            <a:r>
              <a:rPr lang="en-SG">
                <a:latin typeface="Times New Roman" pitchFamily="18" charset="0"/>
                <a:cs typeface="Times New Roman" pitchFamily="18" charset="0"/>
              </a:rPr>
              <a:t>hematologic - 51%</a:t>
            </a:r>
          </a:p>
          <a:p>
            <a:r>
              <a:rPr lang="en-SG">
                <a:latin typeface="Times New Roman" pitchFamily="18" charset="0"/>
                <a:cs typeface="Times New Roman" pitchFamily="18" charset="0"/>
              </a:rPr>
              <a:t>Dermatologic-  10%</a:t>
            </a:r>
          </a:p>
          <a:p>
            <a:r>
              <a:rPr lang="en-SG">
                <a:latin typeface="Times New Roman" pitchFamily="18" charset="0"/>
                <a:cs typeface="Times New Roman" pitchFamily="18" charset="0"/>
              </a:rPr>
              <a:t>gastrointestinal - 7%</a:t>
            </a:r>
          </a:p>
          <a:p>
            <a:r>
              <a:rPr lang="en-SG">
                <a:latin typeface="Times New Roman" pitchFamily="18" charset="0"/>
                <a:cs typeface="Times New Roman" pitchFamily="18" charset="0"/>
              </a:rPr>
              <a:t>genitourinary - 7%. </a:t>
            </a:r>
          </a:p>
          <a:p>
            <a:endParaRPr lang="en-SG">
              <a:latin typeface="Times New Roman" pitchFamily="18" charset="0"/>
              <a:cs typeface="Times New Roman" pitchFamily="18" charset="0"/>
            </a:endParaRPr>
          </a:p>
        </p:txBody>
      </p:sp>
      <p:pic>
        <p:nvPicPr>
          <p:cNvPr id="98307" name="Picture 2"/>
          <p:cNvPicPr>
            <a:picLocks noChangeAspect="1" noChangeArrowheads="1"/>
          </p:cNvPicPr>
          <p:nvPr/>
        </p:nvPicPr>
        <p:blipFill>
          <a:blip r:embed="rId2"/>
          <a:srcRect/>
          <a:stretch>
            <a:fillRect/>
          </a:stretch>
        </p:blipFill>
        <p:spPr bwMode="auto">
          <a:xfrm>
            <a:off x="5457825" y="3124200"/>
            <a:ext cx="3686175" cy="1866900"/>
          </a:xfrm>
          <a:prstGeom prst="rect">
            <a:avLst/>
          </a:prstGeom>
          <a:noFill/>
          <a:ln w="9525">
            <a:noFill/>
            <a:miter lim="800000"/>
            <a:headEnd/>
            <a:tailEnd/>
          </a:ln>
        </p:spPr>
      </p:pic>
      <p:sp>
        <p:nvSpPr>
          <p:cNvPr id="98308" name="Rectangle 3"/>
          <p:cNvSpPr>
            <a:spLocks noChangeArrowheads="1"/>
          </p:cNvSpPr>
          <p:nvPr/>
        </p:nvSpPr>
        <p:spPr bwMode="auto">
          <a:xfrm>
            <a:off x="0" y="5103813"/>
            <a:ext cx="9144000" cy="1754187"/>
          </a:xfrm>
          <a:prstGeom prst="rect">
            <a:avLst/>
          </a:prstGeom>
          <a:noFill/>
          <a:ln w="9525">
            <a:noFill/>
            <a:miter lim="800000"/>
            <a:headEnd/>
            <a:tailEnd/>
          </a:ln>
        </p:spPr>
        <p:txBody>
          <a:bodyPr>
            <a:spAutoFit/>
          </a:bodyPr>
          <a:lstStyle/>
          <a:p>
            <a:r>
              <a:rPr lang="en-SG" b="1">
                <a:latin typeface="Times New Roman" pitchFamily="18" charset="0"/>
                <a:cs typeface="Times New Roman" pitchFamily="18" charset="0"/>
              </a:rPr>
              <a:t>Conclusions </a:t>
            </a:r>
            <a:r>
              <a:rPr lang="en-SG">
                <a:latin typeface="Times New Roman" pitchFamily="18" charset="0"/>
                <a:cs typeface="Times New Roman" pitchFamily="18" charset="0"/>
              </a:rPr>
              <a:t>- local control and colostomy-free survival in this series is very encouraging</a:t>
            </a:r>
          </a:p>
          <a:p>
            <a:r>
              <a:rPr lang="en-SG">
                <a:latin typeface="Times New Roman" pitchFamily="18" charset="0"/>
                <a:cs typeface="Times New Roman" pitchFamily="18" charset="0"/>
              </a:rPr>
              <a:t>especially in light of the 33% of patients who were immunocompromised (21% HIV-positive and 12% on chronic immunosuppression), a putative risk factor for decreased local control and greater toxicity. </a:t>
            </a:r>
          </a:p>
          <a:p>
            <a:r>
              <a:rPr lang="en-SG">
                <a:latin typeface="Times New Roman" pitchFamily="18" charset="0"/>
                <a:cs typeface="Times New Roman" pitchFamily="18" charset="0"/>
              </a:rPr>
              <a:t>Awaiting  the longterm patterns of failure and late morbidity results of RTOG 0529 to validate this DP-IMRTapproach before it is adapted as standard of care.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9"/>
          <p:cNvSpPr>
            <a:spLocks noChangeArrowheads="1"/>
          </p:cNvSpPr>
          <p:nvPr/>
        </p:nvSpPr>
        <p:spPr bwMode="auto">
          <a:xfrm>
            <a:off x="457200" y="1600200"/>
            <a:ext cx="8382000" cy="4724400"/>
          </a:xfrm>
          <a:prstGeom prst="rect">
            <a:avLst/>
          </a:prstGeom>
          <a:gradFill rotWithShape="1">
            <a:gsLst>
              <a:gs pos="0">
                <a:schemeClr val="tx1"/>
              </a:gs>
              <a:gs pos="50000">
                <a:schemeClr val="hlink"/>
              </a:gs>
              <a:gs pos="100000">
                <a:schemeClr val="tx1"/>
              </a:gs>
            </a:gsLst>
            <a:lin ang="5400000" scaled="1"/>
          </a:gradFill>
          <a:ln w="9525">
            <a:solidFill>
              <a:schemeClr val="tx1"/>
            </a:solidFill>
            <a:miter lim="800000"/>
            <a:headEnd/>
            <a:tailEnd/>
          </a:ln>
          <a:effectLst/>
        </p:spPr>
        <p:txBody>
          <a:bodyPr wrap="none" anchor="ctr"/>
          <a:lstStyle/>
          <a:p>
            <a:pPr>
              <a:defRPr/>
            </a:pPr>
            <a:endParaRPr lang="en-IN">
              <a:latin typeface="Arial" charset="0"/>
            </a:endParaRPr>
          </a:p>
        </p:txBody>
      </p:sp>
      <p:sp>
        <p:nvSpPr>
          <p:cNvPr id="8199" name="Rectangle 7"/>
          <p:cNvSpPr>
            <a:spLocks noChangeArrowheads="1"/>
          </p:cNvSpPr>
          <p:nvPr/>
        </p:nvSpPr>
        <p:spPr bwMode="auto">
          <a:xfrm>
            <a:off x="457200" y="274638"/>
            <a:ext cx="8229600" cy="1143000"/>
          </a:xfrm>
          <a:prstGeom prst="rect">
            <a:avLst/>
          </a:prstGeom>
          <a:noFill/>
          <a:ln w="9525">
            <a:noFill/>
            <a:miter lim="800000"/>
            <a:headEnd/>
            <a:tailEnd/>
          </a:ln>
          <a:effectLst>
            <a:outerShdw dist="35921" dir="2700000" algn="ctr" rotWithShape="0">
              <a:schemeClr val="tx2"/>
            </a:outerShdw>
          </a:effectLst>
        </p:spPr>
        <p:txBody>
          <a:bodyPr anchor="ctr"/>
          <a:lstStyle/>
          <a:p>
            <a:pPr algn="ctr">
              <a:defRPr/>
            </a:pPr>
            <a:r>
              <a:rPr lang="en-US" sz="3600" b="1">
                <a:solidFill>
                  <a:srgbClr val="FF0000"/>
                </a:solidFill>
                <a:effectLst>
                  <a:outerShdw blurRad="38100" dist="38100" dir="2700000" algn="tl">
                    <a:srgbClr val="000000"/>
                  </a:outerShdw>
                </a:effectLst>
                <a:latin typeface="Bookman Old Style" pitchFamily="18" charset="0"/>
              </a:rPr>
              <a:t>Patient Selection Criteria</a:t>
            </a:r>
            <a:r>
              <a:rPr lang="en-US" sz="4000" b="1">
                <a:solidFill>
                  <a:srgbClr val="FF0000"/>
                </a:solidFill>
                <a:effectLst>
                  <a:outerShdw blurRad="38100" dist="38100" dir="2700000" algn="tl">
                    <a:srgbClr val="000000"/>
                  </a:outerShdw>
                </a:effectLst>
                <a:latin typeface="Bookman Old Style" pitchFamily="18" charset="0"/>
              </a:rPr>
              <a:t/>
            </a:r>
            <a:br>
              <a:rPr lang="en-US" sz="4000" b="1">
                <a:solidFill>
                  <a:srgbClr val="FF0000"/>
                </a:solidFill>
                <a:effectLst>
                  <a:outerShdw blurRad="38100" dist="38100" dir="2700000" algn="tl">
                    <a:srgbClr val="000000"/>
                  </a:outerShdw>
                </a:effectLst>
                <a:latin typeface="Bookman Old Style" pitchFamily="18" charset="0"/>
              </a:rPr>
            </a:br>
            <a:r>
              <a:rPr lang="en-US" sz="2800" b="1">
                <a:solidFill>
                  <a:srgbClr val="0000FF"/>
                </a:solidFill>
                <a:latin typeface="Arial" charset="0"/>
              </a:rPr>
              <a:t>Indications</a:t>
            </a:r>
          </a:p>
        </p:txBody>
      </p:sp>
      <p:sp>
        <p:nvSpPr>
          <p:cNvPr id="8200" name="Rectangle 8"/>
          <p:cNvSpPr>
            <a:spLocks noChangeArrowheads="1"/>
          </p:cNvSpPr>
          <p:nvPr/>
        </p:nvSpPr>
        <p:spPr bwMode="auto">
          <a:xfrm>
            <a:off x="457200" y="1600200"/>
            <a:ext cx="8382000" cy="4724400"/>
          </a:xfrm>
          <a:prstGeom prst="rect">
            <a:avLst/>
          </a:prstGeom>
          <a:noFill/>
          <a:ln w="9525">
            <a:noFill/>
            <a:miter lim="800000"/>
            <a:headEnd/>
            <a:tailEnd/>
          </a:ln>
          <a:effectLst/>
        </p:spPr>
        <p:txBody>
          <a:bodyPr/>
          <a:lstStyle/>
          <a:p>
            <a:pPr marL="342900" indent="-342900">
              <a:spcBef>
                <a:spcPct val="20000"/>
              </a:spcBef>
              <a:spcAft>
                <a:spcPct val="20000"/>
              </a:spcAft>
              <a:buFontTx/>
              <a:buChar char="•"/>
              <a:defRPr/>
            </a:pPr>
            <a:r>
              <a:rPr lang="en-US" dirty="0">
                <a:solidFill>
                  <a:srgbClr val="FFFF00"/>
                </a:solidFill>
                <a:effectLst>
                  <a:outerShdw blurRad="38100" dist="38100" dir="2700000" algn="tl">
                    <a:srgbClr val="000000"/>
                  </a:outerShdw>
                </a:effectLst>
                <a:latin typeface="Arial" charset="0"/>
              </a:rPr>
              <a:t>Brachytherapy alone</a:t>
            </a:r>
            <a:r>
              <a:rPr lang="en-US" dirty="0">
                <a:solidFill>
                  <a:schemeClr val="bg1"/>
                </a:solidFill>
                <a:effectLst>
                  <a:outerShdw blurRad="38100" dist="38100" dir="2700000" algn="tl">
                    <a:srgbClr val="000000"/>
                  </a:outerShdw>
                </a:effectLst>
                <a:latin typeface="Arial" charset="0"/>
              </a:rPr>
              <a:t>: </a:t>
            </a:r>
          </a:p>
          <a:p>
            <a:pPr marL="742950" lvl="1" indent="-285750">
              <a:spcBef>
                <a:spcPct val="20000"/>
              </a:spcBef>
              <a:spcAft>
                <a:spcPct val="20000"/>
              </a:spcAft>
              <a:buFontTx/>
              <a:buChar char="–"/>
              <a:defRPr/>
            </a:pPr>
            <a:r>
              <a:rPr lang="en-US" sz="2000" b="1" dirty="0">
                <a:solidFill>
                  <a:schemeClr val="bg1"/>
                </a:solidFill>
                <a:effectLst>
                  <a:outerShdw blurRad="38100" dist="38100" dir="2700000" algn="tl">
                    <a:srgbClr val="000000"/>
                  </a:outerShdw>
                </a:effectLst>
                <a:latin typeface="Arial" charset="0"/>
              </a:rPr>
              <a:t>Effective in controlling very small lesions</a:t>
            </a:r>
          </a:p>
          <a:p>
            <a:pPr marL="742950" lvl="1" indent="-285750">
              <a:spcBef>
                <a:spcPct val="20000"/>
              </a:spcBef>
              <a:spcAft>
                <a:spcPct val="20000"/>
              </a:spcAft>
              <a:buFontTx/>
              <a:buChar char="–"/>
              <a:defRPr/>
            </a:pPr>
            <a:r>
              <a:rPr lang="en-US" sz="2000" b="1" dirty="0">
                <a:solidFill>
                  <a:schemeClr val="bg1"/>
                </a:solidFill>
                <a:effectLst>
                  <a:outerShdw blurRad="38100" dist="38100" dir="2700000" algn="tl">
                    <a:srgbClr val="000000"/>
                  </a:outerShdw>
                </a:effectLst>
                <a:latin typeface="Arial" charset="0"/>
              </a:rPr>
              <a:t>Painful reactions in 50%, late necrosis in 10-15%</a:t>
            </a:r>
          </a:p>
          <a:p>
            <a:pPr marL="742950" lvl="1" indent="-285750">
              <a:spcBef>
                <a:spcPct val="20000"/>
              </a:spcBef>
              <a:spcAft>
                <a:spcPct val="20000"/>
              </a:spcAft>
              <a:buFontTx/>
              <a:buChar char="–"/>
              <a:defRPr/>
            </a:pPr>
            <a:r>
              <a:rPr lang="en-US" sz="2000" b="1" dirty="0">
                <a:solidFill>
                  <a:schemeClr val="bg1"/>
                </a:solidFill>
                <a:effectLst>
                  <a:outerShdw blurRad="38100" dist="38100" dir="2700000" algn="tl">
                    <a:srgbClr val="000000"/>
                  </a:outerShdw>
                </a:effectLst>
                <a:latin typeface="Arial" charset="0"/>
              </a:rPr>
              <a:t>Usually not used as sole treatment modality</a:t>
            </a:r>
          </a:p>
          <a:p>
            <a:pPr marL="342900" indent="-342900">
              <a:spcBef>
                <a:spcPct val="20000"/>
              </a:spcBef>
              <a:spcAft>
                <a:spcPct val="20000"/>
              </a:spcAft>
              <a:buFontTx/>
              <a:buChar char="•"/>
              <a:defRPr/>
            </a:pPr>
            <a:r>
              <a:rPr lang="en-US" dirty="0">
                <a:solidFill>
                  <a:srgbClr val="FFFF00"/>
                </a:solidFill>
                <a:effectLst>
                  <a:outerShdw blurRad="38100" dist="38100" dir="2700000" algn="tl">
                    <a:srgbClr val="000000"/>
                  </a:outerShdw>
                </a:effectLst>
                <a:latin typeface="Arial" charset="0"/>
              </a:rPr>
              <a:t>Boost following concomitant </a:t>
            </a:r>
            <a:r>
              <a:rPr lang="en-US" dirty="0" err="1">
                <a:solidFill>
                  <a:srgbClr val="FFFF00"/>
                </a:solidFill>
                <a:effectLst>
                  <a:outerShdw blurRad="38100" dist="38100" dir="2700000" algn="tl">
                    <a:srgbClr val="000000"/>
                  </a:outerShdw>
                </a:effectLst>
                <a:latin typeface="Arial" charset="0"/>
              </a:rPr>
              <a:t>Chemoradiotherapy</a:t>
            </a:r>
            <a:r>
              <a:rPr lang="en-US" dirty="0">
                <a:solidFill>
                  <a:schemeClr val="bg1"/>
                </a:solidFill>
                <a:effectLst>
                  <a:outerShdw blurRad="38100" dist="38100" dir="2700000" algn="tl">
                    <a:srgbClr val="000000"/>
                  </a:outerShdw>
                </a:effectLst>
                <a:latin typeface="Arial" charset="0"/>
              </a:rPr>
              <a:t>, usually after 40-45 Gy of Ext. RT</a:t>
            </a:r>
          </a:p>
          <a:p>
            <a:pPr marL="342900" indent="-342900">
              <a:spcBef>
                <a:spcPct val="20000"/>
              </a:spcBef>
              <a:spcAft>
                <a:spcPct val="20000"/>
              </a:spcAft>
              <a:buFontTx/>
              <a:buChar char="•"/>
              <a:defRPr/>
            </a:pPr>
            <a:r>
              <a:rPr lang="en-US" dirty="0">
                <a:solidFill>
                  <a:schemeClr val="bg1"/>
                </a:solidFill>
                <a:effectLst>
                  <a:outerShdw blurRad="38100" dist="38100" dir="2700000" algn="tl">
                    <a:srgbClr val="000000"/>
                  </a:outerShdw>
                </a:effectLst>
                <a:latin typeface="Arial" charset="0"/>
              </a:rPr>
              <a:t>Located within 8 cm of anal verge</a:t>
            </a:r>
          </a:p>
          <a:p>
            <a:pPr marL="342900" indent="-342900">
              <a:spcBef>
                <a:spcPct val="20000"/>
              </a:spcBef>
              <a:spcAft>
                <a:spcPct val="20000"/>
              </a:spcAft>
              <a:buFontTx/>
              <a:buChar char="•"/>
              <a:defRPr/>
            </a:pPr>
            <a:r>
              <a:rPr lang="en-US" dirty="0">
                <a:solidFill>
                  <a:srgbClr val="FFFF00"/>
                </a:solidFill>
                <a:effectLst>
                  <a:outerShdw blurRad="38100" dist="38100" dir="2700000" algn="tl">
                    <a:srgbClr val="000000"/>
                  </a:outerShdw>
                </a:effectLst>
                <a:latin typeface="Arial" charset="0"/>
              </a:rPr>
              <a:t>Tumor size</a:t>
            </a:r>
            <a:r>
              <a:rPr lang="en-US" dirty="0">
                <a:solidFill>
                  <a:schemeClr val="bg1"/>
                </a:solidFill>
                <a:effectLst>
                  <a:outerShdw blurRad="38100" dist="38100" dir="2700000" algn="tl">
                    <a:srgbClr val="000000"/>
                  </a:outerShdw>
                </a:effectLst>
                <a:latin typeface="Arial" charset="0"/>
              </a:rPr>
              <a:t> preferably not more than 6 cm</a:t>
            </a:r>
          </a:p>
          <a:p>
            <a:pPr marL="342900" indent="-342900">
              <a:spcBef>
                <a:spcPct val="20000"/>
              </a:spcBef>
              <a:spcAft>
                <a:spcPct val="20000"/>
              </a:spcAft>
              <a:buFontTx/>
              <a:buChar char="•"/>
              <a:defRPr/>
            </a:pPr>
            <a:r>
              <a:rPr lang="en-US" dirty="0">
                <a:solidFill>
                  <a:srgbClr val="FFFF00"/>
                </a:solidFill>
                <a:effectLst>
                  <a:outerShdw blurRad="38100" dist="38100" dir="2700000" algn="tl">
                    <a:srgbClr val="000000"/>
                  </a:outerShdw>
                </a:effectLst>
                <a:latin typeface="Arial" charset="0"/>
              </a:rPr>
              <a:t>Thickness</a:t>
            </a:r>
            <a:r>
              <a:rPr lang="en-US" dirty="0">
                <a:solidFill>
                  <a:schemeClr val="bg1"/>
                </a:solidFill>
                <a:effectLst>
                  <a:outerShdw blurRad="38100" dist="38100" dir="2700000" algn="tl">
                    <a:srgbClr val="000000"/>
                  </a:outerShdw>
                </a:effectLst>
                <a:latin typeface="Arial" charset="0"/>
              </a:rPr>
              <a:t> preferably less than 3 cm</a:t>
            </a:r>
          </a:p>
          <a:p>
            <a:pPr marL="342900" indent="-342900">
              <a:spcBef>
                <a:spcPct val="20000"/>
              </a:spcBef>
              <a:spcAft>
                <a:spcPct val="20000"/>
              </a:spcAft>
              <a:buFontTx/>
              <a:buChar char="•"/>
              <a:defRPr/>
            </a:pPr>
            <a:r>
              <a:rPr lang="en-US" dirty="0">
                <a:solidFill>
                  <a:schemeClr val="bg1"/>
                </a:solidFill>
                <a:effectLst>
                  <a:outerShdw blurRad="38100" dist="38100" dir="2700000" algn="tl">
                    <a:srgbClr val="000000"/>
                  </a:outerShdw>
                </a:effectLst>
                <a:latin typeface="Arial" charset="0"/>
              </a:rPr>
              <a:t>Less than half of the lumen infiltration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0">
                                            <p:txEl>
                                              <p:pRg st="0" end="0"/>
                                            </p:txEl>
                                          </p:spTgt>
                                        </p:tgtEl>
                                        <p:attrNameLst>
                                          <p:attrName>style.visibility</p:attrName>
                                        </p:attrNameLst>
                                      </p:cBhvr>
                                      <p:to>
                                        <p:strVal val="visible"/>
                                      </p:to>
                                    </p:set>
                                    <p:animEffect transition="in" filter="blinds(horizontal)">
                                      <p:cBhvr>
                                        <p:cTn id="7" dur="500"/>
                                        <p:tgtEl>
                                          <p:spTgt spid="820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200">
                                            <p:txEl>
                                              <p:pRg st="1" end="1"/>
                                            </p:txEl>
                                          </p:spTgt>
                                        </p:tgtEl>
                                        <p:attrNameLst>
                                          <p:attrName>style.visibility</p:attrName>
                                        </p:attrNameLst>
                                      </p:cBhvr>
                                      <p:to>
                                        <p:strVal val="visible"/>
                                      </p:to>
                                    </p:set>
                                    <p:animEffect transition="in" filter="blinds(horizontal)">
                                      <p:cBhvr>
                                        <p:cTn id="10" dur="500"/>
                                        <p:tgtEl>
                                          <p:spTgt spid="8200">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200">
                                            <p:txEl>
                                              <p:pRg st="2" end="2"/>
                                            </p:txEl>
                                          </p:spTgt>
                                        </p:tgtEl>
                                        <p:attrNameLst>
                                          <p:attrName>style.visibility</p:attrName>
                                        </p:attrNameLst>
                                      </p:cBhvr>
                                      <p:to>
                                        <p:strVal val="visible"/>
                                      </p:to>
                                    </p:set>
                                    <p:animEffect transition="in" filter="blinds(horizontal)">
                                      <p:cBhvr>
                                        <p:cTn id="13" dur="500"/>
                                        <p:tgtEl>
                                          <p:spTgt spid="8200">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200">
                                            <p:txEl>
                                              <p:pRg st="3" end="3"/>
                                            </p:txEl>
                                          </p:spTgt>
                                        </p:tgtEl>
                                        <p:attrNameLst>
                                          <p:attrName>style.visibility</p:attrName>
                                        </p:attrNameLst>
                                      </p:cBhvr>
                                      <p:to>
                                        <p:strVal val="visible"/>
                                      </p:to>
                                    </p:set>
                                    <p:animEffect transition="in" filter="blinds(horizontal)">
                                      <p:cBhvr>
                                        <p:cTn id="16" dur="500"/>
                                        <p:tgtEl>
                                          <p:spTgt spid="820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200">
                                            <p:txEl>
                                              <p:pRg st="4" end="4"/>
                                            </p:txEl>
                                          </p:spTgt>
                                        </p:tgtEl>
                                        <p:attrNameLst>
                                          <p:attrName>style.visibility</p:attrName>
                                        </p:attrNameLst>
                                      </p:cBhvr>
                                      <p:to>
                                        <p:strVal val="visible"/>
                                      </p:to>
                                    </p:set>
                                    <p:animEffect transition="in" filter="blinds(horizontal)">
                                      <p:cBhvr>
                                        <p:cTn id="21" dur="500"/>
                                        <p:tgtEl>
                                          <p:spTgt spid="820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200">
                                            <p:txEl>
                                              <p:pRg st="5" end="5"/>
                                            </p:txEl>
                                          </p:spTgt>
                                        </p:tgtEl>
                                        <p:attrNameLst>
                                          <p:attrName>style.visibility</p:attrName>
                                        </p:attrNameLst>
                                      </p:cBhvr>
                                      <p:to>
                                        <p:strVal val="visible"/>
                                      </p:to>
                                    </p:set>
                                    <p:animEffect transition="in" filter="blinds(horizontal)">
                                      <p:cBhvr>
                                        <p:cTn id="26" dur="500"/>
                                        <p:tgtEl>
                                          <p:spTgt spid="820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200">
                                            <p:txEl>
                                              <p:pRg st="6" end="6"/>
                                            </p:txEl>
                                          </p:spTgt>
                                        </p:tgtEl>
                                        <p:attrNameLst>
                                          <p:attrName>style.visibility</p:attrName>
                                        </p:attrNameLst>
                                      </p:cBhvr>
                                      <p:to>
                                        <p:strVal val="visible"/>
                                      </p:to>
                                    </p:set>
                                    <p:animEffect transition="in" filter="blinds(horizontal)">
                                      <p:cBhvr>
                                        <p:cTn id="31" dur="500"/>
                                        <p:tgtEl>
                                          <p:spTgt spid="820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8200">
                                            <p:txEl>
                                              <p:pRg st="7" end="7"/>
                                            </p:txEl>
                                          </p:spTgt>
                                        </p:tgtEl>
                                        <p:attrNameLst>
                                          <p:attrName>style.visibility</p:attrName>
                                        </p:attrNameLst>
                                      </p:cBhvr>
                                      <p:to>
                                        <p:strVal val="visible"/>
                                      </p:to>
                                    </p:set>
                                    <p:animEffect transition="in" filter="blinds(horizontal)">
                                      <p:cBhvr>
                                        <p:cTn id="36" dur="500"/>
                                        <p:tgtEl>
                                          <p:spTgt spid="8200">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8200">
                                            <p:txEl>
                                              <p:pRg st="8" end="8"/>
                                            </p:txEl>
                                          </p:spTgt>
                                        </p:tgtEl>
                                        <p:attrNameLst>
                                          <p:attrName>style.visibility</p:attrName>
                                        </p:attrNameLst>
                                      </p:cBhvr>
                                      <p:to>
                                        <p:strVal val="visible"/>
                                      </p:to>
                                    </p:set>
                                    <p:animEffect transition="in" filter="blinds(horizontal)">
                                      <p:cBhvr>
                                        <p:cTn id="41" dur="500"/>
                                        <p:tgtEl>
                                          <p:spTgt spid="82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533400" y="304800"/>
            <a:ext cx="7772400" cy="762000"/>
          </a:xfrm>
        </p:spPr>
        <p:txBody>
          <a:bodyPr/>
          <a:lstStyle/>
          <a:p>
            <a:r>
              <a:rPr lang="en-US" altLang="zh-TW" sz="4000" smtClean="0">
                <a:ea typeface="PMingLiU" pitchFamily="18" charset="-120"/>
              </a:rPr>
              <a:t>Summary </a:t>
            </a:r>
            <a:r>
              <a:rPr lang="en-US" altLang="zh-TW" sz="4000" smtClean="0">
                <a:ea typeface="PMingLiU" pitchFamily="18" charset="-120"/>
                <a:sym typeface="Symbol" pitchFamily="18" charset="2"/>
              </a:rPr>
              <a:t> </a:t>
            </a:r>
          </a:p>
        </p:txBody>
      </p:sp>
      <p:sp>
        <p:nvSpPr>
          <p:cNvPr id="56323" name="Rectangle 3"/>
          <p:cNvSpPr>
            <a:spLocks noGrp="1" noChangeArrowheads="1"/>
          </p:cNvSpPr>
          <p:nvPr>
            <p:ph type="body" sz="half" idx="1"/>
          </p:nvPr>
        </p:nvSpPr>
        <p:spPr>
          <a:xfrm>
            <a:off x="609600" y="1447800"/>
            <a:ext cx="7848600" cy="1981200"/>
          </a:xfrm>
        </p:spPr>
        <p:txBody>
          <a:bodyPr>
            <a:normAutofit lnSpcReduction="10000"/>
          </a:bodyPr>
          <a:lstStyle/>
          <a:p>
            <a:pPr>
              <a:lnSpc>
                <a:spcPct val="90000"/>
              </a:lnSpc>
              <a:defRPr/>
            </a:pPr>
            <a:r>
              <a:rPr lang="en-US" altLang="zh-TW" sz="2800" b="1" i="1" dirty="0">
                <a:sym typeface="Symbol" pitchFamily="18" charset="2"/>
              </a:rPr>
              <a:t>F</a:t>
            </a:r>
            <a:r>
              <a:rPr lang="en-US" altLang="zh-TW" sz="2800" b="1" i="1" dirty="0"/>
              <a:t>DG PET </a:t>
            </a:r>
            <a:r>
              <a:rPr lang="en-US" altLang="zh-TW" sz="2800" dirty="0"/>
              <a:t>improved </a:t>
            </a:r>
            <a:r>
              <a:rPr lang="en-US" altLang="zh-TW" sz="2800" dirty="0" err="1"/>
              <a:t>oncological</a:t>
            </a:r>
            <a:r>
              <a:rPr lang="en-US" altLang="zh-TW" sz="2800" dirty="0"/>
              <a:t> management</a:t>
            </a:r>
            <a:r>
              <a:rPr lang="en-US" altLang="zh-TW" sz="2400" dirty="0"/>
              <a:t>:</a:t>
            </a:r>
          </a:p>
          <a:p>
            <a:pPr lvl="1">
              <a:lnSpc>
                <a:spcPct val="90000"/>
              </a:lnSpc>
              <a:defRPr/>
            </a:pPr>
            <a:r>
              <a:rPr lang="en-US" altLang="zh-TW" sz="2400" dirty="0"/>
              <a:t>Improved detection of disease localization</a:t>
            </a:r>
          </a:p>
          <a:p>
            <a:pPr lvl="1">
              <a:lnSpc>
                <a:spcPct val="90000"/>
              </a:lnSpc>
              <a:defRPr/>
            </a:pPr>
            <a:r>
              <a:rPr lang="en-US" altLang="zh-TW" sz="2400" dirty="0"/>
              <a:t>Monitoring chemo- and radiation therapy</a:t>
            </a:r>
          </a:p>
          <a:p>
            <a:pPr lvl="1">
              <a:lnSpc>
                <a:spcPct val="90000"/>
              </a:lnSpc>
              <a:defRPr/>
            </a:pPr>
            <a:r>
              <a:rPr lang="en-US" altLang="zh-TW" sz="2400" dirty="0"/>
              <a:t> D.D. recurrence/residual tumor or necrosis</a:t>
            </a:r>
          </a:p>
          <a:p>
            <a:pPr lvl="1">
              <a:lnSpc>
                <a:spcPct val="90000"/>
              </a:lnSpc>
              <a:defRPr/>
            </a:pPr>
            <a:r>
              <a:rPr lang="en-US" altLang="zh-TW" sz="2400" dirty="0"/>
              <a:t>Assistance with biopsy guidance</a:t>
            </a:r>
            <a:r>
              <a:rPr lang="en-US" altLang="zh-TW" sz="2400" dirty="0" smtClean="0"/>
              <a:t>* and RTP.</a:t>
            </a:r>
          </a:p>
          <a:p>
            <a:pPr lvl="1">
              <a:lnSpc>
                <a:spcPct val="90000"/>
              </a:lnSpc>
              <a:buFontTx/>
              <a:buNone/>
              <a:defRPr/>
            </a:pPr>
            <a:endParaRPr lang="en-US" altLang="zh-TW" sz="2400" dirty="0">
              <a:sym typeface="Symbol" pitchFamily="18" charset="2"/>
            </a:endParaRPr>
          </a:p>
        </p:txBody>
      </p:sp>
      <p:sp>
        <p:nvSpPr>
          <p:cNvPr id="100356" name="Rectangle 6"/>
          <p:cNvSpPr>
            <a:spLocks noChangeArrowheads="1"/>
          </p:cNvSpPr>
          <p:nvPr/>
        </p:nvSpPr>
        <p:spPr bwMode="auto">
          <a:xfrm>
            <a:off x="762000" y="3733800"/>
            <a:ext cx="7620000" cy="2743200"/>
          </a:xfrm>
          <a:prstGeom prst="rect">
            <a:avLst/>
          </a:prstGeom>
          <a:solidFill>
            <a:schemeClr val="accent2"/>
          </a:solidFill>
          <a:ln w="9525">
            <a:solidFill>
              <a:schemeClr val="tx1"/>
            </a:solidFill>
            <a:miter lim="800000"/>
            <a:headEnd/>
            <a:tailEnd/>
          </a:ln>
        </p:spPr>
        <p:txBody>
          <a:bodyPr wrap="none" anchor="ctr"/>
          <a:lstStyle/>
          <a:p>
            <a:pPr algn="ctr"/>
            <a:endParaRPr lang="en-US" sz="2000">
              <a:solidFill>
                <a:srgbClr val="99FF99"/>
              </a:solidFill>
            </a:endParaRPr>
          </a:p>
        </p:txBody>
      </p:sp>
      <p:sp>
        <p:nvSpPr>
          <p:cNvPr id="100357" name="Freeform 7"/>
          <p:cNvSpPr>
            <a:spLocks/>
          </p:cNvSpPr>
          <p:nvPr/>
        </p:nvSpPr>
        <p:spPr bwMode="auto">
          <a:xfrm>
            <a:off x="762000" y="3810000"/>
            <a:ext cx="7315200" cy="2171700"/>
          </a:xfrm>
          <a:custGeom>
            <a:avLst/>
            <a:gdLst>
              <a:gd name="T0" fmla="*/ 0 w 4608"/>
              <a:gd name="T1" fmla="*/ 2147483647 h 1368"/>
              <a:gd name="T2" fmla="*/ 2147483647 w 4608"/>
              <a:gd name="T3" fmla="*/ 2147483647 h 1368"/>
              <a:gd name="T4" fmla="*/ 2147483647 w 4608"/>
              <a:gd name="T5" fmla="*/ 2147483647 h 1368"/>
              <a:gd name="T6" fmla="*/ 2147483647 w 4608"/>
              <a:gd name="T7" fmla="*/ 2147483647 h 1368"/>
              <a:gd name="T8" fmla="*/ 2147483647 w 4608"/>
              <a:gd name="T9" fmla="*/ 2147483647 h 1368"/>
              <a:gd name="T10" fmla="*/ 2147483647 w 4608"/>
              <a:gd name="T11" fmla="*/ 2147483647 h 1368"/>
              <a:gd name="T12" fmla="*/ 2147483647 w 4608"/>
              <a:gd name="T13" fmla="*/ 2147483647 h 1368"/>
              <a:gd name="T14" fmla="*/ 2147483647 w 4608"/>
              <a:gd name="T15" fmla="*/ 2147483647 h 1368"/>
              <a:gd name="T16" fmla="*/ 2147483647 w 4608"/>
              <a:gd name="T17" fmla="*/ 2147483647 h 1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1368"/>
              <a:gd name="T29" fmla="*/ 4608 w 4608"/>
              <a:gd name="T30" fmla="*/ 1368 h 1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1368">
                <a:moveTo>
                  <a:pt x="0" y="208"/>
                </a:moveTo>
                <a:cubicBezTo>
                  <a:pt x="136" y="104"/>
                  <a:pt x="272" y="0"/>
                  <a:pt x="432" y="112"/>
                </a:cubicBezTo>
                <a:cubicBezTo>
                  <a:pt x="592" y="224"/>
                  <a:pt x="768" y="696"/>
                  <a:pt x="960" y="880"/>
                </a:cubicBezTo>
                <a:cubicBezTo>
                  <a:pt x="1152" y="1064"/>
                  <a:pt x="1344" y="1144"/>
                  <a:pt x="1584" y="1216"/>
                </a:cubicBezTo>
                <a:cubicBezTo>
                  <a:pt x="1824" y="1288"/>
                  <a:pt x="2168" y="1296"/>
                  <a:pt x="2400" y="1312"/>
                </a:cubicBezTo>
                <a:cubicBezTo>
                  <a:pt x="2632" y="1328"/>
                  <a:pt x="2816" y="1368"/>
                  <a:pt x="2976" y="1312"/>
                </a:cubicBezTo>
                <a:cubicBezTo>
                  <a:pt x="3136" y="1256"/>
                  <a:pt x="3240" y="984"/>
                  <a:pt x="3360" y="976"/>
                </a:cubicBezTo>
                <a:cubicBezTo>
                  <a:pt x="3480" y="968"/>
                  <a:pt x="3488" y="1208"/>
                  <a:pt x="3696" y="1264"/>
                </a:cubicBezTo>
                <a:cubicBezTo>
                  <a:pt x="3904" y="1320"/>
                  <a:pt x="4256" y="1316"/>
                  <a:pt x="4608" y="1312"/>
                </a:cubicBezTo>
              </a:path>
            </a:pathLst>
          </a:custGeom>
          <a:noFill/>
          <a:ln w="38100">
            <a:solidFill>
              <a:schemeClr val="folHlink"/>
            </a:solidFill>
            <a:round/>
            <a:headEnd/>
            <a:tailEnd/>
          </a:ln>
        </p:spPr>
        <p:txBody>
          <a:bodyPr wrap="none" anchor="ctr"/>
          <a:lstStyle/>
          <a:p>
            <a:endParaRPr lang="en-US"/>
          </a:p>
        </p:txBody>
      </p:sp>
      <p:sp>
        <p:nvSpPr>
          <p:cNvPr id="100358" name="Line 9"/>
          <p:cNvSpPr>
            <a:spLocks noChangeShapeType="1"/>
          </p:cNvSpPr>
          <p:nvPr/>
        </p:nvSpPr>
        <p:spPr bwMode="auto">
          <a:xfrm>
            <a:off x="762000" y="5943600"/>
            <a:ext cx="7620000" cy="0"/>
          </a:xfrm>
          <a:prstGeom prst="line">
            <a:avLst/>
          </a:prstGeom>
          <a:noFill/>
          <a:ln w="9525">
            <a:solidFill>
              <a:schemeClr val="tx1"/>
            </a:solidFill>
            <a:round/>
            <a:headEnd/>
            <a:tailEnd type="triangle" w="med" len="med"/>
          </a:ln>
        </p:spPr>
        <p:txBody>
          <a:bodyPr wrap="none" anchor="ctr"/>
          <a:lstStyle/>
          <a:p>
            <a:endParaRPr lang="en-US"/>
          </a:p>
        </p:txBody>
      </p:sp>
      <p:sp>
        <p:nvSpPr>
          <p:cNvPr id="100359" name="Rectangle 11"/>
          <p:cNvSpPr>
            <a:spLocks noChangeArrowheads="1"/>
          </p:cNvSpPr>
          <p:nvPr/>
        </p:nvSpPr>
        <p:spPr bwMode="auto">
          <a:xfrm>
            <a:off x="6781800" y="5943600"/>
            <a:ext cx="1454150"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Prognosis</a:t>
            </a:r>
          </a:p>
        </p:txBody>
      </p:sp>
      <p:sp>
        <p:nvSpPr>
          <p:cNvPr id="100360" name="Line 12"/>
          <p:cNvSpPr>
            <a:spLocks noChangeShapeType="1"/>
          </p:cNvSpPr>
          <p:nvPr/>
        </p:nvSpPr>
        <p:spPr bwMode="auto">
          <a:xfrm>
            <a:off x="1295400" y="4038600"/>
            <a:ext cx="0" cy="381000"/>
          </a:xfrm>
          <a:prstGeom prst="line">
            <a:avLst/>
          </a:prstGeom>
          <a:noFill/>
          <a:ln w="38100">
            <a:solidFill>
              <a:srgbClr val="FF3300"/>
            </a:solidFill>
            <a:round/>
            <a:headEnd type="triangle" w="med" len="med"/>
            <a:tailEnd/>
          </a:ln>
        </p:spPr>
        <p:txBody>
          <a:bodyPr wrap="none" anchor="ctr"/>
          <a:lstStyle/>
          <a:p>
            <a:endParaRPr lang="en-US"/>
          </a:p>
        </p:txBody>
      </p:sp>
      <p:sp>
        <p:nvSpPr>
          <p:cNvPr id="100361" name="Line 13"/>
          <p:cNvSpPr>
            <a:spLocks noChangeShapeType="1"/>
          </p:cNvSpPr>
          <p:nvPr/>
        </p:nvSpPr>
        <p:spPr bwMode="auto">
          <a:xfrm>
            <a:off x="2819400" y="5029200"/>
            <a:ext cx="0" cy="381000"/>
          </a:xfrm>
          <a:prstGeom prst="line">
            <a:avLst/>
          </a:prstGeom>
          <a:noFill/>
          <a:ln w="38100">
            <a:solidFill>
              <a:schemeClr val="hlink"/>
            </a:solidFill>
            <a:round/>
            <a:headEnd/>
            <a:tailEnd type="triangle" w="med" len="med"/>
          </a:ln>
        </p:spPr>
        <p:txBody>
          <a:bodyPr wrap="none" anchor="ctr"/>
          <a:lstStyle/>
          <a:p>
            <a:endParaRPr lang="en-US"/>
          </a:p>
        </p:txBody>
      </p:sp>
      <p:sp>
        <p:nvSpPr>
          <p:cNvPr id="100362" name="Line 14"/>
          <p:cNvSpPr>
            <a:spLocks noChangeShapeType="1"/>
          </p:cNvSpPr>
          <p:nvPr/>
        </p:nvSpPr>
        <p:spPr bwMode="auto">
          <a:xfrm>
            <a:off x="5562600" y="4953000"/>
            <a:ext cx="0" cy="381000"/>
          </a:xfrm>
          <a:prstGeom prst="line">
            <a:avLst/>
          </a:prstGeom>
          <a:noFill/>
          <a:ln w="38100">
            <a:solidFill>
              <a:srgbClr val="FF3300"/>
            </a:solidFill>
            <a:round/>
            <a:headEnd/>
            <a:tailEnd type="triangle" w="med" len="med"/>
          </a:ln>
        </p:spPr>
        <p:txBody>
          <a:bodyPr wrap="none" anchor="ctr"/>
          <a:lstStyle/>
          <a:p>
            <a:endParaRPr lang="en-US"/>
          </a:p>
        </p:txBody>
      </p:sp>
      <p:sp>
        <p:nvSpPr>
          <p:cNvPr id="100363" name="Line 15"/>
          <p:cNvSpPr>
            <a:spLocks noChangeShapeType="1"/>
          </p:cNvSpPr>
          <p:nvPr/>
        </p:nvSpPr>
        <p:spPr bwMode="auto">
          <a:xfrm>
            <a:off x="6248400" y="4953000"/>
            <a:ext cx="0" cy="381000"/>
          </a:xfrm>
          <a:prstGeom prst="line">
            <a:avLst/>
          </a:prstGeom>
          <a:noFill/>
          <a:ln w="38100">
            <a:solidFill>
              <a:schemeClr val="hlink"/>
            </a:solidFill>
            <a:round/>
            <a:headEnd/>
            <a:tailEnd type="triangle" w="med" len="med"/>
          </a:ln>
        </p:spPr>
        <p:txBody>
          <a:bodyPr wrap="none" anchor="ctr"/>
          <a:lstStyle/>
          <a:p>
            <a:endParaRPr lang="en-US"/>
          </a:p>
        </p:txBody>
      </p:sp>
      <p:sp>
        <p:nvSpPr>
          <p:cNvPr id="100364" name="Text Box 16"/>
          <p:cNvSpPr txBox="1">
            <a:spLocks noChangeArrowheads="1"/>
          </p:cNvSpPr>
          <p:nvPr/>
        </p:nvSpPr>
        <p:spPr bwMode="auto">
          <a:xfrm>
            <a:off x="822325" y="4460875"/>
            <a:ext cx="1166813"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Staging</a:t>
            </a:r>
          </a:p>
        </p:txBody>
      </p:sp>
      <p:sp>
        <p:nvSpPr>
          <p:cNvPr id="100365" name="Text Box 17"/>
          <p:cNvSpPr txBox="1">
            <a:spLocks noChangeArrowheads="1"/>
          </p:cNvSpPr>
          <p:nvPr/>
        </p:nvSpPr>
        <p:spPr bwMode="auto">
          <a:xfrm>
            <a:off x="2133600" y="4495800"/>
            <a:ext cx="1471613"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Restaging</a:t>
            </a:r>
            <a:endParaRPr lang="en-US" altLang="zh-TW">
              <a:ea typeface="PMingLiU" pitchFamily="18" charset="-120"/>
            </a:endParaRPr>
          </a:p>
        </p:txBody>
      </p:sp>
      <p:sp>
        <p:nvSpPr>
          <p:cNvPr id="100366" name="Text Box 18"/>
          <p:cNvSpPr txBox="1">
            <a:spLocks noChangeArrowheads="1"/>
          </p:cNvSpPr>
          <p:nvPr/>
        </p:nvSpPr>
        <p:spPr bwMode="auto">
          <a:xfrm>
            <a:off x="5394325" y="4384675"/>
            <a:ext cx="2274888"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Rec. RD or Nec.</a:t>
            </a:r>
            <a:endParaRPr lang="en-US" altLang="zh-TW">
              <a:solidFill>
                <a:srgbClr val="99FF99"/>
              </a:solidFill>
              <a:ea typeface="PMingLiU" pitchFamily="18" charset="-120"/>
            </a:endParaRPr>
          </a:p>
        </p:txBody>
      </p:sp>
      <p:sp>
        <p:nvSpPr>
          <p:cNvPr id="100367" name="Text Box 19"/>
          <p:cNvSpPr txBox="1">
            <a:spLocks noChangeArrowheads="1"/>
          </p:cNvSpPr>
          <p:nvPr/>
        </p:nvSpPr>
        <p:spPr bwMode="auto">
          <a:xfrm>
            <a:off x="6384925" y="4841875"/>
            <a:ext cx="1065213" cy="457200"/>
          </a:xfrm>
          <a:prstGeom prst="rect">
            <a:avLst/>
          </a:prstGeom>
          <a:noFill/>
          <a:ln w="9525">
            <a:noFill/>
            <a:miter lim="800000"/>
            <a:headEnd/>
            <a:tailEnd/>
          </a:ln>
        </p:spPr>
        <p:txBody>
          <a:bodyPr wrap="none">
            <a:spAutoFit/>
          </a:bodyPr>
          <a:lstStyle/>
          <a:p>
            <a:r>
              <a:rPr lang="en-US" altLang="zh-TW" b="1">
                <a:solidFill>
                  <a:srgbClr val="99FF99"/>
                </a:solidFill>
                <a:ea typeface="PMingLiU" pitchFamily="18" charset="-120"/>
              </a:rPr>
              <a:t>Biospy</a:t>
            </a:r>
          </a:p>
        </p:txBody>
      </p:sp>
      <p:sp>
        <p:nvSpPr>
          <p:cNvPr id="100368" name="Text Box 20"/>
          <p:cNvSpPr txBox="1">
            <a:spLocks noChangeArrowheads="1"/>
          </p:cNvSpPr>
          <p:nvPr/>
        </p:nvSpPr>
        <p:spPr bwMode="auto">
          <a:xfrm>
            <a:off x="3657600" y="4191000"/>
            <a:ext cx="1114425" cy="1311275"/>
          </a:xfrm>
          <a:prstGeom prst="rect">
            <a:avLst/>
          </a:prstGeom>
          <a:noFill/>
          <a:ln w="9525">
            <a:noFill/>
            <a:miter lim="800000"/>
            <a:headEnd/>
            <a:tailEnd/>
          </a:ln>
        </p:spPr>
        <p:txBody>
          <a:bodyPr wrap="none">
            <a:spAutoFit/>
          </a:bodyPr>
          <a:lstStyle/>
          <a:p>
            <a:r>
              <a:rPr lang="en-US" altLang="zh-TW" sz="2000" b="1" i="1">
                <a:solidFill>
                  <a:srgbClr val="00FFFF"/>
                </a:solidFill>
                <a:ea typeface="PMingLiU" pitchFamily="18" charset="-120"/>
              </a:rPr>
              <a:t>Post-C/T</a:t>
            </a:r>
          </a:p>
          <a:p>
            <a:r>
              <a:rPr lang="en-US" altLang="zh-TW" sz="2000" b="1" i="1">
                <a:ea typeface="PMingLiU" pitchFamily="18" charset="-120"/>
              </a:rPr>
              <a:t> early</a:t>
            </a:r>
            <a:endParaRPr lang="en-US" altLang="zh-TW" sz="2000" b="1" i="1">
              <a:solidFill>
                <a:srgbClr val="00FFFF"/>
              </a:solidFill>
              <a:ea typeface="PMingLiU" pitchFamily="18" charset="-120"/>
            </a:endParaRPr>
          </a:p>
          <a:p>
            <a:r>
              <a:rPr lang="en-US" altLang="zh-TW" sz="2000" b="1" i="1">
                <a:solidFill>
                  <a:srgbClr val="00FFFF"/>
                </a:solidFill>
                <a:ea typeface="PMingLiU" pitchFamily="18" charset="-120"/>
              </a:rPr>
              <a:t>Post-R/T</a:t>
            </a:r>
          </a:p>
          <a:p>
            <a:r>
              <a:rPr lang="en-US" altLang="zh-TW" sz="2000" b="1" i="1">
                <a:ea typeface="PMingLiU" pitchFamily="18" charset="-120"/>
              </a:rPr>
              <a:t> &gt; 4 Ms</a:t>
            </a:r>
            <a:endParaRPr lang="en-US" altLang="zh-TW" sz="2000" b="1" i="1">
              <a:solidFill>
                <a:srgbClr val="00FFFF"/>
              </a:solidFill>
              <a:ea typeface="PMingLiU" pitchFamily="18" charset="-120"/>
            </a:endParaRPr>
          </a:p>
        </p:txBody>
      </p:sp>
      <p:sp>
        <p:nvSpPr>
          <p:cNvPr id="100369" name="Text Box 21"/>
          <p:cNvSpPr txBox="1">
            <a:spLocks noChangeArrowheads="1"/>
          </p:cNvSpPr>
          <p:nvPr/>
        </p:nvSpPr>
        <p:spPr bwMode="auto">
          <a:xfrm>
            <a:off x="838200" y="5181600"/>
            <a:ext cx="2109788" cy="701675"/>
          </a:xfrm>
          <a:prstGeom prst="rect">
            <a:avLst/>
          </a:prstGeom>
          <a:noFill/>
          <a:ln w="9525">
            <a:noFill/>
            <a:miter lim="800000"/>
            <a:headEnd/>
            <a:tailEnd/>
          </a:ln>
        </p:spPr>
        <p:txBody>
          <a:bodyPr wrap="none">
            <a:spAutoFit/>
          </a:bodyPr>
          <a:lstStyle/>
          <a:p>
            <a:r>
              <a:rPr lang="en-US" altLang="zh-TW" sz="2000" b="1" i="1">
                <a:solidFill>
                  <a:srgbClr val="00FFFF"/>
                </a:solidFill>
                <a:ea typeface="PMingLiU" pitchFamily="18" charset="-120"/>
              </a:rPr>
              <a:t>Diagnosis</a:t>
            </a:r>
          </a:p>
          <a:p>
            <a:r>
              <a:rPr lang="en-US" altLang="zh-TW" sz="2000" b="1" i="1">
                <a:solidFill>
                  <a:srgbClr val="00FFFF"/>
                </a:solidFill>
                <a:ea typeface="PMingLiU" pitchFamily="18" charset="-120"/>
              </a:rPr>
              <a:t>Unknown primary</a:t>
            </a:r>
            <a:endParaRPr lang="en-US" altLang="zh-TW">
              <a:ea typeface="PMingLiU" pitchFamily="18" charset="-12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3"/>
          <p:cNvSpPr>
            <a:spLocks noGrp="1"/>
          </p:cNvSpPr>
          <p:nvPr>
            <p:ph type="sldNum" sz="quarter" idx="12"/>
          </p:nvPr>
        </p:nvSpPr>
        <p:spPr>
          <a:noFill/>
        </p:spPr>
        <p:txBody>
          <a:bodyPr/>
          <a:lstStyle/>
          <a:p>
            <a:fld id="{8468CCF6-6235-478A-B539-E44309D6C334}" type="slidenum">
              <a:rPr lang="en-US" smtClean="0">
                <a:latin typeface="Arial" pitchFamily="34" charset="0"/>
              </a:rPr>
              <a:pPr/>
              <a:t>98</a:t>
            </a:fld>
            <a:endParaRPr lang="en-US" smtClean="0">
              <a:latin typeface="Arial" pitchFamily="34" charset="0"/>
            </a:endParaRPr>
          </a:p>
        </p:txBody>
      </p:sp>
      <p:grpSp>
        <p:nvGrpSpPr>
          <p:cNvPr id="101379" name="Group 4"/>
          <p:cNvGrpSpPr>
            <a:grpSpLocks/>
          </p:cNvGrpSpPr>
          <p:nvPr/>
        </p:nvGrpSpPr>
        <p:grpSpPr bwMode="auto">
          <a:xfrm>
            <a:off x="914400" y="152400"/>
            <a:ext cx="7772400" cy="5749925"/>
            <a:chOff x="576" y="144"/>
            <a:chExt cx="4896" cy="3622"/>
          </a:xfrm>
        </p:grpSpPr>
        <p:pic>
          <p:nvPicPr>
            <p:cNvPr id="101381" name="Picture 5"/>
            <p:cNvPicPr>
              <a:picLocks noChangeAspect="1" noChangeArrowheads="1"/>
            </p:cNvPicPr>
            <p:nvPr/>
          </p:nvPicPr>
          <p:blipFill>
            <a:blip r:embed="rId2"/>
            <a:srcRect/>
            <a:stretch>
              <a:fillRect/>
            </a:stretch>
          </p:blipFill>
          <p:spPr bwMode="auto">
            <a:xfrm>
              <a:off x="576" y="144"/>
              <a:ext cx="4896" cy="960"/>
            </a:xfrm>
            <a:prstGeom prst="rect">
              <a:avLst/>
            </a:prstGeom>
            <a:noFill/>
            <a:ln w="9525">
              <a:noFill/>
              <a:miter lim="800000"/>
              <a:headEnd/>
              <a:tailEnd/>
            </a:ln>
          </p:spPr>
        </p:pic>
        <p:pic>
          <p:nvPicPr>
            <p:cNvPr id="101382" name="Picture 6"/>
            <p:cNvPicPr>
              <a:picLocks noChangeAspect="1" noChangeArrowheads="1"/>
            </p:cNvPicPr>
            <p:nvPr/>
          </p:nvPicPr>
          <p:blipFill>
            <a:blip r:embed="rId3"/>
            <a:srcRect/>
            <a:stretch>
              <a:fillRect/>
            </a:stretch>
          </p:blipFill>
          <p:spPr bwMode="auto">
            <a:xfrm>
              <a:off x="672" y="1392"/>
              <a:ext cx="4633" cy="1041"/>
            </a:xfrm>
            <a:prstGeom prst="rect">
              <a:avLst/>
            </a:prstGeom>
            <a:noFill/>
            <a:ln w="9525">
              <a:noFill/>
              <a:miter lim="800000"/>
              <a:headEnd/>
              <a:tailEnd/>
            </a:ln>
          </p:spPr>
        </p:pic>
        <p:pic>
          <p:nvPicPr>
            <p:cNvPr id="101383" name="Picture 7"/>
            <p:cNvPicPr>
              <a:picLocks noChangeAspect="1" noChangeArrowheads="1"/>
            </p:cNvPicPr>
            <p:nvPr/>
          </p:nvPicPr>
          <p:blipFill>
            <a:blip r:embed="rId4"/>
            <a:srcRect/>
            <a:stretch>
              <a:fillRect/>
            </a:stretch>
          </p:blipFill>
          <p:spPr bwMode="auto">
            <a:xfrm>
              <a:off x="672" y="2640"/>
              <a:ext cx="4656" cy="1126"/>
            </a:xfrm>
            <a:prstGeom prst="rect">
              <a:avLst/>
            </a:prstGeom>
            <a:noFill/>
            <a:ln w="9525">
              <a:noFill/>
              <a:miter lim="800000"/>
              <a:headEnd/>
              <a:tailEnd/>
            </a:ln>
          </p:spPr>
        </p:pic>
        <p:sp>
          <p:nvSpPr>
            <p:cNvPr id="101384" name="Line 8"/>
            <p:cNvSpPr>
              <a:spLocks noChangeShapeType="1"/>
            </p:cNvSpPr>
            <p:nvPr/>
          </p:nvSpPr>
          <p:spPr bwMode="auto">
            <a:xfrm>
              <a:off x="720" y="2544"/>
              <a:ext cx="4512" cy="0"/>
            </a:xfrm>
            <a:prstGeom prst="line">
              <a:avLst/>
            </a:prstGeom>
            <a:noFill/>
            <a:ln w="63500">
              <a:solidFill>
                <a:schemeClr val="tx1"/>
              </a:solidFill>
              <a:round/>
              <a:headEnd/>
              <a:tailEnd/>
            </a:ln>
          </p:spPr>
          <p:txBody>
            <a:bodyPr/>
            <a:lstStyle/>
            <a:p>
              <a:endParaRPr lang="en-US"/>
            </a:p>
          </p:txBody>
        </p:sp>
        <p:sp>
          <p:nvSpPr>
            <p:cNvPr id="101385" name="Line 9"/>
            <p:cNvSpPr>
              <a:spLocks noChangeShapeType="1"/>
            </p:cNvSpPr>
            <p:nvPr/>
          </p:nvSpPr>
          <p:spPr bwMode="auto">
            <a:xfrm>
              <a:off x="768" y="3744"/>
              <a:ext cx="4464" cy="0"/>
            </a:xfrm>
            <a:prstGeom prst="line">
              <a:avLst/>
            </a:prstGeom>
            <a:noFill/>
            <a:ln w="63500">
              <a:solidFill>
                <a:schemeClr val="tx1"/>
              </a:solidFill>
              <a:round/>
              <a:headEnd/>
              <a:tailEnd/>
            </a:ln>
          </p:spPr>
          <p:txBody>
            <a:bodyPr/>
            <a:lstStyle/>
            <a:p>
              <a:endParaRPr lang="en-US"/>
            </a:p>
          </p:txBody>
        </p:sp>
      </p:grpSp>
      <p:sp>
        <p:nvSpPr>
          <p:cNvPr id="101380" name="Text Box 10"/>
          <p:cNvSpPr txBox="1">
            <a:spLocks noChangeArrowheads="1"/>
          </p:cNvSpPr>
          <p:nvPr/>
        </p:nvSpPr>
        <p:spPr bwMode="auto">
          <a:xfrm>
            <a:off x="914400" y="6096000"/>
            <a:ext cx="7543800" cy="396875"/>
          </a:xfrm>
          <a:prstGeom prst="rect">
            <a:avLst/>
          </a:prstGeom>
          <a:noFill/>
          <a:ln w="9525">
            <a:noFill/>
            <a:miter lim="800000"/>
            <a:headEnd/>
            <a:tailEnd/>
          </a:ln>
        </p:spPr>
        <p:txBody>
          <a:bodyPr>
            <a:spAutoFit/>
          </a:bodyPr>
          <a:lstStyle/>
          <a:p>
            <a:pPr algn="ctr">
              <a:spcBef>
                <a:spcPct val="50000"/>
              </a:spcBef>
            </a:pPr>
            <a:r>
              <a:rPr lang="en-US" sz="2000" b="1" i="1"/>
              <a:t>Nearly doubles the incidence of second cancers at 10 years</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533400" y="685800"/>
            <a:ext cx="8229600" cy="1524000"/>
          </a:xfrm>
          <a:prstGeom prst="rect">
            <a:avLst/>
          </a:prstGeom>
          <a:noFill/>
          <a:ln w="9525">
            <a:noFill/>
            <a:miter lim="800000"/>
            <a:headEnd/>
            <a:tailEnd/>
          </a:ln>
        </p:spPr>
        <p:txBody>
          <a:bodyPr/>
          <a:lstStyle/>
          <a:p>
            <a:pPr marL="342900" indent="-342900" algn="ctr">
              <a:lnSpc>
                <a:spcPct val="90000"/>
              </a:lnSpc>
              <a:spcBef>
                <a:spcPct val="20000"/>
              </a:spcBef>
              <a:defRPr/>
            </a:pPr>
            <a:r>
              <a:rPr lang="en-US" sz="2400" dirty="0">
                <a:latin typeface="Times New Roman" pitchFamily="18" charset="0"/>
              </a:rPr>
              <a:t> </a:t>
            </a:r>
          </a:p>
          <a:p>
            <a:pPr>
              <a:lnSpc>
                <a:spcPct val="90000"/>
              </a:lnSpc>
              <a:defRPr/>
            </a:pPr>
            <a:r>
              <a:rPr lang="en-US" sz="2400" dirty="0">
                <a:latin typeface="Times New Roman" pitchFamily="18" charset="0"/>
              </a:rPr>
              <a:t>      Concurrent </a:t>
            </a:r>
            <a:r>
              <a:rPr lang="en-US" sz="2400" dirty="0" err="1">
                <a:latin typeface="Times New Roman" pitchFamily="18" charset="0"/>
              </a:rPr>
              <a:t>chemoradiotherapy</a:t>
            </a:r>
            <a:r>
              <a:rPr lang="en-US" sz="2400" dirty="0">
                <a:latin typeface="Times New Roman" pitchFamily="18" charset="0"/>
              </a:rPr>
              <a:t> – Increasing Role</a:t>
            </a:r>
          </a:p>
          <a:p>
            <a:pPr>
              <a:lnSpc>
                <a:spcPct val="90000"/>
              </a:lnSpc>
              <a:defRPr/>
            </a:pPr>
            <a:endParaRPr lang="en-US" sz="2400" dirty="0">
              <a:latin typeface="Times New Roman" pitchFamily="18" charset="0"/>
            </a:endParaRPr>
          </a:p>
          <a:p>
            <a:pPr>
              <a:lnSpc>
                <a:spcPct val="90000"/>
              </a:lnSpc>
              <a:defRPr/>
            </a:pPr>
            <a:r>
              <a:rPr lang="en-US" sz="2400" dirty="0">
                <a:latin typeface="Times New Roman" pitchFamily="18" charset="0"/>
              </a:rPr>
              <a:t>  </a:t>
            </a:r>
          </a:p>
          <a:p>
            <a:pPr>
              <a:lnSpc>
                <a:spcPct val="90000"/>
              </a:lnSpc>
              <a:defRPr/>
            </a:pPr>
            <a:endParaRPr lang="en-US" sz="2400" dirty="0">
              <a:latin typeface="Times New Roman" pitchFamily="18" charset="0"/>
            </a:endParaRPr>
          </a:p>
          <a:p>
            <a:pPr marL="342900" indent="-342900" algn="ctr">
              <a:lnSpc>
                <a:spcPct val="90000"/>
              </a:lnSpc>
              <a:spcBef>
                <a:spcPct val="20000"/>
              </a:spcBef>
              <a:defRPr/>
            </a:pPr>
            <a:r>
              <a:rPr lang="en-US" sz="2400" dirty="0">
                <a:latin typeface="Times New Roman" pitchFamily="18" charset="0"/>
              </a:rPr>
              <a:t>   Concurrent </a:t>
            </a:r>
            <a:r>
              <a:rPr lang="en-US" sz="2400" b="1" dirty="0" err="1">
                <a:latin typeface="Times New Roman" pitchFamily="18" charset="0"/>
              </a:rPr>
              <a:t>Chemoradiotherapy</a:t>
            </a:r>
            <a:r>
              <a:rPr lang="en-US" sz="2400" b="1" dirty="0">
                <a:latin typeface="Times New Roman" pitchFamily="18" charset="0"/>
              </a:rPr>
              <a:t> </a:t>
            </a:r>
          </a:p>
          <a:p>
            <a:pPr marL="342900" indent="-342900" algn="ctr">
              <a:lnSpc>
                <a:spcPct val="90000"/>
              </a:lnSpc>
              <a:spcBef>
                <a:spcPct val="20000"/>
              </a:spcBef>
              <a:defRPr/>
            </a:pPr>
            <a:r>
              <a:rPr lang="en-US" sz="2400" dirty="0">
                <a:latin typeface="Times New Roman" pitchFamily="18" charset="0"/>
              </a:rPr>
              <a:t>higher incidence of acute and late complication compared with RT alone.</a:t>
            </a:r>
          </a:p>
          <a:p>
            <a:pPr marL="342900" indent="-342900" algn="ctr">
              <a:lnSpc>
                <a:spcPct val="90000"/>
              </a:lnSpc>
              <a:spcBef>
                <a:spcPct val="20000"/>
              </a:spcBef>
              <a:defRPr/>
            </a:pPr>
            <a:r>
              <a:rPr lang="en-US" sz="2400" dirty="0">
                <a:latin typeface="Times New Roman" pitchFamily="18" charset="0"/>
              </a:rPr>
              <a:t>   </a:t>
            </a:r>
          </a:p>
        </p:txBody>
      </p:sp>
      <p:sp>
        <p:nvSpPr>
          <p:cNvPr id="102403" name="Text Box 7"/>
          <p:cNvSpPr txBox="1">
            <a:spLocks noChangeArrowheads="1"/>
          </p:cNvSpPr>
          <p:nvPr/>
        </p:nvSpPr>
        <p:spPr bwMode="auto">
          <a:xfrm>
            <a:off x="1447800" y="5911850"/>
            <a:ext cx="6307138" cy="946150"/>
          </a:xfrm>
          <a:prstGeom prst="rect">
            <a:avLst/>
          </a:prstGeom>
          <a:noFill/>
          <a:ln w="9525">
            <a:noFill/>
            <a:miter lim="800000"/>
            <a:headEnd/>
            <a:tailEnd/>
          </a:ln>
        </p:spPr>
        <p:txBody>
          <a:bodyPr wrap="none">
            <a:spAutoFit/>
          </a:bodyPr>
          <a:lstStyle/>
          <a:p>
            <a:r>
              <a:rPr lang="en-US" sz="2800">
                <a:latin typeface="Times New Roman" pitchFamily="18" charset="0"/>
              </a:rPr>
              <a:t>Especially with conventional Radiotherapy</a:t>
            </a:r>
          </a:p>
          <a:p>
            <a:r>
              <a:rPr lang="en-US" sz="2800">
                <a:latin typeface="Times New Roman" pitchFamily="18" charset="0"/>
              </a:rPr>
              <a:t>       </a:t>
            </a:r>
          </a:p>
        </p:txBody>
      </p:sp>
      <p:sp>
        <p:nvSpPr>
          <p:cNvPr id="102404" name="AutoShape 8"/>
          <p:cNvSpPr>
            <a:spLocks noChangeArrowheads="1"/>
          </p:cNvSpPr>
          <p:nvPr/>
        </p:nvSpPr>
        <p:spPr bwMode="auto">
          <a:xfrm rot="5400000">
            <a:off x="4114800" y="4724400"/>
            <a:ext cx="990600" cy="533400"/>
          </a:xfrm>
          <a:prstGeom prst="rightArrow">
            <a:avLst>
              <a:gd name="adj1" fmla="val 50000"/>
              <a:gd name="adj2" fmla="val 46429"/>
            </a:avLst>
          </a:prstGeom>
          <a:solidFill>
            <a:schemeClr val="tx1"/>
          </a:solidFill>
          <a:ln w="9525">
            <a:solidFill>
              <a:schemeClr val="tx1"/>
            </a:solidFill>
            <a:miter lim="800000"/>
            <a:headEnd/>
            <a:tailEnd/>
          </a:ln>
        </p:spPr>
        <p:txBody>
          <a:bodyPr wrap="none" anchor="ctr"/>
          <a:lstStyle/>
          <a:p>
            <a:endParaRPr lang="en-SG"/>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5169</TotalTime>
  <Words>4208</Words>
  <Application>Microsoft Office PowerPoint</Application>
  <PresentationFormat>On-screen Show (4:3)</PresentationFormat>
  <Paragraphs>782</Paragraphs>
  <Slides>128</Slides>
  <Notes>29</Notes>
  <HiddenSlides>1</HiddenSlides>
  <MMClips>1</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7</vt:i4>
      </vt:variant>
      <vt:variant>
        <vt:lpstr>Slide Titles</vt:lpstr>
      </vt:variant>
      <vt:variant>
        <vt:i4>128</vt:i4>
      </vt:variant>
    </vt:vector>
  </HeadingPairs>
  <TitlesOfParts>
    <vt:vector size="158" baseType="lpstr">
      <vt:lpstr>Arial</vt:lpstr>
      <vt:lpstr>Times New Roman</vt:lpstr>
      <vt:lpstr>Bookman Old Style</vt:lpstr>
      <vt:lpstr>Wingdings</vt:lpstr>
      <vt:lpstr>Comic Sans MS</vt:lpstr>
      <vt:lpstr>PMingLiU</vt:lpstr>
      <vt:lpstr>Symbol</vt:lpstr>
      <vt:lpstr>Times</vt:lpstr>
      <vt:lpstr>Garamond</vt:lpstr>
      <vt:lpstr>Arial Black</vt:lpstr>
      <vt:lpstr>Calibri</vt:lpstr>
      <vt:lpstr>Wingdings 2</vt:lpstr>
      <vt:lpstr>Georgia</vt:lpstr>
      <vt:lpstr>MS PGothic</vt:lpstr>
      <vt:lpstr>宋体</vt:lpstr>
      <vt:lpstr>Constantia</vt:lpstr>
      <vt:lpstr>Arial Rounded MT Bold</vt:lpstr>
      <vt:lpstr>Verdana</vt:lpstr>
      <vt:lpstr>平成角ゴシック</vt:lpstr>
      <vt:lpstr>Lucida Sans Unicode</vt:lpstr>
      <vt:lpstr>Tahoma</vt:lpstr>
      <vt:lpstr>Geneva</vt:lpstr>
      <vt:lpstr>Default Design</vt:lpstr>
      <vt:lpstr>Bitmap Image</vt:lpstr>
      <vt:lpstr>Microsoft Photo Editor 3.0 Photo</vt:lpstr>
      <vt:lpstr>PBrush</vt:lpstr>
      <vt:lpstr>Image Document</vt:lpstr>
      <vt:lpstr>ビットマップ イメージ</vt:lpstr>
      <vt:lpstr>Microsoft Office Excel 97-2003 Worksheet</vt:lpstr>
      <vt:lpstr>Chart</vt:lpstr>
      <vt:lpstr>Radiation in GI Cancer-Improving outcomes &amp; Reducing Toxicity</vt:lpstr>
      <vt:lpstr>SCHEMA</vt:lpstr>
      <vt:lpstr>Slide 3</vt:lpstr>
      <vt:lpstr>Slide 4</vt:lpstr>
      <vt:lpstr>Problems with concurrent chemotherapy+ conventional radiotherapy</vt:lpstr>
      <vt:lpstr>Improving Therapeutic Index</vt:lpstr>
      <vt:lpstr>Dose volume relationship</vt:lpstr>
      <vt:lpstr>Slide 8</vt:lpstr>
      <vt:lpstr>Slide 9</vt:lpstr>
      <vt:lpstr>Imaging-role</vt:lpstr>
      <vt:lpstr>Volumetric</vt:lpstr>
      <vt:lpstr>CT: Image Depiction</vt:lpstr>
      <vt:lpstr>PET-CT Scan </vt:lpstr>
      <vt:lpstr>Slide 14</vt:lpstr>
      <vt:lpstr>Slide 15</vt:lpstr>
      <vt:lpstr>Aim of PET-CT based planning </vt:lpstr>
      <vt:lpstr>PET positive lesion included in GTV</vt:lpstr>
      <vt:lpstr>Composite IMRT plan (dose distribution for PA node)</vt:lpstr>
      <vt:lpstr>Slide 19</vt:lpstr>
      <vt:lpstr>IMRT in Carcinoma Oesophagus</vt:lpstr>
      <vt:lpstr>Slide 21</vt:lpstr>
      <vt:lpstr>Meta-analysis: 18 Trials</vt:lpstr>
      <vt:lpstr>Slide 23</vt:lpstr>
      <vt:lpstr>Slide 24</vt:lpstr>
      <vt:lpstr>Slide 25</vt:lpstr>
      <vt:lpstr>Slide 26</vt:lpstr>
      <vt:lpstr>Slide 27</vt:lpstr>
      <vt:lpstr>Slide 28</vt:lpstr>
      <vt:lpstr>Slide 29</vt:lpstr>
      <vt:lpstr>Slide 30</vt:lpstr>
      <vt:lpstr>Slide 31</vt:lpstr>
      <vt:lpstr>Slide 32</vt:lpstr>
      <vt:lpstr>Respiratory Gating System: Varian Real-time Position Management (RPM)</vt:lpstr>
      <vt:lpstr>Slide 34</vt:lpstr>
      <vt:lpstr>Stereotactic Radiation Surgery: Pancreas</vt:lpstr>
      <vt:lpstr>Internal fiducial  gold seeds or Coils (Viscicoil©)</vt:lpstr>
      <vt:lpstr>Slide 37</vt:lpstr>
      <vt:lpstr>Slide 38</vt:lpstr>
      <vt:lpstr>Results SBRT-Pancreas</vt:lpstr>
      <vt:lpstr>Gallbladder and Extrahepatic Bile Duct CA</vt:lpstr>
      <vt:lpstr>Intra luminal Biliary Brachytherapy protocol</vt:lpstr>
      <vt:lpstr> Intraluminal Brachytherapy </vt:lpstr>
      <vt:lpstr>Slide 43</vt:lpstr>
      <vt:lpstr>Radiation in HCC</vt:lpstr>
      <vt:lpstr>Advances in our understanding of ;</vt:lpstr>
      <vt:lpstr>Charged-Particle Irradiation using Proton &amp; Carbon ion therapy</vt:lpstr>
      <vt:lpstr>Slide 47</vt:lpstr>
      <vt:lpstr>Charged-Particle Irradiation</vt:lpstr>
      <vt:lpstr>Charged-Particle Irradiation</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RT NO.12-0379</vt:lpstr>
      <vt:lpstr>Slide 67</vt:lpstr>
      <vt:lpstr>Slide 68</vt:lpstr>
      <vt:lpstr>Problems of Resource  Limited Settings:  Patient Related </vt:lpstr>
      <vt:lpstr>Slide 70</vt:lpstr>
      <vt:lpstr>The Unique  Paradox:  Problems of Resource  Limited Settings</vt:lpstr>
      <vt:lpstr>Slide 72</vt:lpstr>
      <vt:lpstr>Slide 73</vt:lpstr>
      <vt:lpstr>Slide 74</vt:lpstr>
      <vt:lpstr>CT: Image Depiction</vt:lpstr>
      <vt:lpstr>Slide 76</vt:lpstr>
      <vt:lpstr>Slide 77</vt:lpstr>
      <vt:lpstr>Unfavorable characteristics</vt:lpstr>
      <vt:lpstr>Slide 79</vt:lpstr>
      <vt:lpstr>Slide 80</vt:lpstr>
      <vt:lpstr>Slide 81</vt:lpstr>
      <vt:lpstr>Results of External-Beam RT</vt:lpstr>
      <vt:lpstr>Slide 83</vt:lpstr>
      <vt:lpstr>Charged-Particle Irradiation</vt:lpstr>
      <vt:lpstr>Charged-Particle Irradiation</vt:lpstr>
      <vt:lpstr>CHILD-PUGH SCORE</vt:lpstr>
      <vt:lpstr>Slide 87</vt:lpstr>
      <vt:lpstr>Slide 88</vt:lpstr>
      <vt:lpstr>Slide 89</vt:lpstr>
      <vt:lpstr>Slide 90</vt:lpstr>
      <vt:lpstr>Slide 91</vt:lpstr>
      <vt:lpstr>Slide 92</vt:lpstr>
      <vt:lpstr>Slide 93</vt:lpstr>
      <vt:lpstr>Slide 94</vt:lpstr>
      <vt:lpstr>Slide 95</vt:lpstr>
      <vt:lpstr>Slide 96</vt:lpstr>
      <vt:lpstr>Summary  </vt:lpstr>
      <vt:lpstr>Slide 98</vt:lpstr>
      <vt:lpstr>Slide 99</vt:lpstr>
      <vt:lpstr>Slide 100</vt:lpstr>
      <vt:lpstr>Slide 101</vt:lpstr>
      <vt:lpstr>Slide 102</vt:lpstr>
      <vt:lpstr> </vt:lpstr>
      <vt:lpstr>Biologically Guided Radiotherapy: Theragnostics</vt:lpstr>
      <vt:lpstr>Volume rendered (VRT)</vt:lpstr>
      <vt:lpstr>RT – 3D Conformal</vt:lpstr>
      <vt:lpstr>Why Brachytherapy … Anal Cancers</vt:lpstr>
      <vt:lpstr>Slide 108</vt:lpstr>
      <vt:lpstr>Slide 109</vt:lpstr>
      <vt:lpstr>Slide 110</vt:lpstr>
      <vt:lpstr>Chemical/Biologic Modifiers</vt:lpstr>
      <vt:lpstr>Ca Colon with rising CEA</vt:lpstr>
      <vt:lpstr>Interventional Radiology</vt:lpstr>
      <vt:lpstr>Slide 114</vt:lpstr>
      <vt:lpstr>Slide 115</vt:lpstr>
      <vt:lpstr>Slide 116</vt:lpstr>
      <vt:lpstr>Slide 117</vt:lpstr>
      <vt:lpstr>Slide 118</vt:lpstr>
      <vt:lpstr>Slide 119</vt:lpstr>
      <vt:lpstr>Slide 120</vt:lpstr>
      <vt:lpstr>Slide 121</vt:lpstr>
      <vt:lpstr>RT NO.12-0235</vt:lpstr>
      <vt:lpstr>Why PET-CT?</vt:lpstr>
      <vt:lpstr>Slide 124</vt:lpstr>
      <vt:lpstr>Slide 125</vt:lpstr>
      <vt:lpstr>Slide 126</vt:lpstr>
      <vt:lpstr>Evolution</vt:lpstr>
      <vt:lpstr>Slide 128</vt:lpstr>
    </vt:vector>
  </TitlesOfParts>
  <Company>cbcc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vivek</dc:creator>
  <cp:lastModifiedBy>a</cp:lastModifiedBy>
  <cp:revision>241</cp:revision>
  <dcterms:created xsi:type="dcterms:W3CDTF">2007-01-01T02:32:11Z</dcterms:created>
  <dcterms:modified xsi:type="dcterms:W3CDTF">2014-05-23T15:52:30Z</dcterms:modified>
</cp:coreProperties>
</file>