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747" r:id="rId2"/>
    <p:sldId id="676" r:id="rId3"/>
    <p:sldId id="586" r:id="rId4"/>
    <p:sldId id="533" r:id="rId5"/>
    <p:sldId id="663" r:id="rId6"/>
    <p:sldId id="678" r:id="rId7"/>
    <p:sldId id="680" r:id="rId8"/>
    <p:sldId id="591" r:id="rId9"/>
    <p:sldId id="681" r:id="rId10"/>
    <p:sldId id="590" r:id="rId11"/>
    <p:sldId id="741" r:id="rId12"/>
    <p:sldId id="683" r:id="rId13"/>
    <p:sldId id="587" r:id="rId14"/>
    <p:sldId id="536" r:id="rId15"/>
    <p:sldId id="537" r:id="rId16"/>
    <p:sldId id="597" r:id="rId17"/>
    <p:sldId id="720" r:id="rId18"/>
    <p:sldId id="333" r:id="rId19"/>
    <p:sldId id="599" r:id="rId20"/>
    <p:sldId id="601" r:id="rId21"/>
    <p:sldId id="632" r:id="rId22"/>
    <p:sldId id="721" r:id="rId23"/>
    <p:sldId id="705" r:id="rId24"/>
    <p:sldId id="722" r:id="rId25"/>
    <p:sldId id="715" r:id="rId26"/>
    <p:sldId id="716" r:id="rId27"/>
    <p:sldId id="750" r:id="rId28"/>
    <p:sldId id="600" r:id="rId29"/>
    <p:sldId id="686" r:id="rId30"/>
    <p:sldId id="687" r:id="rId31"/>
    <p:sldId id="714" r:id="rId32"/>
    <p:sldId id="708" r:id="rId33"/>
    <p:sldId id="709" r:id="rId34"/>
    <p:sldId id="710" r:id="rId35"/>
    <p:sldId id="602" r:id="rId36"/>
    <p:sldId id="661" r:id="rId37"/>
    <p:sldId id="726" r:id="rId38"/>
    <p:sldId id="704" r:id="rId39"/>
    <p:sldId id="727" r:id="rId40"/>
    <p:sldId id="640" r:id="rId41"/>
    <p:sldId id="643" r:id="rId42"/>
    <p:sldId id="642" r:id="rId43"/>
    <p:sldId id="617" r:id="rId44"/>
    <p:sldId id="712" r:id="rId45"/>
    <p:sldId id="620" r:id="rId46"/>
    <p:sldId id="688" r:id="rId47"/>
    <p:sldId id="649" r:id="rId48"/>
    <p:sldId id="467" r:id="rId49"/>
    <p:sldId id="631" r:id="rId50"/>
    <p:sldId id="328" r:id="rId51"/>
    <p:sldId id="736" r:id="rId52"/>
    <p:sldId id="356" r:id="rId53"/>
    <p:sldId id="400" r:id="rId54"/>
    <p:sldId id="329" r:id="rId55"/>
    <p:sldId id="353" r:id="rId56"/>
    <p:sldId id="354" r:id="rId57"/>
    <p:sldId id="659" r:id="rId58"/>
    <p:sldId id="664" r:id="rId59"/>
    <p:sldId id="404" r:id="rId60"/>
    <p:sldId id="734" r:id="rId61"/>
    <p:sldId id="729" r:id="rId62"/>
    <p:sldId id="737" r:id="rId63"/>
    <p:sldId id="739" r:id="rId64"/>
    <p:sldId id="751" r:id="rId65"/>
    <p:sldId id="740" r:id="rId66"/>
    <p:sldId id="412" r:id="rId67"/>
    <p:sldId id="414" r:id="rId68"/>
    <p:sldId id="748" r:id="rId69"/>
    <p:sldId id="749" r:id="rId70"/>
    <p:sldId id="666" r:id="rId71"/>
    <p:sldId id="668" r:id="rId72"/>
    <p:sldId id="669" r:id="rId73"/>
    <p:sldId id="671" r:id="rId74"/>
    <p:sldId id="672" r:id="rId75"/>
    <p:sldId id="673" r:id="rId76"/>
    <p:sldId id="658" r:id="rId77"/>
    <p:sldId id="743" r:id="rId78"/>
    <p:sldId id="744" r:id="rId79"/>
    <p:sldId id="745" r:id="rId80"/>
    <p:sldId id="746" r:id="rId8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5538"/>
    <a:srgbClr val="153F2A"/>
    <a:srgbClr val="001817"/>
    <a:srgbClr val="003635"/>
    <a:srgbClr val="990000"/>
    <a:srgbClr val="FF66FF"/>
    <a:srgbClr val="FFFFFF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 snapVertSplitter="1" vertBarState="minimized" horzBarState="maximized">
    <p:restoredLeft sz="15619" autoAdjust="0"/>
    <p:restoredTop sz="95854" autoAdjust="0"/>
  </p:normalViewPr>
  <p:slideViewPr>
    <p:cSldViewPr>
      <p:cViewPr varScale="1">
        <p:scale>
          <a:sx n="79" d="100"/>
          <a:sy n="79" d="100"/>
        </p:scale>
        <p:origin x="-130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A5B20A7-3464-4755-A2FA-B74DD254B3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FDFE4F-F4C9-4EDC-9895-3855235FB710}" type="slidenum">
              <a:rPr lang="en-US" smtClean="0">
                <a:latin typeface="Arial" pitchFamily="34" charset="0"/>
              </a:rPr>
              <a:pPr/>
              <a:t>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84995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28713" y="673100"/>
            <a:ext cx="4603750" cy="3452813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763" y="4344988"/>
            <a:ext cx="5070475" cy="4127500"/>
          </a:xfrm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sz="1000" b="1" smtClean="0">
                <a:latin typeface="Arial" pitchFamily="34" charset="0"/>
              </a:rPr>
              <a:t>There is little beam shaping; beam hits normal tissue as well as tumor.</a:t>
            </a:r>
          </a:p>
          <a:p>
            <a:pPr eaLnBrk="1" hangingPunct="1">
              <a:buFontTx/>
              <a:buChar char="•"/>
            </a:pPr>
            <a:r>
              <a:rPr lang="en-US" sz="1000" b="1" smtClean="0">
                <a:latin typeface="Arial" pitchFamily="34" charset="0"/>
              </a:rPr>
              <a:t>Dose is uniform across field.</a:t>
            </a:r>
          </a:p>
          <a:p>
            <a:pPr eaLnBrk="1" hangingPunct="1">
              <a:buFontTx/>
              <a:buChar char="•"/>
            </a:pPr>
            <a:r>
              <a:rPr lang="en-US" sz="1000" b="1" smtClean="0">
                <a:latin typeface="Arial" pitchFamily="34" charset="0"/>
              </a:rPr>
              <a:t>Doses kept relatively low to minimize harm to normal tissue.</a:t>
            </a:r>
          </a:p>
          <a:p>
            <a:pPr eaLnBrk="1" hangingPunct="1">
              <a:buFontTx/>
              <a:buChar char="•"/>
            </a:pPr>
            <a:r>
              <a:rPr lang="en-US" sz="1000" b="1" smtClean="0">
                <a:latin typeface="Arial" pitchFamily="34" charset="0"/>
              </a:rPr>
              <a:t>Lower doses make it harder to eradicate tumor</a:t>
            </a:r>
            <a:endParaRPr lang="en-US" sz="600" smtClean="0">
              <a:latin typeface="Arial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sz="1000" b="1" smtClean="0">
                <a:latin typeface="Arial" pitchFamily="34" charset="0"/>
              </a:rPr>
              <a:t>Challenge: getting doses high enough to eradicate tumor without harming surrounding normal tissue</a:t>
            </a:r>
          </a:p>
          <a:p>
            <a:pPr eaLnBrk="1" hangingPunct="1">
              <a:buFontTx/>
              <a:buChar char="•"/>
            </a:pP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2CD632-870C-4CE3-9DE4-F05C07E579A2}" type="slidenum">
              <a:rPr lang="en-US" smtClean="0">
                <a:latin typeface="Arial" pitchFamily="34" charset="0"/>
              </a:rPr>
              <a:pPr/>
              <a:t>27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340CB0-4FDD-433E-960B-7B76469AF89E}" type="slidenum">
              <a:rPr lang="en-US" smtClean="0">
                <a:latin typeface="Arial" pitchFamily="34" charset="0"/>
              </a:rPr>
              <a:pPr/>
              <a:t>33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87043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The next step is Treatment Planning which is done using inverse planning Method. In Cadplan the inverse planning software the helios is used for generating IMRT plans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6 Mv photons with 7 coplanar fields are used for treating the Prostate with DMLC technique.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Dose constrains are defined for PTV and other structures. Rectum has given tight dose constrains of less than 40 % of dose to 70 % rectal volume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1CD876-21FE-45BF-AA4A-B7EB4824EFA7}" type="slidenum">
              <a:rPr lang="en-US" smtClean="0">
                <a:latin typeface="Arial" pitchFamily="34" charset="0"/>
              </a:rPr>
              <a:pPr/>
              <a:t>46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880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45D244-E148-4800-B8A1-3AEBFAA5DFD6}" type="slidenum">
              <a:rPr lang="en-US" smtClean="0">
                <a:latin typeface="Arial" pitchFamily="34" charset="0"/>
              </a:rPr>
              <a:pPr/>
              <a:t>61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A97E1D-084F-43A1-BC6C-3DB1C241BCC0}" type="slidenum">
              <a:rPr lang="en-US" smtClean="0">
                <a:latin typeface="Arial" pitchFamily="34" charset="0"/>
              </a:rPr>
              <a:pPr/>
              <a:t>62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49ADE9-F63F-46AD-9F69-D94DD79D7DD6}" type="slidenum">
              <a:rPr lang="en-US" smtClean="0">
                <a:latin typeface="Arial" pitchFamily="34" charset="0"/>
              </a:rPr>
              <a:pPr/>
              <a:t>70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911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428DDD-7737-4F92-B3EF-5C43B77E710A}" type="slidenum">
              <a:rPr lang="en-US" smtClean="0">
                <a:latin typeface="Arial" pitchFamily="34" charset="0"/>
              </a:rPr>
              <a:pPr/>
              <a:t>77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4713"/>
          </a:xfrm>
          <a:ln w="12700" cap="flat">
            <a:solidFill>
              <a:schemeClr val="tx1"/>
            </a:solidFill>
          </a:ln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  <a:noFill/>
          <a:ln/>
        </p:spPr>
        <p:txBody>
          <a:bodyPr lIns="91283" tIns="45642" rIns="91283" bIns="45642"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A82E6-E228-4293-B2F9-D448B63D52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4C58E-2518-4B35-9066-6C5A5C1611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41B53-DF03-44ED-A3ED-C004D2842D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96D7E-1FFC-4A12-BCD4-E7CC46A2D0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CFF52-A865-4055-9685-9C7CEB2EC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97265-84F9-4568-826C-893D1E84BD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E9320-D3EB-4702-9EAD-AF0069AAF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92981-5C03-4C8C-9223-49DDFA39BB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36BC3-BEBA-4FC2-9C5A-D859CE12A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93964-A733-4BB7-959B-867E47C9D5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6C886-27D4-466A-9649-D97A8A000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40C90-A7F9-41D4-BA2E-7E6167D64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4E57E-E363-4355-90BE-61AC13C4EE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83BE9-E3DB-44BE-96FA-404004A5C0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9EA9F-B894-4309-9AB9-15CB6306C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53222-1D1C-4448-A995-29829CB8E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CE0DE270-3EAC-4788-9EC0-4759044E4D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Documents%20and%20Settings\abc\Desktop\udaipur2\xerostomia%20examination.wmv" TargetMode="External"/><Relationship Id="rId1" Type="http://schemas.openxmlformats.org/officeDocument/2006/relationships/video" Target="file:///C:\Documents%20and%20Settings\abc\Desktop\udaipur2\xerostomia%20pt%20.wmv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9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Documents%20and%20Settings\abc\Desktop\udaipur2\target.wmv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0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62.jpeg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6.jpeg"/><Relationship Id="rId7" Type="http://schemas.openxmlformats.org/officeDocument/2006/relationships/image" Target="../media/image69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imging%20gantry%20rotation.wmv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video" Target="file:///D:\presentations%20bansal%20sir\nadiad\trans%201.wmv" TargetMode="External"/><Relationship Id="rId7" Type="http://schemas.openxmlformats.org/officeDocument/2006/relationships/image" Target="../media/image83.png"/><Relationship Id="rId2" Type="http://schemas.openxmlformats.org/officeDocument/2006/relationships/video" Target="file:///D:\presentations%20bansal%20sir\nadiad\roll.wmv" TargetMode="External"/><Relationship Id="rId1" Type="http://schemas.openxmlformats.org/officeDocument/2006/relationships/video" Target="file:///D:\presentations%20bansal%20sir\nadiad\pelvis%20rotation.wmv" TargetMode="External"/><Relationship Id="rId6" Type="http://schemas.openxmlformats.org/officeDocument/2006/relationships/image" Target="../media/image82.png"/><Relationship Id="rId5" Type="http://schemas.openxmlformats.org/officeDocument/2006/relationships/slideLayout" Target="../slideLayouts/slideLayout7.xml"/><Relationship Id="rId4" Type="http://schemas.openxmlformats.org/officeDocument/2006/relationships/video" Target="file:///D:\presentations%20bansal%20sir\nadiad\translational.wmv" TargetMode="External"/><Relationship Id="rId9" Type="http://schemas.openxmlformats.org/officeDocument/2006/relationships/image" Target="../media/image8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15.xml"/><Relationship Id="rId1" Type="http://schemas.openxmlformats.org/officeDocument/2006/relationships/video" Target="file:///D:\presentations%20bansal%20sir\udaipur2\Movie3.wmv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presentations%20bansal%20sir\udaipur2\Movie.wmv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presentations%20bansal%20sir\udaipur2\cbct-prostate.wmv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video" Target="file:///D:\presentations%20bansal%20sir\nadiad\MRI_coronal.avi" TargetMode="External"/><Relationship Id="rId4" Type="http://schemas.openxmlformats.org/officeDocument/2006/relationships/image" Target="../media/image10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Relationship Id="rId9" Type="http://schemas.openxmlformats.org/officeDocument/2006/relationships/image" Target="../media/image12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9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7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438400"/>
            <a:ext cx="7848600" cy="3733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i="1" dirty="0" smtClean="0"/>
              <a:t>DR VIVEK BANSAL</a:t>
            </a:r>
            <a:br>
              <a:rPr lang="en-US" sz="2800" b="1" i="1" dirty="0" smtClean="0"/>
            </a:br>
            <a:r>
              <a:rPr lang="en-US" sz="2800" b="1" i="1" dirty="0" smtClean="0"/>
              <a:t>SENIOR CONSULTANT</a:t>
            </a:r>
            <a:br>
              <a:rPr lang="en-US" sz="2800" b="1" i="1" dirty="0" smtClean="0"/>
            </a:br>
            <a:r>
              <a:rPr lang="en-US" sz="2800" b="1" i="1" dirty="0" smtClean="0"/>
              <a:t>DEPARTMENT OF RADIATION ONCOLOGY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1" i="1" dirty="0" smtClean="0"/>
              <a:t>RAJIV GANDHI CANCER INSTITUTE, </a:t>
            </a:r>
            <a:br>
              <a:rPr lang="en-US" sz="2800" b="1" i="1" dirty="0" smtClean="0"/>
            </a:br>
            <a:r>
              <a:rPr lang="en-US" sz="2800" b="1" i="1" dirty="0" smtClean="0"/>
              <a:t>NEW DELHI</a:t>
            </a:r>
            <a:br>
              <a:rPr lang="en-US" sz="2800" b="1" i="1" dirty="0" smtClean="0"/>
            </a:br>
            <a:r>
              <a:rPr lang="en-US" sz="2800" dirty="0" smtClean="0">
                <a:solidFill>
                  <a:srgbClr val="0033CC"/>
                </a:solidFill>
              </a:rPr>
              <a:t>vbansal280564@gmail.com</a:t>
            </a:r>
            <a:br>
              <a:rPr lang="en-US" sz="2800" dirty="0" smtClean="0">
                <a:solidFill>
                  <a:srgbClr val="0033CC"/>
                </a:solidFill>
              </a:rPr>
            </a:br>
            <a:endParaRPr lang="en-US" sz="2800" dirty="0" smtClean="0">
              <a:solidFill>
                <a:srgbClr val="0033CC"/>
              </a:solidFill>
            </a:endParaRPr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2"/>
          <a:srcRect r="89555"/>
          <a:stretch>
            <a:fillRect/>
          </a:stretch>
        </p:blipFill>
        <p:spPr bwMode="auto">
          <a:xfrm>
            <a:off x="0" y="4953000"/>
            <a:ext cx="16827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Line 5"/>
          <p:cNvSpPr>
            <a:spLocks noChangeShapeType="1"/>
          </p:cNvSpPr>
          <p:nvPr/>
        </p:nvSpPr>
        <p:spPr bwMode="auto">
          <a:xfrm>
            <a:off x="0" y="2057400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0" y="228600"/>
            <a:ext cx="8229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>
                <a:solidFill>
                  <a:srgbClr val="0000AC"/>
                </a:solidFill>
              </a:rPr>
              <a:t>RECENT ADVANCES  IN RADIATION THERAPY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badami11 (2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2457450"/>
            <a:ext cx="31242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badami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38400"/>
            <a:ext cx="2743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Picture 04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2438400"/>
            <a:ext cx="3124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381000" y="917575"/>
            <a:ext cx="88392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Problems with concurrent chemotherapy+conventional radiotherapy</a:t>
            </a:r>
            <a:br>
              <a:rPr lang="en-US" sz="3200" b="1">
                <a:solidFill>
                  <a:schemeClr val="tx2"/>
                </a:solidFill>
                <a:latin typeface="Times New Roman" pitchFamily="18" charset="0"/>
              </a:rPr>
            </a:br>
            <a:endParaRPr lang="en-US" sz="3200" b="1">
              <a:solidFill>
                <a:schemeClr val="tx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Relevance of the morbidity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0" y="19050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smtClean="0"/>
              <a:t>Physical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700" b="1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smtClean="0"/>
              <a:t>Psychological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700" b="1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smtClean="0"/>
              <a:t>Social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500" b="1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smtClean="0"/>
              <a:t>Financial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609600"/>
          </a:xfrm>
          <a:noFill/>
        </p:spPr>
        <p:txBody>
          <a:bodyPr/>
          <a:lstStyle/>
          <a:p>
            <a:pPr eaLnBrk="1" hangingPunct="1"/>
            <a:r>
              <a:rPr lang="en-US" sz="3600" b="1" smtClean="0">
                <a:latin typeface="Times New Roman" pitchFamily="18" charset="0"/>
              </a:rPr>
              <a:t>Dose volume relationship</a:t>
            </a: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0" y="1362075"/>
          <a:ext cx="9144000" cy="5495925"/>
        </p:xfrm>
        <a:graphic>
          <a:graphicData uri="http://schemas.openxmlformats.org/presentationml/2006/ole">
            <p:oleObj spid="_x0000_s1026" name="Bitmap Image" r:id="rId3" imgW="5982535" imgH="4029637" progId="Paint.Picture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smtClean="0">
                <a:latin typeface="Times New Roman" pitchFamily="18" charset="0"/>
              </a:rPr>
              <a:t>Requirements for Better tumor control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905000"/>
            <a:ext cx="6629400" cy="45307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>
                <a:latin typeface="Times New Roman" pitchFamily="18" charset="0"/>
              </a:rPr>
              <a:t>Early staged Tumor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80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latin typeface="Times New Roman" pitchFamily="18" charset="0"/>
              </a:rPr>
              <a:t>Combined modality wherever indicated</a:t>
            </a:r>
          </a:p>
          <a:p>
            <a:pPr eaLnBrk="1" hangingPunct="1">
              <a:lnSpc>
                <a:spcPct val="80000"/>
              </a:lnSpc>
            </a:pPr>
            <a:endParaRPr lang="en-US" sz="280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latin typeface="Times New Roman" pitchFamily="18" charset="0"/>
              </a:rPr>
              <a:t>Techniques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80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latin typeface="Times New Roman" pitchFamily="18" charset="0"/>
              </a:rPr>
              <a:t>Dose</a:t>
            </a:r>
          </a:p>
          <a:p>
            <a:pPr eaLnBrk="1" hangingPunct="1">
              <a:lnSpc>
                <a:spcPct val="80000"/>
              </a:lnSpc>
            </a:pPr>
            <a:endParaRPr lang="en-US" sz="280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latin typeface="Times New Roman" pitchFamily="18" charset="0"/>
              </a:rPr>
              <a:t>Volume of normal/critical structures has to Reduce</a:t>
            </a:r>
          </a:p>
          <a:p>
            <a:pPr eaLnBrk="1" hangingPunct="1">
              <a:lnSpc>
                <a:spcPct val="80000"/>
              </a:lnSpc>
            </a:pPr>
            <a:endParaRPr lang="en-US" sz="280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800" smtClean="0">
              <a:latin typeface="Times New Roman" pitchFamily="18" charset="0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762000" y="3505200"/>
            <a:ext cx="6553200" cy="28956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4000" b="1" smtClean="0">
                <a:latin typeface="Times New Roman" pitchFamily="18" charset="0"/>
              </a:rPr>
              <a:t>How do we do it?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sz="2400" b="1" smtClean="0">
              <a:latin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sz="2400" b="1" smtClean="0">
              <a:latin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b="1" smtClean="0">
                <a:latin typeface="Times New Roman" pitchFamily="18" charset="0"/>
              </a:rPr>
              <a:t>Treat only high risk area with minimal damage of normal cells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b="1" smtClean="0">
              <a:latin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b="1" smtClean="0">
              <a:latin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b="1" smtClean="0">
              <a:latin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b="1" smtClean="0">
                <a:latin typeface="Times New Roman" pitchFamily="18" charset="0"/>
              </a:rPr>
              <a:t>Conformal therapy (early 90’s)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b="1" smtClean="0">
              <a:latin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b="1" smtClean="0">
                <a:latin typeface="Times New Roman" pitchFamily="18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b="1" smtClean="0">
              <a:latin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b="1" smtClean="0">
                <a:latin typeface="Times New Roman" pitchFamily="18" charset="0"/>
              </a:rPr>
              <a:t>Ushering in of a new era in the field of Radiation Oncology</a:t>
            </a:r>
          </a:p>
        </p:txBody>
      </p:sp>
      <p:sp>
        <p:nvSpPr>
          <p:cNvPr id="24579" name="AutoShape 3"/>
          <p:cNvSpPr>
            <a:spLocks noChangeArrowheads="1"/>
          </p:cNvSpPr>
          <p:nvPr/>
        </p:nvSpPr>
        <p:spPr bwMode="auto">
          <a:xfrm>
            <a:off x="4343400" y="2362200"/>
            <a:ext cx="457200" cy="1066800"/>
          </a:xfrm>
          <a:prstGeom prst="downArrow">
            <a:avLst>
              <a:gd name="adj1" fmla="val 50000"/>
              <a:gd name="adj2" fmla="val 58333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0" name="AutoShape 4"/>
          <p:cNvSpPr>
            <a:spLocks noChangeArrowheads="1"/>
          </p:cNvSpPr>
          <p:nvPr/>
        </p:nvSpPr>
        <p:spPr bwMode="auto">
          <a:xfrm>
            <a:off x="4343400" y="4419600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4600" y="0"/>
            <a:ext cx="4648200" cy="839788"/>
          </a:xfrm>
        </p:spPr>
        <p:txBody>
          <a:bodyPr/>
          <a:lstStyle/>
          <a:p>
            <a:pPr algn="l" eaLnBrk="1" hangingPunct="1"/>
            <a:r>
              <a:rPr lang="en-US" sz="3600" b="1" smtClean="0">
                <a:latin typeface="Times New Roman" pitchFamily="18" charset="0"/>
              </a:rPr>
              <a:t>Conformal Therapy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458200" cy="5715000"/>
          </a:xfrm>
        </p:spPr>
        <p:txBody>
          <a:bodyPr/>
          <a:lstStyle/>
          <a:p>
            <a:pPr eaLnBrk="1" hangingPunct="1"/>
            <a:r>
              <a:rPr lang="en-US" sz="2800" smtClean="0">
                <a:latin typeface="Times New Roman" pitchFamily="18" charset="0"/>
              </a:rPr>
              <a:t> </a:t>
            </a:r>
            <a:r>
              <a:rPr lang="en-US" smtClean="0">
                <a:latin typeface="Times New Roman" pitchFamily="18" charset="0"/>
              </a:rPr>
              <a:t>Imaging modalities </a:t>
            </a:r>
          </a:p>
          <a:p>
            <a:pPr lvl="3" eaLnBrk="1" hangingPunct="1"/>
            <a:r>
              <a:rPr lang="en-US" sz="2400" smtClean="0">
                <a:latin typeface="Times New Roman" pitchFamily="18" charset="0"/>
              </a:rPr>
              <a:t>CT/MRI for planning purposes.</a:t>
            </a:r>
          </a:p>
          <a:p>
            <a:pPr lvl="3" eaLnBrk="1" hangingPunct="1">
              <a:buFontTx/>
              <a:buNone/>
            </a:pPr>
            <a:endParaRPr lang="en-US" sz="2400" smtClean="0">
              <a:latin typeface="Times New Roman" pitchFamily="18" charset="0"/>
            </a:endParaRPr>
          </a:p>
          <a:p>
            <a:pPr eaLnBrk="1" hangingPunct="1"/>
            <a:r>
              <a:rPr lang="en-US" smtClean="0">
                <a:latin typeface="Times New Roman" pitchFamily="18" charset="0"/>
              </a:rPr>
              <a:t>Advancements in computer technology</a:t>
            </a:r>
          </a:p>
          <a:p>
            <a:pPr lvl="3" eaLnBrk="1" hangingPunct="1"/>
            <a:r>
              <a:rPr lang="en-US" sz="2400" smtClean="0">
                <a:latin typeface="Times New Roman" pitchFamily="18" charset="0"/>
              </a:rPr>
              <a:t>Contouring, planning and evaluation of plans</a:t>
            </a:r>
          </a:p>
          <a:p>
            <a:pPr lvl="3" eaLnBrk="1" hangingPunct="1">
              <a:buFontTx/>
              <a:buNone/>
            </a:pPr>
            <a:endParaRPr lang="en-US" sz="2400" smtClean="0">
              <a:latin typeface="Times New Roman" pitchFamily="18" charset="0"/>
            </a:endParaRPr>
          </a:p>
          <a:p>
            <a:pPr lvl="3" eaLnBrk="1" hangingPunct="1">
              <a:buFontTx/>
              <a:buNone/>
            </a:pPr>
            <a:endParaRPr lang="en-US" sz="2400" smtClean="0">
              <a:latin typeface="Times New Roman" pitchFamily="18" charset="0"/>
            </a:endParaRPr>
          </a:p>
          <a:p>
            <a:pPr eaLnBrk="1" hangingPunct="1"/>
            <a:r>
              <a:rPr lang="en-US" smtClean="0">
                <a:latin typeface="Times New Roman" pitchFamily="18" charset="0"/>
              </a:rPr>
              <a:t>Multi leaf collimators (MLC) </a:t>
            </a:r>
          </a:p>
          <a:p>
            <a:pPr lvl="3" algn="just" eaLnBrk="1" hangingPunct="1"/>
            <a:r>
              <a:rPr lang="en-US" sz="2400" smtClean="0">
                <a:latin typeface="Times New Roman" pitchFamily="18" charset="0"/>
              </a:rPr>
              <a:t>A device which is fixed on modern Linear accelerators making three dimensional conformal radiotherapy (3D-CRT) and Intensity Modulated Radiotherapy (IMRT) treatments possible. </a:t>
            </a:r>
          </a:p>
        </p:txBody>
      </p:sp>
      <p:pic>
        <p:nvPicPr>
          <p:cNvPr id="2560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0" y="152400"/>
            <a:ext cx="1601788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3275" y="3340100"/>
            <a:ext cx="16097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241" name="Picture 9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5257800"/>
            <a:ext cx="1828800" cy="1371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51242" name="Picture 10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5257800"/>
            <a:ext cx="1828800" cy="1371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51243" name="Picture 11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5257800"/>
            <a:ext cx="1828800" cy="1371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51244" name="Picture 12"/>
          <p:cNvPicPr preferRelativeResize="0"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" y="5257800"/>
            <a:ext cx="1828800" cy="1371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51245" name="Picture 13"/>
          <p:cNvPicPr preferRelativeResize="0"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2400" y="5257800"/>
            <a:ext cx="1828800" cy="1371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51246" name="Picture 14"/>
          <p:cNvPicPr preferRelativeResize="0"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2400" y="5257800"/>
            <a:ext cx="1828800" cy="1371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51247" name="Picture 15"/>
          <p:cNvPicPr preferRelativeResize="0"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2400" y="5257800"/>
            <a:ext cx="1828800" cy="1371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51248" name="Picture 16"/>
          <p:cNvPicPr preferRelativeResize="0"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52400" y="5257800"/>
            <a:ext cx="1828800" cy="1371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51249" name="Picture 17"/>
          <p:cNvPicPr preferRelativeResize="0"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52400" y="5257800"/>
            <a:ext cx="1828800" cy="1371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51250" name="Picture 18"/>
          <p:cNvPicPr preferRelativeResize="0"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2400" y="5257800"/>
            <a:ext cx="1828800" cy="1371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51251" name="Picture 19"/>
          <p:cNvPicPr preferRelativeResize="0"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52400" y="5257800"/>
            <a:ext cx="1828800" cy="1371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51252" name="Picture 20"/>
          <p:cNvPicPr preferRelativeResize="0"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52400" y="5257800"/>
            <a:ext cx="1828800" cy="1371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51253" name="Picture 21"/>
          <p:cNvPicPr preferRelativeResize="0"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52400" y="5257800"/>
            <a:ext cx="1828800" cy="1371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51254" name="Picture 22"/>
          <p:cNvPicPr preferRelativeResize="0"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52400" y="5257800"/>
            <a:ext cx="1828800" cy="1371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51255" name="Picture 23"/>
          <p:cNvPicPr preferRelativeResize="0"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52400" y="5257800"/>
            <a:ext cx="1828800" cy="1371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51256" name="Picture 24"/>
          <p:cNvPicPr preferRelativeResize="0"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52400" y="5257800"/>
            <a:ext cx="1828800" cy="1371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ChangeArrowheads="1"/>
          </p:cNvSpPr>
          <p:nvPr/>
        </p:nvSpPr>
        <p:spPr bwMode="auto">
          <a:xfrm>
            <a:off x="685800" y="76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CONVENTIONAL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1371600" y="1752600"/>
            <a:ext cx="6400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b="1">
              <a:latin typeface="Times New Roman" pitchFamily="18" charset="0"/>
            </a:endParaRPr>
          </a:p>
          <a:p>
            <a:pPr marL="342900" indent="-342900" algn="ctr">
              <a:spcBef>
                <a:spcPct val="20000"/>
              </a:spcBef>
            </a:pPr>
            <a:r>
              <a:rPr lang="en-US" sz="4000" b="1">
                <a:latin typeface="Times New Roman" pitchFamily="18" charset="0"/>
              </a:rPr>
              <a:t>3D-CRT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4000" b="1"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b="1"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4800" b="1">
                <a:latin typeface="Times New Roman" pitchFamily="18" charset="0"/>
              </a:rPr>
              <a:t>			</a:t>
            </a:r>
            <a:r>
              <a:rPr lang="en-US" sz="4000" b="1">
                <a:latin typeface="Times New Roman" pitchFamily="18" charset="0"/>
              </a:rPr>
              <a:t>  </a:t>
            </a:r>
          </a:p>
        </p:txBody>
      </p:sp>
      <p:sp>
        <p:nvSpPr>
          <p:cNvPr id="26628" name="AutoShape 4"/>
          <p:cNvSpPr>
            <a:spLocks noChangeArrowheads="1"/>
          </p:cNvSpPr>
          <p:nvPr/>
        </p:nvSpPr>
        <p:spPr bwMode="auto">
          <a:xfrm>
            <a:off x="4419600" y="1371600"/>
            <a:ext cx="304800" cy="762000"/>
          </a:xfrm>
          <a:prstGeom prst="downArrow">
            <a:avLst>
              <a:gd name="adj1" fmla="val 50000"/>
              <a:gd name="adj2" fmla="val 625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</a:endParaRPr>
          </a:p>
        </p:txBody>
      </p:sp>
      <p:sp>
        <p:nvSpPr>
          <p:cNvPr id="26629" name="AutoShape 5"/>
          <p:cNvSpPr>
            <a:spLocks noChangeArrowheads="1"/>
          </p:cNvSpPr>
          <p:nvPr/>
        </p:nvSpPr>
        <p:spPr bwMode="auto">
          <a:xfrm>
            <a:off x="4419600" y="3429000"/>
            <a:ext cx="304800" cy="762000"/>
          </a:xfrm>
          <a:prstGeom prst="downArrow">
            <a:avLst>
              <a:gd name="adj1" fmla="val 50000"/>
              <a:gd name="adj2" fmla="val 625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3702" name="Rectangle 6"/>
          <p:cNvSpPr>
            <a:spLocks noChangeArrowheads="1"/>
          </p:cNvSpPr>
          <p:nvPr/>
        </p:nvSpPr>
        <p:spPr bwMode="auto">
          <a:xfrm>
            <a:off x="0" y="4572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IMRT</a:t>
            </a:r>
          </a:p>
          <a:p>
            <a:pPr algn="ctr">
              <a:defRPr/>
            </a:pP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(Intensity Modulated Radio Therapy)</a:t>
            </a: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2795588" y="5957888"/>
            <a:ext cx="37576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Times New Roman" pitchFamily="18" charset="0"/>
              </a:rPr>
              <a:t>Paradigm shift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pPr eaLnBrk="1" hangingPunct="1"/>
            <a:r>
              <a:rPr lang="en-US" sz="4800" b="1" smtClean="0">
                <a:latin typeface="Times New Roman" pitchFamily="18" charset="0"/>
              </a:rPr>
              <a:t>IMRT – a high tech art in medicine</a:t>
            </a:r>
            <a:r>
              <a:rPr lang="en-US" sz="4800" smtClean="0">
                <a:latin typeface="Times New Roman" pitchFamily="18" charset="0"/>
              </a:rPr>
              <a:t/>
            </a:r>
            <a:br>
              <a:rPr lang="en-US" sz="4800" smtClean="0">
                <a:latin typeface="Times New Roman" pitchFamily="18" charset="0"/>
              </a:rPr>
            </a:br>
            <a:r>
              <a:rPr lang="en-US" sz="4800" smtClean="0">
                <a:latin typeface="Times New Roman" pitchFamily="18" charset="0"/>
              </a:rPr>
              <a:t/>
            </a:r>
            <a:br>
              <a:rPr lang="en-US" sz="4800" smtClean="0">
                <a:latin typeface="Times New Roman" pitchFamily="18" charset="0"/>
              </a:rPr>
            </a:br>
            <a:r>
              <a:rPr lang="en-US" sz="3600" smtClean="0">
                <a:latin typeface="Times New Roman" pitchFamily="18" charset="0"/>
              </a:rPr>
              <a:t/>
            </a:r>
            <a:br>
              <a:rPr lang="en-US" sz="3600" smtClean="0">
                <a:latin typeface="Times New Roman" pitchFamily="18" charset="0"/>
              </a:rPr>
            </a:br>
            <a:r>
              <a:rPr lang="en-US" sz="3600" smtClean="0">
                <a:latin typeface="Times New Roman" pitchFamily="18" charset="0"/>
              </a:rPr>
              <a:t>PLAY OF POWERFUL HARDWARE AND SOFTWARE IN THE HAND OF CLINICANS AND PHYSICISTS.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228600" y="2514600"/>
            <a:ext cx="8534400" cy="308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hlink"/>
              </a:buClr>
              <a:buFontTx/>
              <a:buChar char="•"/>
            </a:pPr>
            <a:r>
              <a:rPr lang="en-US" sz="2800">
                <a:solidFill>
                  <a:srgbClr val="FFFF66"/>
                </a:solidFill>
                <a:latin typeface="Times New Roman" pitchFamily="18" charset="0"/>
              </a:rPr>
              <a:t>   </a:t>
            </a:r>
            <a:r>
              <a:rPr lang="en-US" sz="2800">
                <a:latin typeface="Times New Roman" pitchFamily="18" charset="0"/>
              </a:rPr>
              <a:t>Normal Tissue  avoidance (Reduced margins )  </a:t>
            </a:r>
          </a:p>
          <a:p>
            <a:pPr>
              <a:spcBef>
                <a:spcPct val="50000"/>
              </a:spcBef>
              <a:buClr>
                <a:schemeClr val="hlink"/>
              </a:buClr>
            </a:pPr>
            <a:endParaRPr lang="en-US" sz="2800">
              <a:latin typeface="Times New Roman" pitchFamily="18" charset="0"/>
            </a:endParaRPr>
          </a:p>
          <a:p>
            <a:pPr>
              <a:spcBef>
                <a:spcPct val="50000"/>
              </a:spcBef>
              <a:buClr>
                <a:schemeClr val="hlink"/>
              </a:buClr>
              <a:buFontTx/>
              <a:buChar char="•"/>
            </a:pPr>
            <a:r>
              <a:rPr lang="en-US" sz="2800">
                <a:latin typeface="Times New Roman" pitchFamily="18" charset="0"/>
              </a:rPr>
              <a:t>   Improved target coverage</a:t>
            </a:r>
          </a:p>
          <a:p>
            <a:pPr>
              <a:spcBef>
                <a:spcPct val="50000"/>
              </a:spcBef>
              <a:buClr>
                <a:schemeClr val="hlink"/>
              </a:buClr>
            </a:pPr>
            <a:endParaRPr lang="en-US" sz="2800">
              <a:latin typeface="Times New Roman" pitchFamily="18" charset="0"/>
            </a:endParaRPr>
          </a:p>
          <a:p>
            <a:pPr>
              <a:spcBef>
                <a:spcPct val="50000"/>
              </a:spcBef>
              <a:buClr>
                <a:schemeClr val="hlink"/>
              </a:buClr>
              <a:buFontTx/>
              <a:buChar char="•"/>
            </a:pPr>
            <a:r>
              <a:rPr lang="en-US" sz="2800">
                <a:latin typeface="Times New Roman" pitchFamily="18" charset="0"/>
              </a:rPr>
              <a:t>   Dose Escalation with differential dose prescription </a:t>
            </a:r>
            <a:endParaRPr lang="en-US" sz="280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684213" y="381000"/>
            <a:ext cx="77739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b="1">
                <a:latin typeface="Times New Roman" pitchFamily="18" charset="0"/>
              </a:rPr>
              <a:t>IMRT  Advantages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Times New Roman" pitchFamily="18" charset="0"/>
              </a:rPr>
              <a:t>What is different about IMRT </a:t>
            </a:r>
          </a:p>
        </p:txBody>
      </p:sp>
      <p:pic>
        <p:nvPicPr>
          <p:cNvPr id="29699" name="Picture 3" descr="imrt-isodose"/>
          <p:cNvPicPr>
            <a:picLocks noChangeAspect="1" noChangeArrowheads="1"/>
          </p:cNvPicPr>
          <p:nvPr/>
        </p:nvPicPr>
        <p:blipFill>
          <a:blip r:embed="rId2"/>
          <a:srcRect r="23703"/>
          <a:stretch>
            <a:fillRect/>
          </a:stretch>
        </p:blipFill>
        <p:spPr bwMode="auto">
          <a:xfrm>
            <a:off x="4203700" y="3963988"/>
            <a:ext cx="2286000" cy="28940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700" name="Picture 4" descr="IMRT3NEW"/>
          <p:cNvPicPr>
            <a:picLocks noChangeArrowheads="1"/>
          </p:cNvPicPr>
          <p:nvPr/>
        </p:nvPicPr>
        <p:blipFill>
          <a:blip r:embed="rId3"/>
          <a:srcRect r="25053"/>
          <a:stretch>
            <a:fillRect/>
          </a:stretch>
        </p:blipFill>
        <p:spPr bwMode="auto">
          <a:xfrm>
            <a:off x="6858000" y="3960813"/>
            <a:ext cx="2286000" cy="28971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701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-228600" y="1524000"/>
            <a:ext cx="3886200" cy="914400"/>
          </a:xfrm>
          <a:noFill/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en-US" sz="2400" smtClean="0">
                <a:latin typeface="Times New Roman" pitchFamily="18" charset="0"/>
              </a:rPr>
              <a:t>    Uniformity in dose distribution – mantra for Conventional therapy</a:t>
            </a:r>
          </a:p>
        </p:txBody>
      </p:sp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4648200" y="6461125"/>
            <a:ext cx="4114800" cy="396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Dose distribution at different levels</a:t>
            </a:r>
          </a:p>
        </p:txBody>
      </p:sp>
      <p:sp>
        <p:nvSpPr>
          <p:cNvPr id="29703" name="Rectangle 9"/>
          <p:cNvSpPr>
            <a:spLocks noChangeArrowheads="1"/>
          </p:cNvSpPr>
          <p:nvPr/>
        </p:nvSpPr>
        <p:spPr bwMode="auto">
          <a:xfrm>
            <a:off x="0" y="4648200"/>
            <a:ext cx="44196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US" sz="2400">
                <a:latin typeface="Times New Roman" pitchFamily="18" charset="0"/>
              </a:rPr>
              <a:t>‘Dose painting / sculpting’ using</a:t>
            </a:r>
          </a:p>
          <a:p>
            <a:pPr algn="just">
              <a:spcBef>
                <a:spcPct val="20000"/>
              </a:spcBef>
            </a:pPr>
            <a:r>
              <a:rPr lang="en-US" sz="2400">
                <a:latin typeface="Times New Roman" pitchFamily="18" charset="0"/>
              </a:rPr>
              <a:t> </a:t>
            </a:r>
            <a:r>
              <a:rPr lang="en-US" sz="2400" b="1">
                <a:latin typeface="Times New Roman" pitchFamily="18" charset="0"/>
              </a:rPr>
              <a:t>non-uniform dose patterns</a:t>
            </a:r>
          </a:p>
          <a:p>
            <a:pPr algn="just">
              <a:spcBef>
                <a:spcPct val="20000"/>
              </a:spcBef>
            </a:pPr>
            <a:r>
              <a:rPr lang="en-US" sz="2400">
                <a:latin typeface="Times New Roman" pitchFamily="18" charset="0"/>
              </a:rPr>
              <a:t> is the power of IMRT</a:t>
            </a:r>
          </a:p>
        </p:txBody>
      </p:sp>
      <p:pic>
        <p:nvPicPr>
          <p:cNvPr id="29704" name="Picture 10" descr="IMAG01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1047750"/>
            <a:ext cx="4191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Times New Roman" pitchFamily="18" charset="0"/>
              </a:rPr>
              <a:t>Cancer Control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2133600"/>
            <a:ext cx="7123113" cy="41148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z="2800" smtClean="0">
                <a:latin typeface="Times New Roman" pitchFamily="18" charset="0"/>
              </a:rPr>
              <a:t>Ca a major global disease</a:t>
            </a:r>
          </a:p>
          <a:p>
            <a:pPr eaLnBrk="1" hangingPunct="1">
              <a:lnSpc>
                <a:spcPct val="110000"/>
              </a:lnSpc>
            </a:pPr>
            <a:r>
              <a:rPr lang="en-US" sz="2800" smtClean="0">
                <a:latin typeface="Times New Roman" pitchFamily="18" charset="0"/>
              </a:rPr>
              <a:t>Incidence : 8 millions</a:t>
            </a:r>
          </a:p>
          <a:p>
            <a:pPr eaLnBrk="1" hangingPunct="1">
              <a:lnSpc>
                <a:spcPct val="110000"/>
              </a:lnSpc>
            </a:pPr>
            <a:r>
              <a:rPr lang="en-US" sz="2800" smtClean="0">
                <a:latin typeface="Times New Roman" pitchFamily="18" charset="0"/>
              </a:rPr>
              <a:t>Prevalence : 25 millions</a:t>
            </a:r>
          </a:p>
          <a:p>
            <a:pPr eaLnBrk="1" hangingPunct="1">
              <a:lnSpc>
                <a:spcPct val="110000"/>
              </a:lnSpc>
            </a:pPr>
            <a:r>
              <a:rPr lang="en-US" sz="2800" smtClean="0">
                <a:latin typeface="Times New Roman" pitchFamily="18" charset="0"/>
              </a:rPr>
              <a:t>Mortality   : 5 millions per year</a:t>
            </a:r>
          </a:p>
          <a:p>
            <a:pPr eaLnBrk="1" hangingPunct="1">
              <a:lnSpc>
                <a:spcPct val="110000"/>
              </a:lnSpc>
            </a:pPr>
            <a:r>
              <a:rPr lang="en-US" sz="2800" smtClean="0">
                <a:latin typeface="Times New Roman" pitchFamily="18" charset="0"/>
              </a:rPr>
              <a:t>Majority in Advanced stage</a:t>
            </a:r>
          </a:p>
          <a:p>
            <a:pPr eaLnBrk="1" hangingPunct="1">
              <a:lnSpc>
                <a:spcPct val="110000"/>
              </a:lnSpc>
            </a:pPr>
            <a:r>
              <a:rPr lang="en-US" sz="2800" smtClean="0">
                <a:latin typeface="Times New Roman" pitchFamily="18" charset="0"/>
              </a:rPr>
              <a:t>Outcome  : Improving </a:t>
            </a:r>
          </a:p>
          <a:p>
            <a:pPr eaLnBrk="1" hangingPunct="1">
              <a:lnSpc>
                <a:spcPct val="110000"/>
              </a:lnSpc>
            </a:pPr>
            <a:r>
              <a:rPr lang="en-US" sz="2800" smtClean="0">
                <a:latin typeface="Times New Roman" pitchFamily="18" charset="0"/>
              </a:rPr>
              <a:t>Yet not satisfactory</a:t>
            </a:r>
          </a:p>
        </p:txBody>
      </p:sp>
      <p:pic>
        <p:nvPicPr>
          <p:cNvPr id="13316" name="Picture 4" descr="crab_waving_lg_wm"/>
          <p:cNvPicPr>
            <a:picLocks noChangeAspect="1" noChangeArrowheads="1" noCrop="1"/>
          </p:cNvPicPr>
          <p:nvPr>
            <p:ph sz="quarter" idx="3"/>
          </p:nvPr>
        </p:nvPicPr>
        <p:blipFill>
          <a:blip r:embed="rId2"/>
          <a:srcRect/>
          <a:stretch>
            <a:fillRect/>
          </a:stretch>
        </p:blipFill>
        <p:spPr>
          <a:xfrm>
            <a:off x="6019800" y="1905000"/>
            <a:ext cx="2362200" cy="1679575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>
            <p:ph type="body" idx="1"/>
          </p:nvPr>
        </p:nvGraphicFramePr>
        <p:xfrm>
          <a:off x="1149350" y="1600200"/>
          <a:ext cx="6843713" cy="4525963"/>
        </p:xfrm>
        <a:graphic>
          <a:graphicData uri="http://schemas.openxmlformats.org/presentationml/2006/ole">
            <p:oleObj spid="_x0000_s2050" name="Bitmap Image" r:id="rId3" imgW="7857143" imgH="5200000" progId="Paint.Picture">
              <p:embed/>
            </p:oleObj>
          </a:graphicData>
        </a:graphic>
      </p:graphicFrame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52400" y="109538"/>
            <a:ext cx="8991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>
                <a:latin typeface="Times New Roman" pitchFamily="18" charset="0"/>
              </a:rPr>
              <a:t>In most cases of H+N the only reason to use IMRT is to preserve salivary function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613" name="xerostomia pt 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6200" y="1295400"/>
            <a:ext cx="4343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2614" name="xerostomia examination.wm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95800" y="1295400"/>
            <a:ext cx="4648200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 Box 7"/>
          <p:cNvSpPr txBox="1">
            <a:spLocks noChangeArrowheads="1"/>
          </p:cNvSpPr>
          <p:nvPr/>
        </p:nvSpPr>
        <p:spPr bwMode="auto">
          <a:xfrm>
            <a:off x="1981200" y="152400"/>
            <a:ext cx="5289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latin typeface="Times New Roman" pitchFamily="18" charset="0"/>
              </a:rPr>
              <a:t>Problems with xerostomia</a:t>
            </a:r>
          </a:p>
        </p:txBody>
      </p:sp>
      <p:sp>
        <p:nvSpPr>
          <p:cNvPr id="30725" name="Text Box 8"/>
          <p:cNvSpPr txBox="1">
            <a:spLocks noChangeArrowheads="1"/>
          </p:cNvSpPr>
          <p:nvPr/>
        </p:nvSpPr>
        <p:spPr bwMode="auto">
          <a:xfrm>
            <a:off x="517525" y="4791075"/>
            <a:ext cx="3678238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</a:rPr>
              <a:t>Difficulty in swallowing</a:t>
            </a:r>
          </a:p>
          <a:p>
            <a:r>
              <a:rPr lang="en-US" sz="2800">
                <a:latin typeface="Times New Roman" pitchFamily="18" charset="0"/>
              </a:rPr>
              <a:t>Difficulty in speaking</a:t>
            </a:r>
          </a:p>
          <a:p>
            <a:r>
              <a:rPr lang="en-US" sz="2800">
                <a:latin typeface="Times New Roman" pitchFamily="18" charset="0"/>
              </a:rPr>
              <a:t>Caries teeth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8" fill="hold"/>
                                        <p:tgtEl>
                                          <p:spTgt spid="4526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10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710" fill="hold"/>
                                        <p:tgtEl>
                                          <p:spTgt spid="4526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5261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526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526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26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526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526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2614"/>
                  </p:tgtEl>
                </p:cond>
              </p:nextCondLst>
            </p:seq>
            <p:vide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5261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latin typeface="Times New Roman" pitchFamily="18" charset="0"/>
              </a:rPr>
              <a:t>Immobilization-a vital step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855788"/>
            <a:ext cx="5334000" cy="408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4025"/>
            <a:ext cx="8229600" cy="914400"/>
          </a:xfrm>
        </p:spPr>
        <p:txBody>
          <a:bodyPr/>
          <a:lstStyle/>
          <a:p>
            <a:pPr eaLnBrk="1" hangingPunct="1"/>
            <a:r>
              <a:rPr lang="en-US" sz="4000" b="1" smtClean="0">
                <a:latin typeface="Times New Roman" pitchFamily="18" charset="0"/>
              </a:rPr>
              <a:t>Making conformal Therapy a reality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/>
          <a:srcRect l="17552" t="3401"/>
          <a:stretch>
            <a:fillRect/>
          </a:stretch>
        </p:blipFill>
        <p:spPr bwMode="auto">
          <a:xfrm>
            <a:off x="2057400" y="1525588"/>
            <a:ext cx="5029200" cy="44180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3276600" y="5951538"/>
            <a:ext cx="2576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Multi slice CT scan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>
            <p:ph type="body" idx="1"/>
          </p:nvPr>
        </p:nvGraphicFramePr>
        <p:xfrm>
          <a:off x="533400" y="1905000"/>
          <a:ext cx="7761288" cy="4530725"/>
        </p:xfrm>
        <a:graphic>
          <a:graphicData uri="http://schemas.openxmlformats.org/presentationml/2006/ole">
            <p:oleObj spid="_x0000_s3074" name="Bitmap Image" r:id="rId3" imgW="8257143" imgH="4819048" progId="Paint.Picture">
              <p:embed/>
            </p:oleObj>
          </a:graphicData>
        </a:graphic>
      </p:graphicFrame>
      <p:sp>
        <p:nvSpPr>
          <p:cNvPr id="3075" name="Text Box 3"/>
          <p:cNvSpPr>
            <a:spLocks noChangeArrowheads="1"/>
          </p:cNvSpPr>
          <p:nvPr>
            <p:ph type="title"/>
          </p:nvPr>
        </p:nvSpPr>
        <p:spPr>
          <a:xfrm>
            <a:off x="-457200" y="228600"/>
            <a:ext cx="9906000" cy="1219200"/>
          </a:xfrm>
          <a:noFill/>
        </p:spPr>
        <p:txBody>
          <a:bodyPr anchorCtr="1"/>
          <a:lstStyle/>
          <a:p>
            <a:pPr>
              <a:spcBef>
                <a:spcPct val="50000"/>
              </a:spcBef>
            </a:pPr>
            <a:r>
              <a:rPr lang="en-US" sz="4000" b="1" smtClean="0">
                <a:latin typeface="Times New Roman" pitchFamily="18" charset="0"/>
              </a:rPr>
              <a:t/>
            </a:r>
            <a:br>
              <a:rPr lang="en-US" sz="4000" b="1" smtClean="0">
                <a:latin typeface="Times New Roman" pitchFamily="18" charset="0"/>
              </a:rPr>
            </a:br>
            <a:r>
              <a:rPr lang="en-US" sz="4000" b="1" smtClean="0">
                <a:latin typeface="Times New Roman" pitchFamily="18" charset="0"/>
              </a:rPr>
              <a:t> </a:t>
            </a:r>
            <a:r>
              <a:rPr lang="en-US" sz="3600" b="1" smtClean="0">
                <a:latin typeface="Times New Roman" pitchFamily="18" charset="0"/>
              </a:rPr>
              <a:t>CONTOURING NORMAL STRUCTURES</a:t>
            </a:r>
            <a:r>
              <a:rPr lang="en-US" sz="4000" b="1" smtClean="0">
                <a:latin typeface="Times New Roman" pitchFamily="18" charset="0"/>
              </a:rPr>
              <a:t> </a:t>
            </a:r>
            <a:br>
              <a:rPr lang="en-US" sz="4000" b="1" smtClean="0">
                <a:latin typeface="Times New Roman" pitchFamily="18" charset="0"/>
              </a:rPr>
            </a:br>
            <a:endParaRPr lang="en-US" sz="4000" b="1" smtClean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>
            <p:ph type="body" idx="1"/>
          </p:nvPr>
        </p:nvGraphicFramePr>
        <p:xfrm>
          <a:off x="71438" y="1219200"/>
          <a:ext cx="9144000" cy="5638800"/>
        </p:xfrm>
        <a:graphic>
          <a:graphicData uri="http://schemas.openxmlformats.org/presentationml/2006/ole">
            <p:oleObj spid="_x0000_s4098" name="Bitmap Image" r:id="rId3" imgW="8306960" imgH="4552381" progId="Paint.Picture">
              <p:embed/>
            </p:oleObj>
          </a:graphicData>
        </a:graphic>
      </p:graphicFrame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609600" y="255588"/>
            <a:ext cx="8121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 b="1">
                <a:latin typeface="Times New Roman" pitchFamily="18" charset="0"/>
              </a:rPr>
              <a:t>THE HEAD AND NECK IMRT ATLAS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  <a:latin typeface="Times New Roman" pitchFamily="18" charset="0"/>
              </a:rPr>
              <a:t>  </a:t>
            </a:r>
          </a:p>
        </p:txBody>
      </p:sp>
      <p:graphicFrame>
        <p:nvGraphicFramePr>
          <p:cNvPr id="5122" name="Object 3"/>
          <p:cNvGraphicFramePr>
            <a:graphicFrameLocks noChangeAspect="1"/>
          </p:cNvGraphicFramePr>
          <p:nvPr>
            <p:ph type="body" idx="1"/>
          </p:nvPr>
        </p:nvGraphicFramePr>
        <p:xfrm>
          <a:off x="1065213" y="1600200"/>
          <a:ext cx="7011987" cy="4525963"/>
        </p:xfrm>
        <a:graphic>
          <a:graphicData uri="http://schemas.openxmlformats.org/presentationml/2006/ole">
            <p:oleObj spid="_x0000_s5122" name="Bitmap Image" r:id="rId3" imgW="4172532" imgH="2695951" progId="Paint.Picture">
              <p:embed/>
            </p:oleObj>
          </a:graphicData>
        </a:graphic>
      </p:graphicFrame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57200" y="517525"/>
            <a:ext cx="8305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>
                <a:latin typeface="Times New Roman" pitchFamily="18" charset="0"/>
              </a:rPr>
              <a:t>WHAT &amp; HOW TO SHOOT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htc 24-12\IMAG059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5200" y="3581400"/>
            <a:ext cx="4368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 descr="D:\htc 24-12\IMAG059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75200" y="0"/>
            <a:ext cx="4368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 descr="D:\htc\100MEDIA\IMAG021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4478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Box 4"/>
          <p:cNvSpPr txBox="1">
            <a:spLocks noChangeArrowheads="1"/>
          </p:cNvSpPr>
          <p:nvPr/>
        </p:nvSpPr>
        <p:spPr bwMode="auto">
          <a:xfrm>
            <a:off x="4724400" y="71438"/>
            <a:ext cx="22526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Uncovered ITF </a:t>
            </a:r>
          </a:p>
        </p:txBody>
      </p:sp>
      <p:sp>
        <p:nvSpPr>
          <p:cNvPr id="33798" name="TextBox 5"/>
          <p:cNvSpPr txBox="1">
            <a:spLocks noChangeArrowheads="1"/>
          </p:cNvSpPr>
          <p:nvPr/>
        </p:nvSpPr>
        <p:spPr bwMode="auto">
          <a:xfrm>
            <a:off x="4760913" y="3581400"/>
            <a:ext cx="19446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Covered ITF </a:t>
            </a:r>
          </a:p>
        </p:txBody>
      </p:sp>
      <p:sp>
        <p:nvSpPr>
          <p:cNvPr id="33799" name="TextBox 6"/>
          <p:cNvSpPr txBox="1">
            <a:spLocks noChangeArrowheads="1"/>
          </p:cNvSpPr>
          <p:nvPr/>
        </p:nvSpPr>
        <p:spPr bwMode="auto">
          <a:xfrm>
            <a:off x="696913" y="5029200"/>
            <a:ext cx="334168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Unfortunate patient </a:t>
            </a:r>
          </a:p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ITF covered partly</a:t>
            </a:r>
          </a:p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304800" y="4724400"/>
            <a:ext cx="8839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endParaRPr lang="en-US" sz="2400"/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None/>
            </a:pPr>
            <a:r>
              <a:rPr lang="en-US" sz="2800">
                <a:latin typeface="Times New Roman" pitchFamily="18" charset="0"/>
              </a:rPr>
              <a:t>Gross disease volume (GTV) :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70Gy/35 @ 2Gy #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None/>
            </a:pPr>
            <a:r>
              <a:rPr lang="en-US" sz="2800">
                <a:latin typeface="Times New Roman" pitchFamily="18" charset="0"/>
              </a:rPr>
              <a:t>High risk subclinical disease CTV1 :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63Gy/35 @ 1.8Gy #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None/>
            </a:pPr>
            <a:r>
              <a:rPr lang="en-US" sz="2800">
                <a:latin typeface="Times New Roman" pitchFamily="18" charset="0"/>
              </a:rPr>
              <a:t>Lower risk elective targets  CTV2 :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56Gy/35 @ 1.66Gy #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75000"/>
              <a:buFont typeface="Wingdings" pitchFamily="2" charset="2"/>
              <a:buAutoNum type="arabicPeriod"/>
            </a:pPr>
            <a:endParaRPr lang="en-US" sz="2800">
              <a:solidFill>
                <a:srgbClr val="FF0000"/>
              </a:solidFill>
              <a:latin typeface="Times New Roman" pitchFamily="18" charset="0"/>
            </a:endParaRP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AutoNum type="arabicPeriod"/>
            </a:pP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title"/>
          </p:nvPr>
        </p:nvSpPr>
        <p:spPr>
          <a:xfrm>
            <a:off x="895350" y="307975"/>
            <a:ext cx="7943850" cy="530225"/>
          </a:xfrm>
          <a:noFill/>
        </p:spPr>
        <p:txBody>
          <a:bodyPr anchorCtr="1"/>
          <a:lstStyle/>
          <a:p>
            <a:pPr eaLnBrk="1" hangingPunct="1"/>
            <a:r>
              <a:rPr lang="en-US" sz="3600" b="1" smtClean="0">
                <a:latin typeface="Times New Roman" pitchFamily="18" charset="0"/>
              </a:rPr>
              <a:t>Approaches to dose prescription</a:t>
            </a: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304800" y="1143000"/>
          <a:ext cx="3962400" cy="3886200"/>
        </p:xfrm>
        <a:graphic>
          <a:graphicData uri="http://schemas.openxmlformats.org/presentationml/2006/ole">
            <p:oleObj spid="_x0000_s6146" name="Bitmap Image" r:id="rId3" imgW="2486372" imgH="2723810" progId="Paint.Picture">
              <p:embed/>
            </p:oleObj>
          </a:graphicData>
        </a:graphic>
      </p:graphicFrame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4495800" y="2990850"/>
            <a:ext cx="44196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i="1">
                <a:latin typeface="Times New Roman" pitchFamily="18" charset="0"/>
              </a:rPr>
              <a:t>DIFFERENTIAL DOSE  PRESCRIPTION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2"/>
          <p:cNvSpPr>
            <a:spLocks noChangeArrowheads="1"/>
          </p:cNvSpPr>
          <p:nvPr>
            <p:ph type="title"/>
          </p:nvPr>
        </p:nvSpPr>
        <p:spPr>
          <a:xfrm>
            <a:off x="76200" y="120650"/>
            <a:ext cx="9144000" cy="1139825"/>
          </a:xfrm>
          <a:noFill/>
        </p:spPr>
        <p:txBody>
          <a:bodyPr anchorCtr="1"/>
          <a:lstStyle/>
          <a:p>
            <a:pPr>
              <a:spcBef>
                <a:spcPct val="50000"/>
              </a:spcBef>
            </a:pPr>
            <a:r>
              <a:rPr lang="en-US" smtClean="0">
                <a:latin typeface="Times New Roman" pitchFamily="18" charset="0"/>
              </a:rPr>
              <a:t>Quality Assessment of Treatment Plan</a:t>
            </a:r>
          </a:p>
        </p:txBody>
      </p:sp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76200" y="2362200"/>
            <a:ext cx="4114800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>
                <a:latin typeface="Times New Roman" pitchFamily="18" charset="0"/>
              </a:rPr>
              <a:t>Target Coverage Goal :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u="sng">
                <a:latin typeface="Times New Roman" pitchFamily="18" charset="0"/>
              </a:rPr>
              <a:t>&gt; </a:t>
            </a:r>
            <a:r>
              <a:rPr lang="en-US" sz="2400">
                <a:latin typeface="Times New Roman" pitchFamily="18" charset="0"/>
              </a:rPr>
              <a:t>95 % of the PTV receives the prescription dose</a:t>
            </a:r>
            <a:r>
              <a:rPr lang="en-US" sz="3200" u="sng">
                <a:latin typeface="Times New Roman" pitchFamily="18" charset="0"/>
              </a:rPr>
              <a:t> </a:t>
            </a: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>
            <p:ph type="body" idx="1"/>
          </p:nvPr>
        </p:nvGraphicFramePr>
        <p:xfrm>
          <a:off x="4191000" y="1600200"/>
          <a:ext cx="4897438" cy="4530725"/>
        </p:xfrm>
        <a:graphic>
          <a:graphicData uri="http://schemas.openxmlformats.org/presentationml/2006/ole">
            <p:oleObj spid="_x0000_s7170" name="Bitmap Image" r:id="rId3" imgW="4067743" imgH="3761905" progId="Paint.Picture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47688" y="1052513"/>
            <a:ext cx="8077200" cy="685800"/>
          </a:xfrm>
        </p:spPr>
        <p:txBody>
          <a:bodyPr/>
          <a:lstStyle/>
          <a:p>
            <a:pPr eaLnBrk="1" hangingPunct="1"/>
            <a:r>
              <a:rPr lang="en-US" smtClean="0">
                <a:latin typeface="Times New Roman" pitchFamily="18" charset="0"/>
              </a:rPr>
              <a:t>Management of Cancer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 flipH="1">
            <a:off x="9067800" y="5410200"/>
            <a:ext cx="76200" cy="609600"/>
          </a:xfrm>
        </p:spPr>
        <p:txBody>
          <a:bodyPr/>
          <a:lstStyle/>
          <a:p>
            <a:pPr marL="533400" indent="-533400" algn="ctr" eaLnBrk="1" hangingPunct="1">
              <a:lnSpc>
                <a:spcPct val="135000"/>
              </a:lnSpc>
              <a:spcBef>
                <a:spcPct val="65000"/>
              </a:spcBef>
              <a:buFontTx/>
              <a:buNone/>
            </a:pPr>
            <a:endParaRPr lang="en-US" sz="3400" b="1" smtClean="0">
              <a:latin typeface="Times New Roman" pitchFamily="18" charset="0"/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2457450" y="2520950"/>
            <a:ext cx="4572000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9113" indent="-519113" eaLnBrk="0" hangingPunct="0">
              <a:lnSpc>
                <a:spcPct val="135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en-US" sz="3600">
                <a:latin typeface="Times New Roman" pitchFamily="18" charset="0"/>
              </a:rPr>
              <a:t>Quantity of life</a:t>
            </a:r>
          </a:p>
          <a:p>
            <a:pPr marL="519113" indent="-519113" eaLnBrk="0" hangingPunct="0">
              <a:lnSpc>
                <a:spcPct val="135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ü"/>
            </a:pPr>
            <a:r>
              <a:rPr lang="en-US" sz="3600">
                <a:latin typeface="Times New Roman" pitchFamily="18" charset="0"/>
              </a:rPr>
              <a:t>Quality of life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524000" y="5105400"/>
            <a:ext cx="716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457200" y="5181600"/>
            <a:ext cx="850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Focus on conservation, functional preservation and Cosmesis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838200"/>
          </a:xfrm>
          <a:noFill/>
        </p:spPr>
        <p:txBody>
          <a:bodyPr/>
          <a:lstStyle/>
          <a:p>
            <a:pPr eaLnBrk="1" hangingPunct="1"/>
            <a:r>
              <a:rPr lang="en-US" smtClean="0">
                <a:latin typeface="Times New Roman" pitchFamily="18" charset="0"/>
              </a:rPr>
              <a:t> HOT SPOT- WHAT CAN IT DO ?</a:t>
            </a:r>
          </a:p>
        </p:txBody>
      </p:sp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6248400" y="2209800"/>
            <a:ext cx="289560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3800" b="1">
              <a:latin typeface="Times New Roman" pitchFamily="18" charset="0"/>
            </a:endParaRPr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228600" y="2514600"/>
          <a:ext cx="5343525" cy="3581400"/>
        </p:xfrm>
        <a:graphic>
          <a:graphicData uri="http://schemas.openxmlformats.org/presentationml/2006/ole">
            <p:oleObj spid="_x0000_s8194" name="Bitmap Image" r:id="rId3" imgW="5342857" imgH="3580952" progId="Paint.Picture">
              <p:embed/>
            </p:oleObj>
          </a:graphicData>
        </a:graphic>
      </p:graphicFrame>
      <p:graphicFrame>
        <p:nvGraphicFramePr>
          <p:cNvPr id="8195" name="Object 5"/>
          <p:cNvGraphicFramePr>
            <a:graphicFrameLocks noChangeAspect="1"/>
          </p:cNvGraphicFramePr>
          <p:nvPr/>
        </p:nvGraphicFramePr>
        <p:xfrm>
          <a:off x="5791200" y="2514600"/>
          <a:ext cx="2955925" cy="3581400"/>
        </p:xfrm>
        <a:graphic>
          <a:graphicData uri="http://schemas.openxmlformats.org/presentationml/2006/ole">
            <p:oleObj spid="_x0000_s8195" name="Bitmap Image" r:id="rId4" imgW="2657846" imgH="3219899" progId="Paint.Picture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latin typeface="Times New Roman" pitchFamily="18" charset="0"/>
              </a:rPr>
              <a:t>Pelvic Immobilization</a:t>
            </a:r>
          </a:p>
        </p:txBody>
      </p:sp>
      <p:pic>
        <p:nvPicPr>
          <p:cNvPr id="34819" name="Picture 3" descr="S3700204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28800" y="2133600"/>
            <a:ext cx="6324600" cy="4191000"/>
          </a:xfr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685800" y="381000"/>
            <a:ext cx="845820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3800" b="1">
              <a:latin typeface="Times New Roman" pitchFamily="18" charset="0"/>
            </a:endParaRP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304800" y="609600"/>
            <a:ext cx="845820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800" b="1">
                <a:latin typeface="Times New Roman" pitchFamily="18" charset="0"/>
              </a:rPr>
              <a:t>CONTOURING TUMOUR TARGETS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2743200" y="6186488"/>
            <a:ext cx="838200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3800" b="1">
              <a:latin typeface="Times New Roman" pitchFamily="18" charset="0"/>
            </a:endParaRPr>
          </a:p>
        </p:txBody>
      </p:sp>
      <p:pic>
        <p:nvPicPr>
          <p:cNvPr id="544773" name="target.wmv">
            <a:hlinkClick r:id="" action="ppaction://media"/>
          </p:cNvPr>
          <p:cNvPicPr>
            <a:picLocks noGrp="1" noRot="1" noChangeAspect="1" noChangeArrowheads="1"/>
          </p:cNvPicPr>
          <p:nvPr>
            <p:ph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1524000" y="1600200"/>
            <a:ext cx="6096000" cy="4572000"/>
          </a:xfr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66" fill="hold"/>
                                        <p:tgtEl>
                                          <p:spTgt spid="5447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4477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447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447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477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Text Box 2"/>
          <p:cNvSpPr txBox="1">
            <a:spLocks noChangeArrowheads="1"/>
          </p:cNvSpPr>
          <p:nvPr/>
        </p:nvSpPr>
        <p:spPr bwMode="auto">
          <a:xfrm>
            <a:off x="533400" y="16764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545795" name="Text Box 3"/>
          <p:cNvSpPr txBox="1">
            <a:spLocks noChangeArrowheads="1"/>
          </p:cNvSpPr>
          <p:nvPr/>
        </p:nvSpPr>
        <p:spPr bwMode="auto">
          <a:xfrm>
            <a:off x="517525" y="16414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304800" y="1317625"/>
            <a:ext cx="8610600" cy="554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5000"/>
              </a:lnSpc>
              <a:spcBef>
                <a:spcPct val="20000"/>
              </a:spcBef>
              <a:buClr>
                <a:srgbClr val="FFFF66"/>
              </a:buClr>
              <a:buSzPct val="60000"/>
              <a:buFont typeface="Wingdings" pitchFamily="2" charset="2"/>
              <a:buNone/>
            </a:pPr>
            <a:r>
              <a:rPr lang="en-US" sz="2800">
                <a:latin typeface="Times New Roman" pitchFamily="18" charset="0"/>
              </a:rPr>
              <a:t> 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</a:pPr>
            <a:r>
              <a:rPr lang="en-US" sz="2800">
                <a:latin typeface="Times New Roman" pitchFamily="18" charset="0"/>
              </a:rPr>
              <a:t>  Inverse Planning IMRT 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</a:pPr>
            <a:r>
              <a:rPr lang="en-US" sz="2800">
                <a:latin typeface="Times New Roman" pitchFamily="18" charset="0"/>
              </a:rPr>
              <a:t>  CadPlan – Helios            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</a:pPr>
            <a:r>
              <a:rPr lang="en-US" sz="2800">
                <a:latin typeface="Times New Roman" pitchFamily="18" charset="0"/>
              </a:rPr>
              <a:t>  6 MV Photons  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800">
                <a:latin typeface="Times New Roman" pitchFamily="18" charset="0"/>
              </a:rPr>
              <a:t>  7 fields, Coplanar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800">
                <a:latin typeface="Times New Roman" pitchFamily="18" charset="0"/>
              </a:rPr>
              <a:t>  DMLC technique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800">
                <a:latin typeface="Times New Roman" pitchFamily="18" charset="0"/>
              </a:rPr>
              <a:t>  Dose constraints to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2800">
                <a:latin typeface="Times New Roman" pitchFamily="18" charset="0"/>
              </a:rPr>
              <a:t>    PTV and other structures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800">
                <a:latin typeface="Times New Roman" pitchFamily="18" charset="0"/>
              </a:rPr>
              <a:t>  Tight constraints for Rectum e.g., &lt; 40% dose to 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2800">
                <a:latin typeface="Times New Roman" pitchFamily="18" charset="0"/>
              </a:rPr>
              <a:t>    70% rectal volume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en-US" sz="2800">
                <a:latin typeface="Times New Roman" pitchFamily="18" charset="0"/>
              </a:rPr>
              <a:t>   </a:t>
            </a:r>
          </a:p>
        </p:txBody>
      </p:sp>
      <p:sp>
        <p:nvSpPr>
          <p:cNvPr id="9222" name="Rectangle 5"/>
          <p:cNvSpPr>
            <a:spLocks noChangeArrowheads="1"/>
          </p:cNvSpPr>
          <p:nvPr/>
        </p:nvSpPr>
        <p:spPr bwMode="auto">
          <a:xfrm>
            <a:off x="2362200" y="0"/>
            <a:ext cx="586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n-US" sz="4400" b="1">
                <a:latin typeface="Times New Roman" pitchFamily="18" charset="0"/>
              </a:rPr>
              <a:t>Treatment Planning</a:t>
            </a:r>
          </a:p>
        </p:txBody>
      </p:sp>
      <p:graphicFrame>
        <p:nvGraphicFramePr>
          <p:cNvPr id="9218" name="Object 6"/>
          <p:cNvGraphicFramePr>
            <a:graphicFrameLocks noChangeAspect="1"/>
          </p:cNvGraphicFramePr>
          <p:nvPr/>
        </p:nvGraphicFramePr>
        <p:xfrm>
          <a:off x="4724400" y="1828800"/>
          <a:ext cx="4114800" cy="2895600"/>
        </p:xfrm>
        <a:graphic>
          <a:graphicData uri="http://schemas.openxmlformats.org/presentationml/2006/ole">
            <p:oleObj spid="_x0000_s9218" name="Image" r:id="rId4" imgW="7802330" imgH="5413343" progId="Photoshop.Image.5">
              <p:embed/>
            </p:oleObj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2"/>
          <p:cNvGrpSpPr>
            <a:grpSpLocks/>
          </p:cNvGrpSpPr>
          <p:nvPr/>
        </p:nvGrpSpPr>
        <p:grpSpPr bwMode="auto">
          <a:xfrm>
            <a:off x="609600" y="1752600"/>
            <a:ext cx="8001000" cy="4038600"/>
            <a:chOff x="144" y="960"/>
            <a:chExt cx="5520" cy="2880"/>
          </a:xfrm>
        </p:grpSpPr>
        <p:pic>
          <p:nvPicPr>
            <p:cNvPr id="36868" name="Picture 3" descr="0736-0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4" y="960"/>
              <a:ext cx="2880" cy="288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6869" name="Picture 4" descr="0736-05C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784" y="960"/>
              <a:ext cx="2880" cy="288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6870" name="Rectangle 5"/>
            <p:cNvSpPr>
              <a:spLocks noChangeArrowheads="1"/>
            </p:cNvSpPr>
            <p:nvPr/>
          </p:nvSpPr>
          <p:spPr bwMode="auto">
            <a:xfrm>
              <a:off x="144" y="960"/>
              <a:ext cx="2640" cy="288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1" name="Rectangle 6"/>
            <p:cNvSpPr>
              <a:spLocks noChangeArrowheads="1"/>
            </p:cNvSpPr>
            <p:nvPr/>
          </p:nvSpPr>
          <p:spPr bwMode="auto">
            <a:xfrm>
              <a:off x="2784" y="960"/>
              <a:ext cx="2880" cy="288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6867" name="Rectangle 7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tx1"/>
                </a:solidFill>
                <a:latin typeface="Times New Roman" pitchFamily="18" charset="0"/>
              </a:rPr>
              <a:t>3D VIEW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5" name="Group 2"/>
          <p:cNvGrpSpPr>
            <a:grpSpLocks/>
          </p:cNvGrpSpPr>
          <p:nvPr/>
        </p:nvGrpSpPr>
        <p:grpSpPr bwMode="auto">
          <a:xfrm>
            <a:off x="304800" y="1752600"/>
            <a:ext cx="8458200" cy="4495800"/>
            <a:chOff x="336" y="1104"/>
            <a:chExt cx="5184" cy="2832"/>
          </a:xfrm>
        </p:grpSpPr>
        <p:grpSp>
          <p:nvGrpSpPr>
            <p:cNvPr id="10247" name="Group 3"/>
            <p:cNvGrpSpPr>
              <a:grpSpLocks/>
            </p:cNvGrpSpPr>
            <p:nvPr/>
          </p:nvGrpSpPr>
          <p:grpSpPr bwMode="auto">
            <a:xfrm>
              <a:off x="336" y="2783"/>
              <a:ext cx="5184" cy="1153"/>
              <a:chOff x="288" y="2399"/>
              <a:chExt cx="5184" cy="1153"/>
            </a:xfrm>
          </p:grpSpPr>
          <p:pic>
            <p:nvPicPr>
              <p:cNvPr id="10259" name="Picture 4" descr="MVC-001F"/>
              <p:cNvPicPr>
                <a:picLocks noChangeAspect="1" noChangeArrowheads="1"/>
              </p:cNvPicPr>
              <p:nvPr/>
            </p:nvPicPr>
            <p:blipFill>
              <a:blip r:embed="rId3"/>
              <a:srcRect l="7249" t="11166" r="10374" b="17999"/>
              <a:stretch>
                <a:fillRect/>
              </a:stretch>
            </p:blipFill>
            <p:spPr bwMode="auto">
              <a:xfrm>
                <a:off x="3840" y="2402"/>
                <a:ext cx="1632" cy="1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10260" name="Picture 5" descr="MVC-005F"/>
              <p:cNvPicPr>
                <a:picLocks noChangeAspect="1" noChangeArrowheads="1"/>
              </p:cNvPicPr>
              <p:nvPr/>
            </p:nvPicPr>
            <p:blipFill>
              <a:blip r:embed="rId4"/>
              <a:srcRect l="6876" t="15167" r="6876" b="12167"/>
              <a:stretch>
                <a:fillRect/>
              </a:stretch>
            </p:blipFill>
            <p:spPr bwMode="auto">
              <a:xfrm>
                <a:off x="288" y="2399"/>
                <a:ext cx="1536" cy="115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10261" name="Picture 6" descr="MVC-003F"/>
              <p:cNvPicPr>
                <a:picLocks noChangeAspect="1" noChangeArrowheads="1"/>
              </p:cNvPicPr>
              <p:nvPr/>
            </p:nvPicPr>
            <p:blipFill>
              <a:blip r:embed="rId5"/>
              <a:srcRect l="6250" t="11166" r="6250" b="15334"/>
              <a:stretch>
                <a:fillRect/>
              </a:stretch>
            </p:blipFill>
            <p:spPr bwMode="auto">
              <a:xfrm>
                <a:off x="2015" y="2400"/>
                <a:ext cx="1681" cy="1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0262" name="Rectangle 7"/>
              <p:cNvSpPr>
                <a:spLocks noChangeArrowheads="1"/>
              </p:cNvSpPr>
              <p:nvPr/>
            </p:nvSpPr>
            <p:spPr bwMode="auto">
              <a:xfrm>
                <a:off x="288" y="2400"/>
                <a:ext cx="1536" cy="1152"/>
              </a:xfrm>
              <a:prstGeom prst="rect">
                <a:avLst/>
              </a:prstGeom>
              <a:noFill/>
              <a:ln w="254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63" name="Rectangle 8"/>
              <p:cNvSpPr>
                <a:spLocks noChangeArrowheads="1"/>
              </p:cNvSpPr>
              <p:nvPr/>
            </p:nvSpPr>
            <p:spPr bwMode="auto">
              <a:xfrm>
                <a:off x="2016" y="2400"/>
                <a:ext cx="1680" cy="1152"/>
              </a:xfrm>
              <a:prstGeom prst="rect">
                <a:avLst/>
              </a:prstGeom>
              <a:noFill/>
              <a:ln w="254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64" name="Rectangle 9"/>
              <p:cNvSpPr>
                <a:spLocks noChangeArrowheads="1"/>
              </p:cNvSpPr>
              <p:nvPr/>
            </p:nvSpPr>
            <p:spPr bwMode="auto">
              <a:xfrm>
                <a:off x="3840" y="2400"/>
                <a:ext cx="1632" cy="1152"/>
              </a:xfrm>
              <a:prstGeom prst="rect">
                <a:avLst/>
              </a:prstGeom>
              <a:noFill/>
              <a:ln w="254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18826" name="Text Box 10"/>
            <p:cNvSpPr txBox="1">
              <a:spLocks noChangeArrowheads="1"/>
            </p:cNvSpPr>
            <p:nvPr/>
          </p:nvSpPr>
          <p:spPr bwMode="auto">
            <a:xfrm>
              <a:off x="912" y="2453"/>
              <a:ext cx="34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2D</a:t>
              </a:r>
            </a:p>
          </p:txBody>
        </p:sp>
        <p:sp>
          <p:nvSpPr>
            <p:cNvPr id="418827" name="Text Box 11"/>
            <p:cNvSpPr txBox="1">
              <a:spLocks noChangeArrowheads="1"/>
            </p:cNvSpPr>
            <p:nvPr/>
          </p:nvSpPr>
          <p:spPr bwMode="auto">
            <a:xfrm>
              <a:off x="2567" y="2453"/>
              <a:ext cx="73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3DCRT</a:t>
              </a:r>
            </a:p>
          </p:txBody>
        </p:sp>
        <p:sp>
          <p:nvSpPr>
            <p:cNvPr id="418828" name="Text Box 12"/>
            <p:cNvSpPr txBox="1">
              <a:spLocks noChangeArrowheads="1"/>
            </p:cNvSpPr>
            <p:nvPr/>
          </p:nvSpPr>
          <p:spPr bwMode="auto">
            <a:xfrm>
              <a:off x="4329" y="2453"/>
              <a:ext cx="62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IMRT</a:t>
              </a:r>
            </a:p>
          </p:txBody>
        </p:sp>
        <p:grpSp>
          <p:nvGrpSpPr>
            <p:cNvPr id="10251" name="Group 13"/>
            <p:cNvGrpSpPr>
              <a:grpSpLocks/>
            </p:cNvGrpSpPr>
            <p:nvPr/>
          </p:nvGrpSpPr>
          <p:grpSpPr bwMode="auto">
            <a:xfrm>
              <a:off x="384" y="1104"/>
              <a:ext cx="5088" cy="1344"/>
              <a:chOff x="384" y="1104"/>
              <a:chExt cx="5088" cy="1344"/>
            </a:xfrm>
          </p:grpSpPr>
          <p:grpSp>
            <p:nvGrpSpPr>
              <p:cNvPr id="10252" name="Group 14"/>
              <p:cNvGrpSpPr>
                <a:grpSpLocks/>
              </p:cNvGrpSpPr>
              <p:nvPr/>
            </p:nvGrpSpPr>
            <p:grpSpPr bwMode="auto">
              <a:xfrm>
                <a:off x="384" y="1104"/>
                <a:ext cx="1536" cy="1344"/>
                <a:chOff x="384" y="1104"/>
                <a:chExt cx="1536" cy="1344"/>
              </a:xfrm>
            </p:grpSpPr>
            <p:graphicFrame>
              <p:nvGraphicFramePr>
                <p:cNvPr id="10244" name="Object 15"/>
                <p:cNvGraphicFramePr>
                  <a:graphicFrameLocks noChangeAspect="1"/>
                </p:cNvGraphicFramePr>
                <p:nvPr/>
              </p:nvGraphicFramePr>
              <p:xfrm>
                <a:off x="384" y="1104"/>
                <a:ext cx="1536" cy="1344"/>
              </p:xfrm>
              <a:graphic>
                <a:graphicData uri="http://schemas.openxmlformats.org/presentationml/2006/ole">
                  <p:oleObj spid="_x0000_s10244" name="Image" r:id="rId6" imgW="6531592" imgH="4727144" progId="Photoshop.Image.5">
                    <p:embed/>
                  </p:oleObj>
                </a:graphicData>
              </a:graphic>
            </p:graphicFrame>
            <p:sp>
              <p:nvSpPr>
                <p:cNvPr id="418832" name="Rectangle 16"/>
                <p:cNvSpPr>
                  <a:spLocks noChangeArrowheads="1"/>
                </p:cNvSpPr>
                <p:nvPr/>
              </p:nvSpPr>
              <p:spPr bwMode="auto">
                <a:xfrm>
                  <a:off x="765" y="1411"/>
                  <a:ext cx="726" cy="676"/>
                </a:xfrm>
                <a:prstGeom prst="rect">
                  <a:avLst/>
                </a:prstGeom>
                <a:noFill/>
                <a:ln w="3175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n-US" sz="2400">
                    <a:solidFill>
                      <a:srgbClr val="9966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0253" name="Group 17"/>
              <p:cNvGrpSpPr>
                <a:grpSpLocks/>
              </p:cNvGrpSpPr>
              <p:nvPr/>
            </p:nvGrpSpPr>
            <p:grpSpPr bwMode="auto">
              <a:xfrm>
                <a:off x="2064" y="1104"/>
                <a:ext cx="1631" cy="1340"/>
                <a:chOff x="2064" y="1104"/>
                <a:chExt cx="1631" cy="1340"/>
              </a:xfrm>
            </p:grpSpPr>
            <p:graphicFrame>
              <p:nvGraphicFramePr>
                <p:cNvPr id="10243" name="Object 18"/>
                <p:cNvGraphicFramePr>
                  <a:graphicFrameLocks noChangeAspect="1"/>
                </p:cNvGraphicFramePr>
                <p:nvPr/>
              </p:nvGraphicFramePr>
              <p:xfrm>
                <a:off x="2064" y="1104"/>
                <a:ext cx="1631" cy="1340"/>
              </p:xfrm>
              <a:graphic>
                <a:graphicData uri="http://schemas.openxmlformats.org/presentationml/2006/ole">
                  <p:oleObj spid="_x0000_s10243" name="Image" r:id="rId7" imgW="6531592" imgH="4727144" progId="Photoshop.Image.5">
                    <p:embed/>
                  </p:oleObj>
                </a:graphicData>
              </a:graphic>
            </p:graphicFrame>
            <p:sp>
              <p:nvSpPr>
                <p:cNvPr id="10257" name="Freeform 19"/>
                <p:cNvSpPr>
                  <a:spLocks/>
                </p:cNvSpPr>
                <p:nvPr/>
              </p:nvSpPr>
              <p:spPr bwMode="auto">
                <a:xfrm>
                  <a:off x="2592" y="1584"/>
                  <a:ext cx="528" cy="528"/>
                </a:xfrm>
                <a:custGeom>
                  <a:avLst/>
                  <a:gdLst>
                    <a:gd name="T0" fmla="*/ 169 w 640"/>
                    <a:gd name="T1" fmla="*/ 377 h 688"/>
                    <a:gd name="T2" fmla="*/ 136 w 640"/>
                    <a:gd name="T3" fmla="*/ 377 h 688"/>
                    <a:gd name="T4" fmla="*/ 103 w 640"/>
                    <a:gd name="T5" fmla="*/ 348 h 688"/>
                    <a:gd name="T6" fmla="*/ 71 w 640"/>
                    <a:gd name="T7" fmla="*/ 320 h 688"/>
                    <a:gd name="T8" fmla="*/ 38 w 640"/>
                    <a:gd name="T9" fmla="*/ 292 h 688"/>
                    <a:gd name="T10" fmla="*/ 6 w 640"/>
                    <a:gd name="T11" fmla="*/ 264 h 688"/>
                    <a:gd name="T12" fmla="*/ 6 w 640"/>
                    <a:gd name="T13" fmla="*/ 207 h 688"/>
                    <a:gd name="T14" fmla="*/ 38 w 640"/>
                    <a:gd name="T15" fmla="*/ 150 h 688"/>
                    <a:gd name="T16" fmla="*/ 71 w 640"/>
                    <a:gd name="T17" fmla="*/ 94 h 688"/>
                    <a:gd name="T18" fmla="*/ 169 w 640"/>
                    <a:gd name="T19" fmla="*/ 38 h 688"/>
                    <a:gd name="T20" fmla="*/ 234 w 640"/>
                    <a:gd name="T21" fmla="*/ 9 h 688"/>
                    <a:gd name="T22" fmla="*/ 299 w 640"/>
                    <a:gd name="T23" fmla="*/ 9 h 688"/>
                    <a:gd name="T24" fmla="*/ 398 w 640"/>
                    <a:gd name="T25" fmla="*/ 66 h 688"/>
                    <a:gd name="T26" fmla="*/ 430 w 640"/>
                    <a:gd name="T27" fmla="*/ 123 h 688"/>
                    <a:gd name="T28" fmla="*/ 430 w 640"/>
                    <a:gd name="T29" fmla="*/ 236 h 688"/>
                    <a:gd name="T30" fmla="*/ 398 w 640"/>
                    <a:gd name="T31" fmla="*/ 320 h 688"/>
                    <a:gd name="T32" fmla="*/ 332 w 640"/>
                    <a:gd name="T33" fmla="*/ 377 h 688"/>
                    <a:gd name="T34" fmla="*/ 234 w 640"/>
                    <a:gd name="T35" fmla="*/ 405 h 688"/>
                    <a:gd name="T36" fmla="*/ 169 w 640"/>
                    <a:gd name="T37" fmla="*/ 377 h 68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640"/>
                    <a:gd name="T58" fmla="*/ 0 h 688"/>
                    <a:gd name="T59" fmla="*/ 640 w 640"/>
                    <a:gd name="T60" fmla="*/ 688 h 688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640" h="688">
                      <a:moveTo>
                        <a:pt x="248" y="640"/>
                      </a:moveTo>
                      <a:cubicBezTo>
                        <a:pt x="224" y="632"/>
                        <a:pt x="216" y="648"/>
                        <a:pt x="200" y="640"/>
                      </a:cubicBezTo>
                      <a:cubicBezTo>
                        <a:pt x="184" y="632"/>
                        <a:pt x="168" y="608"/>
                        <a:pt x="152" y="592"/>
                      </a:cubicBezTo>
                      <a:cubicBezTo>
                        <a:pt x="136" y="576"/>
                        <a:pt x="120" y="560"/>
                        <a:pt x="104" y="544"/>
                      </a:cubicBezTo>
                      <a:cubicBezTo>
                        <a:pt x="88" y="528"/>
                        <a:pt x="72" y="512"/>
                        <a:pt x="56" y="496"/>
                      </a:cubicBezTo>
                      <a:cubicBezTo>
                        <a:pt x="40" y="480"/>
                        <a:pt x="16" y="472"/>
                        <a:pt x="8" y="448"/>
                      </a:cubicBezTo>
                      <a:cubicBezTo>
                        <a:pt x="0" y="424"/>
                        <a:pt x="0" y="384"/>
                        <a:pt x="8" y="352"/>
                      </a:cubicBezTo>
                      <a:cubicBezTo>
                        <a:pt x="16" y="320"/>
                        <a:pt x="40" y="288"/>
                        <a:pt x="56" y="256"/>
                      </a:cubicBezTo>
                      <a:cubicBezTo>
                        <a:pt x="72" y="224"/>
                        <a:pt x="72" y="192"/>
                        <a:pt x="104" y="160"/>
                      </a:cubicBezTo>
                      <a:cubicBezTo>
                        <a:pt x="136" y="128"/>
                        <a:pt x="208" y="88"/>
                        <a:pt x="248" y="64"/>
                      </a:cubicBezTo>
                      <a:cubicBezTo>
                        <a:pt x="288" y="40"/>
                        <a:pt x="312" y="24"/>
                        <a:pt x="344" y="16"/>
                      </a:cubicBezTo>
                      <a:cubicBezTo>
                        <a:pt x="376" y="8"/>
                        <a:pt x="400" y="0"/>
                        <a:pt x="440" y="16"/>
                      </a:cubicBezTo>
                      <a:cubicBezTo>
                        <a:pt x="480" y="32"/>
                        <a:pt x="552" y="80"/>
                        <a:pt x="584" y="112"/>
                      </a:cubicBezTo>
                      <a:cubicBezTo>
                        <a:pt x="616" y="144"/>
                        <a:pt x="624" y="160"/>
                        <a:pt x="632" y="208"/>
                      </a:cubicBezTo>
                      <a:cubicBezTo>
                        <a:pt x="640" y="256"/>
                        <a:pt x="640" y="344"/>
                        <a:pt x="632" y="400"/>
                      </a:cubicBezTo>
                      <a:cubicBezTo>
                        <a:pt x="624" y="456"/>
                        <a:pt x="608" y="504"/>
                        <a:pt x="584" y="544"/>
                      </a:cubicBezTo>
                      <a:cubicBezTo>
                        <a:pt x="560" y="584"/>
                        <a:pt x="528" y="616"/>
                        <a:pt x="488" y="640"/>
                      </a:cubicBezTo>
                      <a:cubicBezTo>
                        <a:pt x="448" y="664"/>
                        <a:pt x="384" y="688"/>
                        <a:pt x="344" y="688"/>
                      </a:cubicBezTo>
                      <a:cubicBezTo>
                        <a:pt x="304" y="688"/>
                        <a:pt x="272" y="648"/>
                        <a:pt x="248" y="640"/>
                      </a:cubicBezTo>
                      <a:close/>
                    </a:path>
                  </a:pathLst>
                </a:custGeom>
                <a:noFill/>
                <a:ln w="317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aphicFrame>
            <p:nvGraphicFramePr>
              <p:cNvPr id="10242" name="Object 20"/>
              <p:cNvGraphicFramePr>
                <a:graphicFrameLocks noChangeAspect="1"/>
              </p:cNvGraphicFramePr>
              <p:nvPr/>
            </p:nvGraphicFramePr>
            <p:xfrm>
              <a:off x="3840" y="1104"/>
              <a:ext cx="1632" cy="1344"/>
            </p:xfrm>
            <a:graphic>
              <a:graphicData uri="http://schemas.openxmlformats.org/presentationml/2006/ole">
                <p:oleObj spid="_x0000_s10242" name="Bitmap Image" r:id="rId8" imgW="2619048" imgH="2133898" progId="Paint.Picture">
                  <p:embed/>
                </p:oleObj>
              </a:graphicData>
            </a:graphic>
          </p:graphicFrame>
          <p:sp>
            <p:nvSpPr>
              <p:cNvPr id="10254" name="Rectangle 21"/>
              <p:cNvSpPr>
                <a:spLocks noChangeArrowheads="1"/>
              </p:cNvSpPr>
              <p:nvPr/>
            </p:nvSpPr>
            <p:spPr bwMode="auto">
              <a:xfrm>
                <a:off x="384" y="1104"/>
                <a:ext cx="1536" cy="1344"/>
              </a:xfrm>
              <a:prstGeom prst="rect">
                <a:avLst/>
              </a:prstGeom>
              <a:noFill/>
              <a:ln w="2540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5" name="Rectangle 22"/>
              <p:cNvSpPr>
                <a:spLocks noChangeArrowheads="1"/>
              </p:cNvSpPr>
              <p:nvPr/>
            </p:nvSpPr>
            <p:spPr bwMode="auto">
              <a:xfrm>
                <a:off x="2064" y="1104"/>
                <a:ext cx="1632" cy="1344"/>
              </a:xfrm>
              <a:prstGeom prst="rect">
                <a:avLst/>
              </a:prstGeom>
              <a:noFill/>
              <a:ln w="2540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6" name="Rectangle 23"/>
              <p:cNvSpPr>
                <a:spLocks noChangeArrowheads="1"/>
              </p:cNvSpPr>
              <p:nvPr/>
            </p:nvSpPr>
            <p:spPr bwMode="auto">
              <a:xfrm>
                <a:off x="3840" y="1104"/>
                <a:ext cx="1632" cy="1344"/>
              </a:xfrm>
              <a:prstGeom prst="rect">
                <a:avLst/>
              </a:prstGeom>
              <a:noFill/>
              <a:ln w="2540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246" name="Rectangle 24"/>
          <p:cNvSpPr>
            <a:spLocks noGrp="1" noChangeArrowheads="1"/>
          </p:cNvSpPr>
          <p:nvPr>
            <p:ph type="title"/>
          </p:nvPr>
        </p:nvSpPr>
        <p:spPr>
          <a:xfrm>
            <a:off x="0" y="307975"/>
            <a:ext cx="9372600" cy="1139825"/>
          </a:xfrm>
          <a:noFill/>
        </p:spPr>
        <p:txBody>
          <a:bodyPr/>
          <a:lstStyle/>
          <a:p>
            <a:pPr eaLnBrk="1" hangingPunct="1"/>
            <a:r>
              <a:rPr lang="en-US" smtClean="0">
                <a:latin typeface="Times New Roman" pitchFamily="18" charset="0"/>
              </a:rPr>
              <a:t>Intensity Modulated Radiation Therapy (IMRT)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762000"/>
          </a:xfrm>
          <a:solidFill>
            <a:schemeClr val="tx1"/>
          </a:solidFill>
        </p:spPr>
        <p:txBody>
          <a:bodyPr/>
          <a:lstStyle/>
          <a:p>
            <a:pPr algn="l" eaLnBrk="1" hangingPunct="1"/>
            <a:r>
              <a:rPr lang="en-US" sz="3600" b="1" smtClean="0">
                <a:solidFill>
                  <a:schemeClr val="bg1"/>
                </a:solidFill>
                <a:latin typeface="Times New Roman" pitchFamily="18" charset="0"/>
              </a:rPr>
              <a:t>Modern Radiotherapy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14600" y="1673225"/>
            <a:ext cx="4343400" cy="609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smtClean="0">
                <a:latin typeface="Times New Roman" pitchFamily="18" charset="0"/>
              </a:rPr>
              <a:t>Targeted radiotherapy</a:t>
            </a:r>
          </a:p>
        </p:txBody>
      </p:sp>
      <p:pic>
        <p:nvPicPr>
          <p:cNvPr id="37892" name="Picture 4" descr="harshad pandya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981200" y="2511425"/>
            <a:ext cx="2514600" cy="1603375"/>
          </a:xfrm>
          <a:noFill/>
        </p:spPr>
      </p:pic>
      <p:pic>
        <p:nvPicPr>
          <p:cNvPr id="37893" name="Picture 5" descr="pelvis lns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3200400" y="4343400"/>
            <a:ext cx="2743200" cy="1981200"/>
          </a:xfrm>
          <a:noFill/>
        </p:spPr>
      </p:pic>
      <p:pic>
        <p:nvPicPr>
          <p:cNvPr id="37894" name="Picture 6" descr="imrt-isodose"/>
          <p:cNvPicPr>
            <a:picLocks noChangeAspect="1" noChangeArrowheads="1"/>
          </p:cNvPicPr>
          <p:nvPr/>
        </p:nvPicPr>
        <p:blipFill>
          <a:blip r:embed="rId4"/>
          <a:srcRect r="23703"/>
          <a:stretch>
            <a:fillRect/>
          </a:stretch>
        </p:blipFill>
        <p:spPr bwMode="auto">
          <a:xfrm>
            <a:off x="0" y="1749425"/>
            <a:ext cx="1866900" cy="2362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895" name="Picture 7" descr="brai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19938" y="1749425"/>
            <a:ext cx="202406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8" descr="kavita  breas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343400"/>
            <a:ext cx="3048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7" name="Picture 9" descr="lung ba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8200" y="2511425"/>
            <a:ext cx="23622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8" name="Picture 10" descr="prostat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96000" y="4343400"/>
            <a:ext cx="3048000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762000" y="1973263"/>
            <a:ext cx="7772400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/>
              <a:t>Proper case selection</a:t>
            </a:r>
          </a:p>
          <a:p>
            <a:pPr eaLnBrk="0" hangingPunct="0">
              <a:spcBef>
                <a:spcPct val="50000"/>
              </a:spcBef>
            </a:pPr>
            <a:r>
              <a:rPr lang="en-US" sz="2800"/>
              <a:t>Taking adequate care during Immobilization</a:t>
            </a:r>
          </a:p>
          <a:p>
            <a:pPr eaLnBrk="0" hangingPunct="0">
              <a:spcBef>
                <a:spcPct val="50000"/>
              </a:spcBef>
            </a:pPr>
            <a:r>
              <a:rPr lang="en-US" sz="2800"/>
              <a:t>Proper Target Volume Delineation</a:t>
            </a:r>
          </a:p>
          <a:p>
            <a:pPr eaLnBrk="0" hangingPunct="0">
              <a:spcBef>
                <a:spcPct val="50000"/>
              </a:spcBef>
            </a:pPr>
            <a:r>
              <a:rPr lang="en-US" sz="2800"/>
              <a:t>Good physics backup for planning and QA</a:t>
            </a:r>
          </a:p>
          <a:p>
            <a:pPr eaLnBrk="0" hangingPunct="0">
              <a:spcBef>
                <a:spcPct val="50000"/>
              </a:spcBef>
            </a:pPr>
            <a:endParaRPr lang="en-US" sz="2800" b="1"/>
          </a:p>
          <a:p>
            <a:pPr eaLnBrk="0" hangingPunct="0">
              <a:spcBef>
                <a:spcPct val="50000"/>
              </a:spcBef>
            </a:pPr>
            <a:r>
              <a:rPr lang="en-US" sz="2800"/>
              <a:t>	  </a:t>
            </a:r>
          </a:p>
          <a:p>
            <a:pPr algn="ctr" eaLnBrk="0" hangingPunct="0">
              <a:lnSpc>
                <a:spcPct val="0"/>
              </a:lnSpc>
              <a:spcBef>
                <a:spcPct val="50000"/>
              </a:spcBef>
            </a:pPr>
            <a:r>
              <a:rPr lang="en-US" sz="3200">
                <a:solidFill>
                  <a:srgbClr val="990000"/>
                </a:solidFill>
              </a:rPr>
              <a:t>Perfect reproducibility of setup</a:t>
            </a:r>
            <a:endParaRPr lang="en-US" sz="3200" b="1">
              <a:solidFill>
                <a:srgbClr val="990000"/>
              </a:solidFill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684213"/>
            <a:ext cx="7772400" cy="6111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smtClean="0">
                <a:solidFill>
                  <a:srgbClr val="0000AC"/>
                </a:solidFill>
                <a:latin typeface="Times New Roman" pitchFamily="18" charset="0"/>
              </a:rPr>
              <a:t>IMRT Success Depends on</a:t>
            </a:r>
          </a:p>
        </p:txBody>
      </p:sp>
      <p:sp>
        <p:nvSpPr>
          <p:cNvPr id="38916" name="Oval 5"/>
          <p:cNvSpPr>
            <a:spLocks noChangeArrowheads="1"/>
          </p:cNvSpPr>
          <p:nvPr/>
        </p:nvSpPr>
        <p:spPr bwMode="auto">
          <a:xfrm>
            <a:off x="609600" y="5029200"/>
            <a:ext cx="7924800" cy="1524000"/>
          </a:xfrm>
          <a:prstGeom prst="ellipse">
            <a:avLst/>
          </a:prstGeom>
          <a:noFill/>
          <a:ln w="9525">
            <a:solidFill>
              <a:srgbClr val="2929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vija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447800"/>
            <a:ext cx="6705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1447800" y="1447800"/>
            <a:ext cx="1066800" cy="152400"/>
          </a:xfrm>
          <a:prstGeom prst="rect">
            <a:avLst/>
          </a:prstGeom>
          <a:solidFill>
            <a:srgbClr val="292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1981200" y="6248400"/>
            <a:ext cx="838200" cy="152400"/>
          </a:xfrm>
          <a:prstGeom prst="rect">
            <a:avLst/>
          </a:prstGeom>
          <a:solidFill>
            <a:srgbClr val="292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b="1">
                <a:latin typeface="Times New Roman" pitchFamily="18" charset="0"/>
              </a:rPr>
              <a:t>Where is the Precision?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jash"/>
          <p:cNvPicPr>
            <a:picLocks noChangeAspect="1" noChangeArrowheads="1" noCrop="1"/>
          </p:cNvPicPr>
          <p:nvPr/>
        </p:nvPicPr>
        <p:blipFill>
          <a:blip r:embed="rId2">
            <a:lum bright="12000"/>
          </a:blip>
          <a:srcRect/>
          <a:stretch>
            <a:fillRect/>
          </a:stretch>
        </p:blipFill>
        <p:spPr bwMode="auto">
          <a:xfrm>
            <a:off x="1828800" y="1600200"/>
            <a:ext cx="5943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/>
              <a:t>IS THE PLANNED TREATMENT ACTUALLY DELIVERED ?</a:t>
            </a:r>
          </a:p>
        </p:txBody>
      </p:sp>
      <p:sp>
        <p:nvSpPr>
          <p:cNvPr id="40964" name="Rectangle 5"/>
          <p:cNvSpPr>
            <a:spLocks noChangeArrowheads="1"/>
          </p:cNvSpPr>
          <p:nvPr/>
        </p:nvSpPr>
        <p:spPr bwMode="auto">
          <a:xfrm>
            <a:off x="1600200" y="1981200"/>
            <a:ext cx="5943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990600"/>
          </a:xfrm>
        </p:spPr>
        <p:txBody>
          <a:bodyPr/>
          <a:lstStyle/>
          <a:p>
            <a:pPr eaLnBrk="1" hangingPunct="1"/>
            <a:r>
              <a:rPr lang="en-GB" i="1" smtClean="0">
                <a:latin typeface="Stencil" pitchFamily="82" charset="0"/>
              </a:rPr>
              <a:t>1965 - 2007</a:t>
            </a:r>
            <a:endParaRPr lang="en-US" i="1" smtClean="0">
              <a:latin typeface="Stencil" pitchFamily="82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828800"/>
            <a:ext cx="8305800" cy="4953000"/>
          </a:xfrm>
        </p:spPr>
        <p:txBody>
          <a:bodyPr/>
          <a:lstStyle/>
          <a:p>
            <a:pPr eaLnBrk="1" hangingPunct="1"/>
            <a:r>
              <a:rPr lang="en-GB" smtClean="0">
                <a:latin typeface="Times New Roman" pitchFamily="18" charset="0"/>
              </a:rPr>
              <a:t>CLINICAL PROGRESS</a:t>
            </a:r>
          </a:p>
          <a:p>
            <a:pPr eaLnBrk="1" hangingPunct="1"/>
            <a:r>
              <a:rPr lang="en-GB" sz="2800" i="1" smtClean="0">
                <a:latin typeface="Times New Roman" pitchFamily="18" charset="0"/>
              </a:rPr>
              <a:t>Improved assessment</a:t>
            </a:r>
          </a:p>
          <a:p>
            <a:pPr eaLnBrk="1" hangingPunct="1"/>
            <a:r>
              <a:rPr lang="en-GB" sz="2800" i="1" smtClean="0">
                <a:latin typeface="Times New Roman" pitchFamily="18" charset="0"/>
              </a:rPr>
              <a:t>Treatment Selection</a:t>
            </a:r>
          </a:p>
          <a:p>
            <a:pPr eaLnBrk="1" hangingPunct="1"/>
            <a:r>
              <a:rPr lang="en-GB" sz="2800" i="1" smtClean="0">
                <a:latin typeface="Times New Roman" pitchFamily="18" charset="0"/>
              </a:rPr>
              <a:t>Control of reactions </a:t>
            </a:r>
          </a:p>
          <a:p>
            <a:pPr eaLnBrk="1" hangingPunct="1"/>
            <a:endParaRPr lang="en-GB" sz="2800" i="1" smtClean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pPr eaLnBrk="1" hangingPunct="1"/>
            <a:r>
              <a:rPr lang="en-US" smtClean="0">
                <a:latin typeface="Times New Roman" pitchFamily="18" charset="0"/>
              </a:rPr>
              <a:t>Have we won the Race ?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86200" y="1524000"/>
            <a:ext cx="3505200" cy="609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latin typeface="Times New Roman" pitchFamily="18" charset="0"/>
              </a:rPr>
              <a:t>Reduced Margins</a:t>
            </a:r>
          </a:p>
        </p:txBody>
      </p:sp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3886200" y="4114800"/>
            <a:ext cx="350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200">
                <a:latin typeface="Times New Roman" pitchFamily="18" charset="0"/>
              </a:rPr>
              <a:t>Geometric Miss</a:t>
            </a:r>
          </a:p>
        </p:txBody>
      </p:sp>
      <p:sp>
        <p:nvSpPr>
          <p:cNvPr id="41989" name="Rectangle 6"/>
          <p:cNvSpPr>
            <a:spLocks noChangeArrowheads="1"/>
          </p:cNvSpPr>
          <p:nvPr/>
        </p:nvSpPr>
        <p:spPr bwMode="auto">
          <a:xfrm>
            <a:off x="4343400" y="2819400"/>
            <a:ext cx="2514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200">
                <a:latin typeface="Times New Roman" pitchFamily="18" charset="0"/>
              </a:rPr>
              <a:t>Setup Errors</a:t>
            </a:r>
          </a:p>
        </p:txBody>
      </p:sp>
      <p:grpSp>
        <p:nvGrpSpPr>
          <p:cNvPr id="41990" name="Group 8"/>
          <p:cNvGrpSpPr>
            <a:grpSpLocks noChangeAspect="1"/>
          </p:cNvGrpSpPr>
          <p:nvPr/>
        </p:nvGrpSpPr>
        <p:grpSpPr bwMode="auto">
          <a:xfrm>
            <a:off x="228600" y="1447800"/>
            <a:ext cx="2301875" cy="5029200"/>
            <a:chOff x="144" y="912"/>
            <a:chExt cx="1450" cy="3168"/>
          </a:xfrm>
        </p:grpSpPr>
        <p:sp>
          <p:nvSpPr>
            <p:cNvPr id="41998" name="AutoShape 7"/>
            <p:cNvSpPr>
              <a:spLocks noChangeAspect="1" noChangeArrowheads="1" noTextEdit="1"/>
            </p:cNvSpPr>
            <p:nvPr/>
          </p:nvSpPr>
          <p:spPr bwMode="auto">
            <a:xfrm>
              <a:off x="144" y="912"/>
              <a:ext cx="1450" cy="3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999" name="Group 23"/>
            <p:cNvGrpSpPr>
              <a:grpSpLocks/>
            </p:cNvGrpSpPr>
            <p:nvPr/>
          </p:nvGrpSpPr>
          <p:grpSpPr bwMode="auto">
            <a:xfrm>
              <a:off x="778" y="2635"/>
              <a:ext cx="288" cy="1427"/>
              <a:chOff x="778" y="2635"/>
              <a:chExt cx="288" cy="1427"/>
            </a:xfrm>
          </p:grpSpPr>
          <p:grpSp>
            <p:nvGrpSpPr>
              <p:cNvPr id="42058" name="Group 15"/>
              <p:cNvGrpSpPr>
                <a:grpSpLocks/>
              </p:cNvGrpSpPr>
              <p:nvPr/>
            </p:nvGrpSpPr>
            <p:grpSpPr bwMode="auto">
              <a:xfrm>
                <a:off x="778" y="2635"/>
                <a:ext cx="288" cy="1228"/>
                <a:chOff x="778" y="2635"/>
                <a:chExt cx="288" cy="1228"/>
              </a:xfrm>
            </p:grpSpPr>
            <p:sp>
              <p:nvSpPr>
                <p:cNvPr id="42066" name="Freeform 9"/>
                <p:cNvSpPr>
                  <a:spLocks/>
                </p:cNvSpPr>
                <p:nvPr/>
              </p:nvSpPr>
              <p:spPr bwMode="auto">
                <a:xfrm>
                  <a:off x="778" y="2635"/>
                  <a:ext cx="288" cy="1228"/>
                </a:xfrm>
                <a:custGeom>
                  <a:avLst/>
                  <a:gdLst>
                    <a:gd name="T0" fmla="*/ 49 w 576"/>
                    <a:gd name="T1" fmla="*/ 9 h 2455"/>
                    <a:gd name="T2" fmla="*/ 23 w 576"/>
                    <a:gd name="T3" fmla="*/ 25 h 2455"/>
                    <a:gd name="T4" fmla="*/ 9 w 576"/>
                    <a:gd name="T5" fmla="*/ 43 h 2455"/>
                    <a:gd name="T6" fmla="*/ 0 w 576"/>
                    <a:gd name="T7" fmla="*/ 56 h 2455"/>
                    <a:gd name="T8" fmla="*/ 5 w 576"/>
                    <a:gd name="T9" fmla="*/ 104 h 2455"/>
                    <a:gd name="T10" fmla="*/ 14 w 576"/>
                    <a:gd name="T11" fmla="*/ 138 h 2455"/>
                    <a:gd name="T12" fmla="*/ 20 w 576"/>
                    <a:gd name="T13" fmla="*/ 158 h 2455"/>
                    <a:gd name="T14" fmla="*/ 21 w 576"/>
                    <a:gd name="T15" fmla="*/ 189 h 2455"/>
                    <a:gd name="T16" fmla="*/ 21 w 576"/>
                    <a:gd name="T17" fmla="*/ 230 h 2455"/>
                    <a:gd name="T18" fmla="*/ 21 w 576"/>
                    <a:gd name="T19" fmla="*/ 262 h 2455"/>
                    <a:gd name="T20" fmla="*/ 21 w 576"/>
                    <a:gd name="T21" fmla="*/ 305 h 2455"/>
                    <a:gd name="T22" fmla="*/ 25 w 576"/>
                    <a:gd name="T23" fmla="*/ 338 h 2455"/>
                    <a:gd name="T24" fmla="*/ 19 w 576"/>
                    <a:gd name="T25" fmla="*/ 371 h 2455"/>
                    <a:gd name="T26" fmla="*/ 9 w 576"/>
                    <a:gd name="T27" fmla="*/ 416 h 2455"/>
                    <a:gd name="T28" fmla="*/ 11 w 576"/>
                    <a:gd name="T29" fmla="*/ 446 h 2455"/>
                    <a:gd name="T30" fmla="*/ 19 w 576"/>
                    <a:gd name="T31" fmla="*/ 467 h 2455"/>
                    <a:gd name="T32" fmla="*/ 24 w 576"/>
                    <a:gd name="T33" fmla="*/ 493 h 2455"/>
                    <a:gd name="T34" fmla="*/ 28 w 576"/>
                    <a:gd name="T35" fmla="*/ 530 h 2455"/>
                    <a:gd name="T36" fmla="*/ 26 w 576"/>
                    <a:gd name="T37" fmla="*/ 562 h 2455"/>
                    <a:gd name="T38" fmla="*/ 22 w 576"/>
                    <a:gd name="T39" fmla="*/ 586 h 2455"/>
                    <a:gd name="T40" fmla="*/ 36 w 576"/>
                    <a:gd name="T41" fmla="*/ 582 h 2455"/>
                    <a:gd name="T42" fmla="*/ 48 w 576"/>
                    <a:gd name="T43" fmla="*/ 572 h 2455"/>
                    <a:gd name="T44" fmla="*/ 67 w 576"/>
                    <a:gd name="T45" fmla="*/ 580 h 2455"/>
                    <a:gd name="T46" fmla="*/ 72 w 576"/>
                    <a:gd name="T47" fmla="*/ 604 h 2455"/>
                    <a:gd name="T48" fmla="*/ 79 w 576"/>
                    <a:gd name="T49" fmla="*/ 604 h 2455"/>
                    <a:gd name="T50" fmla="*/ 77 w 576"/>
                    <a:gd name="T51" fmla="*/ 585 h 2455"/>
                    <a:gd name="T52" fmla="*/ 71 w 576"/>
                    <a:gd name="T53" fmla="*/ 560 h 2455"/>
                    <a:gd name="T54" fmla="*/ 74 w 576"/>
                    <a:gd name="T55" fmla="*/ 536 h 2455"/>
                    <a:gd name="T56" fmla="*/ 82 w 576"/>
                    <a:gd name="T57" fmla="*/ 511 h 2455"/>
                    <a:gd name="T58" fmla="*/ 98 w 576"/>
                    <a:gd name="T59" fmla="*/ 471 h 2455"/>
                    <a:gd name="T60" fmla="*/ 111 w 576"/>
                    <a:gd name="T61" fmla="*/ 429 h 2455"/>
                    <a:gd name="T62" fmla="*/ 115 w 576"/>
                    <a:gd name="T63" fmla="*/ 381 h 2455"/>
                    <a:gd name="T64" fmla="*/ 112 w 576"/>
                    <a:gd name="T65" fmla="*/ 342 h 2455"/>
                    <a:gd name="T66" fmla="*/ 106 w 576"/>
                    <a:gd name="T67" fmla="*/ 320 h 2455"/>
                    <a:gd name="T68" fmla="*/ 99 w 576"/>
                    <a:gd name="T69" fmla="*/ 290 h 2455"/>
                    <a:gd name="T70" fmla="*/ 102 w 576"/>
                    <a:gd name="T71" fmla="*/ 267 h 2455"/>
                    <a:gd name="T72" fmla="*/ 104 w 576"/>
                    <a:gd name="T73" fmla="*/ 248 h 2455"/>
                    <a:gd name="T74" fmla="*/ 106 w 576"/>
                    <a:gd name="T75" fmla="*/ 220 h 2455"/>
                    <a:gd name="T76" fmla="*/ 115 w 576"/>
                    <a:gd name="T77" fmla="*/ 197 h 2455"/>
                    <a:gd name="T78" fmla="*/ 128 w 576"/>
                    <a:gd name="T79" fmla="*/ 163 h 2455"/>
                    <a:gd name="T80" fmla="*/ 138 w 576"/>
                    <a:gd name="T81" fmla="*/ 133 h 2455"/>
                    <a:gd name="T82" fmla="*/ 143 w 576"/>
                    <a:gd name="T83" fmla="*/ 87 h 2455"/>
                    <a:gd name="T84" fmla="*/ 143 w 576"/>
                    <a:gd name="T85" fmla="*/ 48 h 2455"/>
                    <a:gd name="T86" fmla="*/ 141 w 576"/>
                    <a:gd name="T87" fmla="*/ 9 h 2455"/>
                    <a:gd name="T88" fmla="*/ 112 w 576"/>
                    <a:gd name="T89" fmla="*/ 2 h 2455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576"/>
                    <a:gd name="T136" fmla="*/ 0 h 2455"/>
                    <a:gd name="T137" fmla="*/ 576 w 576"/>
                    <a:gd name="T138" fmla="*/ 2455 h 2455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576" h="2455">
                      <a:moveTo>
                        <a:pt x="314" y="0"/>
                      </a:moveTo>
                      <a:lnTo>
                        <a:pt x="199" y="36"/>
                      </a:lnTo>
                      <a:lnTo>
                        <a:pt x="141" y="73"/>
                      </a:lnTo>
                      <a:lnTo>
                        <a:pt x="93" y="98"/>
                      </a:lnTo>
                      <a:lnTo>
                        <a:pt x="58" y="138"/>
                      </a:lnTo>
                      <a:lnTo>
                        <a:pt x="35" y="170"/>
                      </a:lnTo>
                      <a:lnTo>
                        <a:pt x="16" y="199"/>
                      </a:lnTo>
                      <a:lnTo>
                        <a:pt x="0" y="224"/>
                      </a:lnTo>
                      <a:lnTo>
                        <a:pt x="0" y="293"/>
                      </a:lnTo>
                      <a:lnTo>
                        <a:pt x="20" y="416"/>
                      </a:lnTo>
                      <a:lnTo>
                        <a:pt x="38" y="496"/>
                      </a:lnTo>
                      <a:lnTo>
                        <a:pt x="58" y="551"/>
                      </a:lnTo>
                      <a:lnTo>
                        <a:pt x="68" y="587"/>
                      </a:lnTo>
                      <a:lnTo>
                        <a:pt x="81" y="631"/>
                      </a:lnTo>
                      <a:lnTo>
                        <a:pt x="81" y="684"/>
                      </a:lnTo>
                      <a:lnTo>
                        <a:pt x="84" y="754"/>
                      </a:lnTo>
                      <a:lnTo>
                        <a:pt x="84" y="824"/>
                      </a:lnTo>
                      <a:lnTo>
                        <a:pt x="84" y="920"/>
                      </a:lnTo>
                      <a:lnTo>
                        <a:pt x="86" y="988"/>
                      </a:lnTo>
                      <a:lnTo>
                        <a:pt x="86" y="1047"/>
                      </a:lnTo>
                      <a:lnTo>
                        <a:pt x="81" y="1123"/>
                      </a:lnTo>
                      <a:lnTo>
                        <a:pt x="86" y="1220"/>
                      </a:lnTo>
                      <a:lnTo>
                        <a:pt x="106" y="1295"/>
                      </a:lnTo>
                      <a:lnTo>
                        <a:pt x="103" y="1350"/>
                      </a:lnTo>
                      <a:lnTo>
                        <a:pt x="89" y="1411"/>
                      </a:lnTo>
                      <a:lnTo>
                        <a:pt x="78" y="1484"/>
                      </a:lnTo>
                      <a:lnTo>
                        <a:pt x="54" y="1589"/>
                      </a:lnTo>
                      <a:lnTo>
                        <a:pt x="38" y="1664"/>
                      </a:lnTo>
                      <a:lnTo>
                        <a:pt x="35" y="1731"/>
                      </a:lnTo>
                      <a:lnTo>
                        <a:pt x="46" y="1781"/>
                      </a:lnTo>
                      <a:lnTo>
                        <a:pt x="61" y="1827"/>
                      </a:lnTo>
                      <a:lnTo>
                        <a:pt x="78" y="1867"/>
                      </a:lnTo>
                      <a:lnTo>
                        <a:pt x="89" y="1910"/>
                      </a:lnTo>
                      <a:lnTo>
                        <a:pt x="99" y="1972"/>
                      </a:lnTo>
                      <a:lnTo>
                        <a:pt x="109" y="2049"/>
                      </a:lnTo>
                      <a:lnTo>
                        <a:pt x="113" y="2117"/>
                      </a:lnTo>
                      <a:lnTo>
                        <a:pt x="116" y="2175"/>
                      </a:lnTo>
                      <a:lnTo>
                        <a:pt x="106" y="2248"/>
                      </a:lnTo>
                      <a:lnTo>
                        <a:pt x="99" y="2285"/>
                      </a:lnTo>
                      <a:lnTo>
                        <a:pt x="89" y="2341"/>
                      </a:lnTo>
                      <a:lnTo>
                        <a:pt x="116" y="2390"/>
                      </a:lnTo>
                      <a:lnTo>
                        <a:pt x="141" y="2328"/>
                      </a:lnTo>
                      <a:lnTo>
                        <a:pt x="164" y="2302"/>
                      </a:lnTo>
                      <a:lnTo>
                        <a:pt x="194" y="2288"/>
                      </a:lnTo>
                      <a:lnTo>
                        <a:pt x="234" y="2292"/>
                      </a:lnTo>
                      <a:lnTo>
                        <a:pt x="268" y="2320"/>
                      </a:lnTo>
                      <a:lnTo>
                        <a:pt x="288" y="2371"/>
                      </a:lnTo>
                      <a:lnTo>
                        <a:pt x="289" y="2415"/>
                      </a:lnTo>
                      <a:lnTo>
                        <a:pt x="306" y="2455"/>
                      </a:lnTo>
                      <a:lnTo>
                        <a:pt x="318" y="2415"/>
                      </a:lnTo>
                      <a:lnTo>
                        <a:pt x="321" y="2381"/>
                      </a:lnTo>
                      <a:lnTo>
                        <a:pt x="309" y="2338"/>
                      </a:lnTo>
                      <a:lnTo>
                        <a:pt x="289" y="2288"/>
                      </a:lnTo>
                      <a:lnTo>
                        <a:pt x="283" y="2240"/>
                      </a:lnTo>
                      <a:lnTo>
                        <a:pt x="288" y="2193"/>
                      </a:lnTo>
                      <a:lnTo>
                        <a:pt x="296" y="2143"/>
                      </a:lnTo>
                      <a:lnTo>
                        <a:pt x="309" y="2092"/>
                      </a:lnTo>
                      <a:lnTo>
                        <a:pt x="331" y="2042"/>
                      </a:lnTo>
                      <a:lnTo>
                        <a:pt x="364" y="1965"/>
                      </a:lnTo>
                      <a:lnTo>
                        <a:pt x="392" y="1882"/>
                      </a:lnTo>
                      <a:lnTo>
                        <a:pt x="421" y="1799"/>
                      </a:lnTo>
                      <a:lnTo>
                        <a:pt x="444" y="1716"/>
                      </a:lnTo>
                      <a:lnTo>
                        <a:pt x="457" y="1617"/>
                      </a:lnTo>
                      <a:lnTo>
                        <a:pt x="462" y="1524"/>
                      </a:lnTo>
                      <a:lnTo>
                        <a:pt x="461" y="1439"/>
                      </a:lnTo>
                      <a:lnTo>
                        <a:pt x="449" y="1368"/>
                      </a:lnTo>
                      <a:lnTo>
                        <a:pt x="437" y="1321"/>
                      </a:lnTo>
                      <a:lnTo>
                        <a:pt x="424" y="1278"/>
                      </a:lnTo>
                      <a:lnTo>
                        <a:pt x="406" y="1226"/>
                      </a:lnTo>
                      <a:lnTo>
                        <a:pt x="399" y="1158"/>
                      </a:lnTo>
                      <a:lnTo>
                        <a:pt x="402" y="1118"/>
                      </a:lnTo>
                      <a:lnTo>
                        <a:pt x="411" y="1068"/>
                      </a:lnTo>
                      <a:lnTo>
                        <a:pt x="419" y="1032"/>
                      </a:lnTo>
                      <a:lnTo>
                        <a:pt x="419" y="992"/>
                      </a:lnTo>
                      <a:lnTo>
                        <a:pt x="421" y="933"/>
                      </a:lnTo>
                      <a:lnTo>
                        <a:pt x="424" y="877"/>
                      </a:lnTo>
                      <a:lnTo>
                        <a:pt x="437" y="835"/>
                      </a:lnTo>
                      <a:lnTo>
                        <a:pt x="462" y="785"/>
                      </a:lnTo>
                      <a:lnTo>
                        <a:pt x="489" y="710"/>
                      </a:lnTo>
                      <a:lnTo>
                        <a:pt x="512" y="649"/>
                      </a:lnTo>
                      <a:lnTo>
                        <a:pt x="534" y="579"/>
                      </a:lnTo>
                      <a:lnTo>
                        <a:pt x="551" y="529"/>
                      </a:lnTo>
                      <a:lnTo>
                        <a:pt x="566" y="447"/>
                      </a:lnTo>
                      <a:lnTo>
                        <a:pt x="572" y="346"/>
                      </a:lnTo>
                      <a:lnTo>
                        <a:pt x="576" y="259"/>
                      </a:lnTo>
                      <a:lnTo>
                        <a:pt x="569" y="191"/>
                      </a:lnTo>
                      <a:lnTo>
                        <a:pt x="562" y="120"/>
                      </a:lnTo>
                      <a:lnTo>
                        <a:pt x="562" y="33"/>
                      </a:lnTo>
                      <a:lnTo>
                        <a:pt x="551" y="21"/>
                      </a:lnTo>
                      <a:lnTo>
                        <a:pt x="449" y="6"/>
                      </a:lnTo>
                      <a:lnTo>
                        <a:pt x="314" y="0"/>
                      </a:lnTo>
                      <a:close/>
                    </a:path>
                  </a:pathLst>
                </a:custGeom>
                <a:solidFill>
                  <a:srgbClr val="FFE0C0"/>
                </a:solidFill>
                <a:ln w="11113">
                  <a:solidFill>
                    <a:srgbClr val="804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067" name="Freeform 10"/>
                <p:cNvSpPr>
                  <a:spLocks/>
                </p:cNvSpPr>
                <p:nvPr/>
              </p:nvSpPr>
              <p:spPr bwMode="auto">
                <a:xfrm>
                  <a:off x="926" y="3419"/>
                  <a:ext cx="45" cy="195"/>
                </a:xfrm>
                <a:custGeom>
                  <a:avLst/>
                  <a:gdLst>
                    <a:gd name="T0" fmla="*/ 23 w 88"/>
                    <a:gd name="T1" fmla="*/ 0 h 389"/>
                    <a:gd name="T2" fmla="*/ 18 w 88"/>
                    <a:gd name="T3" fmla="*/ 29 h 389"/>
                    <a:gd name="T4" fmla="*/ 15 w 88"/>
                    <a:gd name="T5" fmla="*/ 46 h 389"/>
                    <a:gd name="T6" fmla="*/ 9 w 88"/>
                    <a:gd name="T7" fmla="*/ 63 h 389"/>
                    <a:gd name="T8" fmla="*/ 3 w 88"/>
                    <a:gd name="T9" fmla="*/ 75 h 389"/>
                    <a:gd name="T10" fmla="*/ 0 w 88"/>
                    <a:gd name="T11" fmla="*/ 81 h 389"/>
                    <a:gd name="T12" fmla="*/ 0 w 88"/>
                    <a:gd name="T13" fmla="*/ 92 h 389"/>
                    <a:gd name="T14" fmla="*/ 4 w 88"/>
                    <a:gd name="T15" fmla="*/ 98 h 389"/>
                    <a:gd name="T16" fmla="*/ 5 w 88"/>
                    <a:gd name="T17" fmla="*/ 97 h 389"/>
                    <a:gd name="T18" fmla="*/ 5 w 88"/>
                    <a:gd name="T19" fmla="*/ 86 h 389"/>
                    <a:gd name="T20" fmla="*/ 10 w 88"/>
                    <a:gd name="T21" fmla="*/ 76 h 389"/>
                    <a:gd name="T22" fmla="*/ 14 w 88"/>
                    <a:gd name="T23" fmla="*/ 60 h 389"/>
                    <a:gd name="T24" fmla="*/ 18 w 88"/>
                    <a:gd name="T25" fmla="*/ 41 h 389"/>
                    <a:gd name="T26" fmla="*/ 23 w 88"/>
                    <a:gd name="T27" fmla="*/ 0 h 389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8"/>
                    <a:gd name="T43" fmla="*/ 0 h 389"/>
                    <a:gd name="T44" fmla="*/ 88 w 88"/>
                    <a:gd name="T45" fmla="*/ 389 h 389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8" h="389">
                      <a:moveTo>
                        <a:pt x="88" y="0"/>
                      </a:moveTo>
                      <a:lnTo>
                        <a:pt x="68" y="116"/>
                      </a:lnTo>
                      <a:lnTo>
                        <a:pt x="56" y="181"/>
                      </a:lnTo>
                      <a:lnTo>
                        <a:pt x="36" y="251"/>
                      </a:lnTo>
                      <a:lnTo>
                        <a:pt x="12" y="299"/>
                      </a:lnTo>
                      <a:lnTo>
                        <a:pt x="0" y="321"/>
                      </a:lnTo>
                      <a:lnTo>
                        <a:pt x="0" y="367"/>
                      </a:lnTo>
                      <a:lnTo>
                        <a:pt x="13" y="389"/>
                      </a:lnTo>
                      <a:lnTo>
                        <a:pt x="20" y="386"/>
                      </a:lnTo>
                      <a:lnTo>
                        <a:pt x="20" y="342"/>
                      </a:lnTo>
                      <a:lnTo>
                        <a:pt x="40" y="302"/>
                      </a:lnTo>
                      <a:lnTo>
                        <a:pt x="55" y="239"/>
                      </a:lnTo>
                      <a:lnTo>
                        <a:pt x="71" y="164"/>
                      </a:lnTo>
                      <a:lnTo>
                        <a:pt x="88" y="0"/>
                      </a:lnTo>
                      <a:close/>
                    </a:path>
                  </a:pathLst>
                </a:custGeom>
                <a:solidFill>
                  <a:srgbClr val="804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068" name="Freeform 11"/>
                <p:cNvSpPr>
                  <a:spLocks/>
                </p:cNvSpPr>
                <p:nvPr/>
              </p:nvSpPr>
              <p:spPr bwMode="auto">
                <a:xfrm>
                  <a:off x="863" y="3150"/>
                  <a:ext cx="77" cy="168"/>
                </a:xfrm>
                <a:custGeom>
                  <a:avLst/>
                  <a:gdLst>
                    <a:gd name="T0" fmla="*/ 2 w 154"/>
                    <a:gd name="T1" fmla="*/ 0 h 336"/>
                    <a:gd name="T2" fmla="*/ 0 w 154"/>
                    <a:gd name="T3" fmla="*/ 11 h 336"/>
                    <a:gd name="T4" fmla="*/ 5 w 154"/>
                    <a:gd name="T5" fmla="*/ 18 h 336"/>
                    <a:gd name="T6" fmla="*/ 6 w 154"/>
                    <a:gd name="T7" fmla="*/ 22 h 336"/>
                    <a:gd name="T8" fmla="*/ 6 w 154"/>
                    <a:gd name="T9" fmla="*/ 36 h 336"/>
                    <a:gd name="T10" fmla="*/ 7 w 154"/>
                    <a:gd name="T11" fmla="*/ 50 h 336"/>
                    <a:gd name="T12" fmla="*/ 11 w 154"/>
                    <a:gd name="T13" fmla="*/ 60 h 336"/>
                    <a:gd name="T14" fmla="*/ 15 w 154"/>
                    <a:gd name="T15" fmla="*/ 81 h 336"/>
                    <a:gd name="T16" fmla="*/ 18 w 154"/>
                    <a:gd name="T17" fmla="*/ 84 h 336"/>
                    <a:gd name="T18" fmla="*/ 23 w 154"/>
                    <a:gd name="T19" fmla="*/ 84 h 336"/>
                    <a:gd name="T20" fmla="*/ 24 w 154"/>
                    <a:gd name="T21" fmla="*/ 70 h 336"/>
                    <a:gd name="T22" fmla="*/ 28 w 154"/>
                    <a:gd name="T23" fmla="*/ 65 h 336"/>
                    <a:gd name="T24" fmla="*/ 38 w 154"/>
                    <a:gd name="T25" fmla="*/ 55 h 336"/>
                    <a:gd name="T26" fmla="*/ 39 w 154"/>
                    <a:gd name="T27" fmla="*/ 51 h 336"/>
                    <a:gd name="T28" fmla="*/ 26 w 154"/>
                    <a:gd name="T29" fmla="*/ 58 h 336"/>
                    <a:gd name="T30" fmla="*/ 19 w 154"/>
                    <a:gd name="T31" fmla="*/ 67 h 336"/>
                    <a:gd name="T32" fmla="*/ 13 w 154"/>
                    <a:gd name="T33" fmla="*/ 72 h 336"/>
                    <a:gd name="T34" fmla="*/ 12 w 154"/>
                    <a:gd name="T35" fmla="*/ 56 h 336"/>
                    <a:gd name="T36" fmla="*/ 10 w 154"/>
                    <a:gd name="T37" fmla="*/ 43 h 336"/>
                    <a:gd name="T38" fmla="*/ 11 w 154"/>
                    <a:gd name="T39" fmla="*/ 30 h 336"/>
                    <a:gd name="T40" fmla="*/ 17 w 154"/>
                    <a:gd name="T41" fmla="*/ 24 h 336"/>
                    <a:gd name="T42" fmla="*/ 11 w 154"/>
                    <a:gd name="T43" fmla="*/ 20 h 336"/>
                    <a:gd name="T44" fmla="*/ 2 w 154"/>
                    <a:gd name="T45" fmla="*/ 0 h 3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154"/>
                    <a:gd name="T70" fmla="*/ 0 h 336"/>
                    <a:gd name="T71" fmla="*/ 154 w 154"/>
                    <a:gd name="T72" fmla="*/ 336 h 3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154" h="336">
                      <a:moveTo>
                        <a:pt x="10" y="0"/>
                      </a:moveTo>
                      <a:lnTo>
                        <a:pt x="0" y="47"/>
                      </a:lnTo>
                      <a:lnTo>
                        <a:pt x="17" y="69"/>
                      </a:lnTo>
                      <a:lnTo>
                        <a:pt x="25" y="89"/>
                      </a:lnTo>
                      <a:lnTo>
                        <a:pt x="25" y="143"/>
                      </a:lnTo>
                      <a:lnTo>
                        <a:pt x="30" y="202"/>
                      </a:lnTo>
                      <a:lnTo>
                        <a:pt x="45" y="242"/>
                      </a:lnTo>
                      <a:lnTo>
                        <a:pt x="62" y="323"/>
                      </a:lnTo>
                      <a:lnTo>
                        <a:pt x="70" y="333"/>
                      </a:lnTo>
                      <a:lnTo>
                        <a:pt x="94" y="336"/>
                      </a:lnTo>
                      <a:lnTo>
                        <a:pt x="97" y="278"/>
                      </a:lnTo>
                      <a:lnTo>
                        <a:pt x="114" y="257"/>
                      </a:lnTo>
                      <a:lnTo>
                        <a:pt x="150" y="223"/>
                      </a:lnTo>
                      <a:lnTo>
                        <a:pt x="154" y="205"/>
                      </a:lnTo>
                      <a:lnTo>
                        <a:pt x="107" y="233"/>
                      </a:lnTo>
                      <a:lnTo>
                        <a:pt x="74" y="268"/>
                      </a:lnTo>
                      <a:lnTo>
                        <a:pt x="54" y="287"/>
                      </a:lnTo>
                      <a:lnTo>
                        <a:pt x="49" y="227"/>
                      </a:lnTo>
                      <a:lnTo>
                        <a:pt x="37" y="172"/>
                      </a:lnTo>
                      <a:lnTo>
                        <a:pt x="45" y="122"/>
                      </a:lnTo>
                      <a:lnTo>
                        <a:pt x="67" y="97"/>
                      </a:lnTo>
                      <a:lnTo>
                        <a:pt x="45" y="8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804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069" name="Freeform 12"/>
                <p:cNvSpPr>
                  <a:spLocks/>
                </p:cNvSpPr>
                <p:nvPr/>
              </p:nvSpPr>
              <p:spPr bwMode="auto">
                <a:xfrm>
                  <a:off x="939" y="3099"/>
                  <a:ext cx="31" cy="123"/>
                </a:xfrm>
                <a:custGeom>
                  <a:avLst/>
                  <a:gdLst>
                    <a:gd name="T0" fmla="*/ 12 w 61"/>
                    <a:gd name="T1" fmla="*/ 0 h 246"/>
                    <a:gd name="T2" fmla="*/ 16 w 61"/>
                    <a:gd name="T3" fmla="*/ 11 h 246"/>
                    <a:gd name="T4" fmla="*/ 11 w 61"/>
                    <a:gd name="T5" fmla="*/ 26 h 246"/>
                    <a:gd name="T6" fmla="*/ 4 w 61"/>
                    <a:gd name="T7" fmla="*/ 35 h 246"/>
                    <a:gd name="T8" fmla="*/ 0 w 61"/>
                    <a:gd name="T9" fmla="*/ 43 h 246"/>
                    <a:gd name="T10" fmla="*/ 4 w 61"/>
                    <a:gd name="T11" fmla="*/ 44 h 246"/>
                    <a:gd name="T12" fmla="*/ 4 w 61"/>
                    <a:gd name="T13" fmla="*/ 52 h 246"/>
                    <a:gd name="T14" fmla="*/ 5 w 61"/>
                    <a:gd name="T15" fmla="*/ 62 h 24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1"/>
                    <a:gd name="T25" fmla="*/ 0 h 246"/>
                    <a:gd name="T26" fmla="*/ 61 w 61"/>
                    <a:gd name="T27" fmla="*/ 246 h 24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1" h="246">
                      <a:moveTo>
                        <a:pt x="45" y="0"/>
                      </a:moveTo>
                      <a:lnTo>
                        <a:pt x="61" y="43"/>
                      </a:lnTo>
                      <a:lnTo>
                        <a:pt x="43" y="101"/>
                      </a:lnTo>
                      <a:lnTo>
                        <a:pt x="16" y="138"/>
                      </a:lnTo>
                      <a:lnTo>
                        <a:pt x="0" y="170"/>
                      </a:lnTo>
                      <a:lnTo>
                        <a:pt x="13" y="175"/>
                      </a:lnTo>
                      <a:lnTo>
                        <a:pt x="16" y="206"/>
                      </a:lnTo>
                      <a:lnTo>
                        <a:pt x="20" y="246"/>
                      </a:lnTo>
                    </a:path>
                  </a:pathLst>
                </a:custGeom>
                <a:noFill/>
                <a:ln w="11113">
                  <a:solidFill>
                    <a:srgbClr val="804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070" name="Freeform 13"/>
                <p:cNvSpPr>
                  <a:spLocks/>
                </p:cNvSpPr>
                <p:nvPr/>
              </p:nvSpPr>
              <p:spPr bwMode="auto">
                <a:xfrm>
                  <a:off x="875" y="2639"/>
                  <a:ext cx="180" cy="469"/>
                </a:xfrm>
                <a:custGeom>
                  <a:avLst/>
                  <a:gdLst>
                    <a:gd name="T0" fmla="*/ 53 w 361"/>
                    <a:gd name="T1" fmla="*/ 217 h 939"/>
                    <a:gd name="T2" fmla="*/ 44 w 361"/>
                    <a:gd name="T3" fmla="*/ 208 h 939"/>
                    <a:gd name="T4" fmla="*/ 38 w 361"/>
                    <a:gd name="T5" fmla="*/ 206 h 939"/>
                    <a:gd name="T6" fmla="*/ 29 w 361"/>
                    <a:gd name="T7" fmla="*/ 208 h 939"/>
                    <a:gd name="T8" fmla="*/ 25 w 361"/>
                    <a:gd name="T9" fmla="*/ 212 h 939"/>
                    <a:gd name="T10" fmla="*/ 17 w 361"/>
                    <a:gd name="T11" fmla="*/ 219 h 939"/>
                    <a:gd name="T12" fmla="*/ 10 w 361"/>
                    <a:gd name="T13" fmla="*/ 229 h 939"/>
                    <a:gd name="T14" fmla="*/ 2 w 361"/>
                    <a:gd name="T15" fmla="*/ 234 h 939"/>
                    <a:gd name="T16" fmla="*/ 0 w 361"/>
                    <a:gd name="T17" fmla="*/ 234 h 939"/>
                    <a:gd name="T18" fmla="*/ 0 w 361"/>
                    <a:gd name="T19" fmla="*/ 229 h 939"/>
                    <a:gd name="T20" fmla="*/ 6 w 361"/>
                    <a:gd name="T21" fmla="*/ 225 h 939"/>
                    <a:gd name="T22" fmla="*/ 12 w 361"/>
                    <a:gd name="T23" fmla="*/ 214 h 939"/>
                    <a:gd name="T24" fmla="*/ 18 w 361"/>
                    <a:gd name="T25" fmla="*/ 199 h 939"/>
                    <a:gd name="T26" fmla="*/ 24 w 361"/>
                    <a:gd name="T27" fmla="*/ 185 h 939"/>
                    <a:gd name="T28" fmla="*/ 25 w 361"/>
                    <a:gd name="T29" fmla="*/ 169 h 939"/>
                    <a:gd name="T30" fmla="*/ 27 w 361"/>
                    <a:gd name="T31" fmla="*/ 174 h 939"/>
                    <a:gd name="T32" fmla="*/ 29 w 361"/>
                    <a:gd name="T33" fmla="*/ 190 h 939"/>
                    <a:gd name="T34" fmla="*/ 32 w 361"/>
                    <a:gd name="T35" fmla="*/ 191 h 939"/>
                    <a:gd name="T36" fmla="*/ 42 w 361"/>
                    <a:gd name="T37" fmla="*/ 182 h 939"/>
                    <a:gd name="T38" fmla="*/ 50 w 361"/>
                    <a:gd name="T39" fmla="*/ 169 h 939"/>
                    <a:gd name="T40" fmla="*/ 57 w 361"/>
                    <a:gd name="T41" fmla="*/ 153 h 939"/>
                    <a:gd name="T42" fmla="*/ 65 w 361"/>
                    <a:gd name="T43" fmla="*/ 136 h 939"/>
                    <a:gd name="T44" fmla="*/ 69 w 361"/>
                    <a:gd name="T45" fmla="*/ 122 h 939"/>
                    <a:gd name="T46" fmla="*/ 72 w 361"/>
                    <a:gd name="T47" fmla="*/ 108 h 939"/>
                    <a:gd name="T48" fmla="*/ 74 w 361"/>
                    <a:gd name="T49" fmla="*/ 91 h 939"/>
                    <a:gd name="T50" fmla="*/ 76 w 361"/>
                    <a:gd name="T51" fmla="*/ 73 h 939"/>
                    <a:gd name="T52" fmla="*/ 75 w 361"/>
                    <a:gd name="T53" fmla="*/ 60 h 939"/>
                    <a:gd name="T54" fmla="*/ 73 w 361"/>
                    <a:gd name="T55" fmla="*/ 43 h 939"/>
                    <a:gd name="T56" fmla="*/ 69 w 361"/>
                    <a:gd name="T57" fmla="*/ 28 h 939"/>
                    <a:gd name="T58" fmla="*/ 64 w 361"/>
                    <a:gd name="T59" fmla="*/ 18 h 939"/>
                    <a:gd name="T60" fmla="*/ 57 w 361"/>
                    <a:gd name="T61" fmla="*/ 11 h 939"/>
                    <a:gd name="T62" fmla="*/ 47 w 361"/>
                    <a:gd name="T63" fmla="*/ 4 h 939"/>
                    <a:gd name="T64" fmla="*/ 38 w 361"/>
                    <a:gd name="T65" fmla="*/ 0 h 939"/>
                    <a:gd name="T66" fmla="*/ 50 w 361"/>
                    <a:gd name="T67" fmla="*/ 0 h 939"/>
                    <a:gd name="T68" fmla="*/ 68 w 361"/>
                    <a:gd name="T69" fmla="*/ 0 h 939"/>
                    <a:gd name="T70" fmla="*/ 82 w 361"/>
                    <a:gd name="T71" fmla="*/ 3 h 939"/>
                    <a:gd name="T72" fmla="*/ 89 w 361"/>
                    <a:gd name="T73" fmla="*/ 3 h 939"/>
                    <a:gd name="T74" fmla="*/ 87 w 361"/>
                    <a:gd name="T75" fmla="*/ 18 h 939"/>
                    <a:gd name="T76" fmla="*/ 88 w 361"/>
                    <a:gd name="T77" fmla="*/ 33 h 939"/>
                    <a:gd name="T78" fmla="*/ 89 w 361"/>
                    <a:gd name="T79" fmla="*/ 46 h 939"/>
                    <a:gd name="T80" fmla="*/ 90 w 361"/>
                    <a:gd name="T81" fmla="*/ 63 h 939"/>
                    <a:gd name="T82" fmla="*/ 90 w 361"/>
                    <a:gd name="T83" fmla="*/ 79 h 939"/>
                    <a:gd name="T84" fmla="*/ 89 w 361"/>
                    <a:gd name="T85" fmla="*/ 95 h 939"/>
                    <a:gd name="T86" fmla="*/ 87 w 361"/>
                    <a:gd name="T87" fmla="*/ 119 h 939"/>
                    <a:gd name="T88" fmla="*/ 81 w 361"/>
                    <a:gd name="T89" fmla="*/ 140 h 939"/>
                    <a:gd name="T90" fmla="*/ 77 w 361"/>
                    <a:gd name="T91" fmla="*/ 153 h 939"/>
                    <a:gd name="T92" fmla="*/ 71 w 361"/>
                    <a:gd name="T93" fmla="*/ 167 h 939"/>
                    <a:gd name="T94" fmla="*/ 65 w 361"/>
                    <a:gd name="T95" fmla="*/ 181 h 939"/>
                    <a:gd name="T96" fmla="*/ 62 w 361"/>
                    <a:gd name="T97" fmla="*/ 192 h 939"/>
                    <a:gd name="T98" fmla="*/ 54 w 361"/>
                    <a:gd name="T99" fmla="*/ 204 h 939"/>
                    <a:gd name="T100" fmla="*/ 53 w 361"/>
                    <a:gd name="T101" fmla="*/ 217 h 939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361"/>
                    <a:gd name="T154" fmla="*/ 0 h 939"/>
                    <a:gd name="T155" fmla="*/ 361 w 361"/>
                    <a:gd name="T156" fmla="*/ 939 h 939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361" h="939">
                      <a:moveTo>
                        <a:pt x="214" y="869"/>
                      </a:moveTo>
                      <a:lnTo>
                        <a:pt x="178" y="834"/>
                      </a:lnTo>
                      <a:lnTo>
                        <a:pt x="153" y="826"/>
                      </a:lnTo>
                      <a:lnTo>
                        <a:pt x="116" y="834"/>
                      </a:lnTo>
                      <a:lnTo>
                        <a:pt x="100" y="848"/>
                      </a:lnTo>
                      <a:lnTo>
                        <a:pt x="70" y="878"/>
                      </a:lnTo>
                      <a:lnTo>
                        <a:pt x="41" y="917"/>
                      </a:lnTo>
                      <a:lnTo>
                        <a:pt x="11" y="939"/>
                      </a:lnTo>
                      <a:lnTo>
                        <a:pt x="0" y="939"/>
                      </a:lnTo>
                      <a:lnTo>
                        <a:pt x="0" y="917"/>
                      </a:lnTo>
                      <a:lnTo>
                        <a:pt x="25" y="902"/>
                      </a:lnTo>
                      <a:lnTo>
                        <a:pt x="48" y="859"/>
                      </a:lnTo>
                      <a:lnTo>
                        <a:pt x="75" y="798"/>
                      </a:lnTo>
                      <a:lnTo>
                        <a:pt x="98" y="743"/>
                      </a:lnTo>
                      <a:lnTo>
                        <a:pt x="103" y="676"/>
                      </a:lnTo>
                      <a:lnTo>
                        <a:pt x="110" y="698"/>
                      </a:lnTo>
                      <a:lnTo>
                        <a:pt x="116" y="761"/>
                      </a:lnTo>
                      <a:lnTo>
                        <a:pt x="128" y="764"/>
                      </a:lnTo>
                      <a:lnTo>
                        <a:pt x="169" y="731"/>
                      </a:lnTo>
                      <a:lnTo>
                        <a:pt x="201" y="679"/>
                      </a:lnTo>
                      <a:lnTo>
                        <a:pt x="231" y="615"/>
                      </a:lnTo>
                      <a:lnTo>
                        <a:pt x="263" y="546"/>
                      </a:lnTo>
                      <a:lnTo>
                        <a:pt x="278" y="490"/>
                      </a:lnTo>
                      <a:lnTo>
                        <a:pt x="289" y="433"/>
                      </a:lnTo>
                      <a:lnTo>
                        <a:pt x="298" y="367"/>
                      </a:lnTo>
                      <a:lnTo>
                        <a:pt x="306" y="295"/>
                      </a:lnTo>
                      <a:lnTo>
                        <a:pt x="303" y="240"/>
                      </a:lnTo>
                      <a:lnTo>
                        <a:pt x="294" y="174"/>
                      </a:lnTo>
                      <a:lnTo>
                        <a:pt x="278" y="115"/>
                      </a:lnTo>
                      <a:lnTo>
                        <a:pt x="259" y="75"/>
                      </a:lnTo>
                      <a:lnTo>
                        <a:pt x="228" y="44"/>
                      </a:lnTo>
                      <a:lnTo>
                        <a:pt x="188" y="19"/>
                      </a:lnTo>
                      <a:lnTo>
                        <a:pt x="153" y="0"/>
                      </a:lnTo>
                      <a:lnTo>
                        <a:pt x="203" y="0"/>
                      </a:lnTo>
                      <a:lnTo>
                        <a:pt x="273" y="0"/>
                      </a:lnTo>
                      <a:lnTo>
                        <a:pt x="331" y="12"/>
                      </a:lnTo>
                      <a:lnTo>
                        <a:pt x="356" y="12"/>
                      </a:lnTo>
                      <a:lnTo>
                        <a:pt x="351" y="75"/>
                      </a:lnTo>
                      <a:lnTo>
                        <a:pt x="353" y="134"/>
                      </a:lnTo>
                      <a:lnTo>
                        <a:pt x="356" y="185"/>
                      </a:lnTo>
                      <a:lnTo>
                        <a:pt x="361" y="253"/>
                      </a:lnTo>
                      <a:lnTo>
                        <a:pt x="361" y="317"/>
                      </a:lnTo>
                      <a:lnTo>
                        <a:pt x="356" y="383"/>
                      </a:lnTo>
                      <a:lnTo>
                        <a:pt x="348" y="476"/>
                      </a:lnTo>
                      <a:lnTo>
                        <a:pt x="324" y="560"/>
                      </a:lnTo>
                      <a:lnTo>
                        <a:pt x="308" y="613"/>
                      </a:lnTo>
                      <a:lnTo>
                        <a:pt x="286" y="671"/>
                      </a:lnTo>
                      <a:lnTo>
                        <a:pt x="263" y="724"/>
                      </a:lnTo>
                      <a:lnTo>
                        <a:pt x="248" y="771"/>
                      </a:lnTo>
                      <a:lnTo>
                        <a:pt x="219" y="818"/>
                      </a:lnTo>
                      <a:lnTo>
                        <a:pt x="214" y="869"/>
                      </a:lnTo>
                      <a:close/>
                    </a:path>
                  </a:pathLst>
                </a:custGeom>
                <a:solidFill>
                  <a:srgbClr val="804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071" name="Freeform 14"/>
                <p:cNvSpPr>
                  <a:spLocks/>
                </p:cNvSpPr>
                <p:nvPr/>
              </p:nvSpPr>
              <p:spPr bwMode="auto">
                <a:xfrm>
                  <a:off x="870" y="3388"/>
                  <a:ext cx="28" cy="226"/>
                </a:xfrm>
                <a:custGeom>
                  <a:avLst/>
                  <a:gdLst>
                    <a:gd name="T0" fmla="*/ 3 w 56"/>
                    <a:gd name="T1" fmla="*/ 0 h 451"/>
                    <a:gd name="T2" fmla="*/ 7 w 56"/>
                    <a:gd name="T3" fmla="*/ 27 h 451"/>
                    <a:gd name="T4" fmla="*/ 7 w 56"/>
                    <a:gd name="T5" fmla="*/ 44 h 451"/>
                    <a:gd name="T6" fmla="*/ 6 w 56"/>
                    <a:gd name="T7" fmla="*/ 61 h 451"/>
                    <a:gd name="T8" fmla="*/ 1 w 56"/>
                    <a:gd name="T9" fmla="*/ 80 h 451"/>
                    <a:gd name="T10" fmla="*/ 0 w 56"/>
                    <a:gd name="T11" fmla="*/ 90 h 451"/>
                    <a:gd name="T12" fmla="*/ 0 w 56"/>
                    <a:gd name="T13" fmla="*/ 113 h 451"/>
                    <a:gd name="T14" fmla="*/ 3 w 56"/>
                    <a:gd name="T15" fmla="*/ 89 h 451"/>
                    <a:gd name="T16" fmla="*/ 7 w 56"/>
                    <a:gd name="T17" fmla="*/ 71 h 451"/>
                    <a:gd name="T18" fmla="*/ 12 w 56"/>
                    <a:gd name="T19" fmla="*/ 51 h 451"/>
                    <a:gd name="T20" fmla="*/ 14 w 56"/>
                    <a:gd name="T21" fmla="*/ 35 h 451"/>
                    <a:gd name="T22" fmla="*/ 14 w 56"/>
                    <a:gd name="T23" fmla="*/ 14 h 451"/>
                    <a:gd name="T24" fmla="*/ 3 w 56"/>
                    <a:gd name="T25" fmla="*/ 0 h 45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56"/>
                    <a:gd name="T40" fmla="*/ 0 h 451"/>
                    <a:gd name="T41" fmla="*/ 56 w 56"/>
                    <a:gd name="T42" fmla="*/ 451 h 451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56" h="451">
                      <a:moveTo>
                        <a:pt x="11" y="0"/>
                      </a:moveTo>
                      <a:lnTo>
                        <a:pt x="31" y="108"/>
                      </a:lnTo>
                      <a:lnTo>
                        <a:pt x="31" y="175"/>
                      </a:lnTo>
                      <a:lnTo>
                        <a:pt x="21" y="243"/>
                      </a:lnTo>
                      <a:lnTo>
                        <a:pt x="3" y="320"/>
                      </a:lnTo>
                      <a:lnTo>
                        <a:pt x="0" y="358"/>
                      </a:lnTo>
                      <a:lnTo>
                        <a:pt x="0" y="451"/>
                      </a:lnTo>
                      <a:lnTo>
                        <a:pt x="11" y="354"/>
                      </a:lnTo>
                      <a:lnTo>
                        <a:pt x="28" y="283"/>
                      </a:lnTo>
                      <a:lnTo>
                        <a:pt x="45" y="203"/>
                      </a:lnTo>
                      <a:lnTo>
                        <a:pt x="56" y="138"/>
                      </a:lnTo>
                      <a:lnTo>
                        <a:pt x="53" y="53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804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2059" name="Group 22"/>
              <p:cNvGrpSpPr>
                <a:grpSpLocks/>
              </p:cNvGrpSpPr>
              <p:nvPr/>
            </p:nvGrpSpPr>
            <p:grpSpPr bwMode="auto">
              <a:xfrm>
                <a:off x="793" y="3775"/>
                <a:ext cx="185" cy="287"/>
                <a:chOff x="793" y="3775"/>
                <a:chExt cx="185" cy="287"/>
              </a:xfrm>
            </p:grpSpPr>
            <p:grpSp>
              <p:nvGrpSpPr>
                <p:cNvPr id="42060" name="Group 20"/>
                <p:cNvGrpSpPr>
                  <a:grpSpLocks/>
                </p:cNvGrpSpPr>
                <p:nvPr/>
              </p:nvGrpSpPr>
              <p:grpSpPr bwMode="auto">
                <a:xfrm>
                  <a:off x="793" y="3775"/>
                  <a:ext cx="185" cy="287"/>
                  <a:chOff x="793" y="3775"/>
                  <a:chExt cx="185" cy="287"/>
                </a:xfrm>
              </p:grpSpPr>
              <p:sp>
                <p:nvSpPr>
                  <p:cNvPr id="42062" name="Freeform 16"/>
                  <p:cNvSpPr>
                    <a:spLocks/>
                  </p:cNvSpPr>
                  <p:nvPr/>
                </p:nvSpPr>
                <p:spPr bwMode="auto">
                  <a:xfrm>
                    <a:off x="794" y="3879"/>
                    <a:ext cx="184" cy="183"/>
                  </a:xfrm>
                  <a:custGeom>
                    <a:avLst/>
                    <a:gdLst>
                      <a:gd name="T0" fmla="*/ 0 w 368"/>
                      <a:gd name="T1" fmla="*/ 41 h 366"/>
                      <a:gd name="T2" fmla="*/ 1 w 368"/>
                      <a:gd name="T3" fmla="*/ 50 h 366"/>
                      <a:gd name="T4" fmla="*/ 6 w 368"/>
                      <a:gd name="T5" fmla="*/ 55 h 366"/>
                      <a:gd name="T6" fmla="*/ 12 w 368"/>
                      <a:gd name="T7" fmla="*/ 58 h 366"/>
                      <a:gd name="T8" fmla="*/ 17 w 368"/>
                      <a:gd name="T9" fmla="*/ 59 h 366"/>
                      <a:gd name="T10" fmla="*/ 25 w 368"/>
                      <a:gd name="T11" fmla="*/ 59 h 366"/>
                      <a:gd name="T12" fmla="*/ 29 w 368"/>
                      <a:gd name="T13" fmla="*/ 61 h 366"/>
                      <a:gd name="T14" fmla="*/ 29 w 368"/>
                      <a:gd name="T15" fmla="*/ 67 h 366"/>
                      <a:gd name="T16" fmla="*/ 28 w 368"/>
                      <a:gd name="T17" fmla="*/ 70 h 366"/>
                      <a:gd name="T18" fmla="*/ 25 w 368"/>
                      <a:gd name="T19" fmla="*/ 75 h 366"/>
                      <a:gd name="T20" fmla="*/ 25 w 368"/>
                      <a:gd name="T21" fmla="*/ 81 h 366"/>
                      <a:gd name="T22" fmla="*/ 29 w 368"/>
                      <a:gd name="T23" fmla="*/ 87 h 366"/>
                      <a:gd name="T24" fmla="*/ 33 w 368"/>
                      <a:gd name="T25" fmla="*/ 90 h 366"/>
                      <a:gd name="T26" fmla="*/ 41 w 368"/>
                      <a:gd name="T27" fmla="*/ 92 h 366"/>
                      <a:gd name="T28" fmla="*/ 48 w 368"/>
                      <a:gd name="T29" fmla="*/ 92 h 366"/>
                      <a:gd name="T30" fmla="*/ 57 w 368"/>
                      <a:gd name="T31" fmla="*/ 91 h 366"/>
                      <a:gd name="T32" fmla="*/ 63 w 368"/>
                      <a:gd name="T33" fmla="*/ 89 h 366"/>
                      <a:gd name="T34" fmla="*/ 72 w 368"/>
                      <a:gd name="T35" fmla="*/ 87 h 366"/>
                      <a:gd name="T36" fmla="*/ 78 w 368"/>
                      <a:gd name="T37" fmla="*/ 80 h 366"/>
                      <a:gd name="T38" fmla="*/ 81 w 368"/>
                      <a:gd name="T39" fmla="*/ 73 h 366"/>
                      <a:gd name="T40" fmla="*/ 84 w 368"/>
                      <a:gd name="T41" fmla="*/ 61 h 366"/>
                      <a:gd name="T42" fmla="*/ 86 w 368"/>
                      <a:gd name="T43" fmla="*/ 57 h 366"/>
                      <a:gd name="T44" fmla="*/ 89 w 368"/>
                      <a:gd name="T45" fmla="*/ 49 h 366"/>
                      <a:gd name="T46" fmla="*/ 91 w 368"/>
                      <a:gd name="T47" fmla="*/ 42 h 366"/>
                      <a:gd name="T48" fmla="*/ 92 w 368"/>
                      <a:gd name="T49" fmla="*/ 32 h 366"/>
                      <a:gd name="T50" fmla="*/ 91 w 368"/>
                      <a:gd name="T51" fmla="*/ 25 h 366"/>
                      <a:gd name="T52" fmla="*/ 71 w 368"/>
                      <a:gd name="T53" fmla="*/ 3 h 366"/>
                      <a:gd name="T54" fmla="*/ 44 w 368"/>
                      <a:gd name="T55" fmla="*/ 0 h 366"/>
                      <a:gd name="T56" fmla="*/ 13 w 368"/>
                      <a:gd name="T57" fmla="*/ 13 h 366"/>
                      <a:gd name="T58" fmla="*/ 1 w 368"/>
                      <a:gd name="T59" fmla="*/ 28 h 366"/>
                      <a:gd name="T60" fmla="*/ 0 w 368"/>
                      <a:gd name="T61" fmla="*/ 41 h 36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368"/>
                      <a:gd name="T94" fmla="*/ 0 h 366"/>
                      <a:gd name="T95" fmla="*/ 368 w 368"/>
                      <a:gd name="T96" fmla="*/ 366 h 36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368" h="366">
                        <a:moveTo>
                          <a:pt x="0" y="163"/>
                        </a:moveTo>
                        <a:lnTo>
                          <a:pt x="7" y="203"/>
                        </a:lnTo>
                        <a:lnTo>
                          <a:pt x="22" y="220"/>
                        </a:lnTo>
                        <a:lnTo>
                          <a:pt x="47" y="232"/>
                        </a:lnTo>
                        <a:lnTo>
                          <a:pt x="65" y="237"/>
                        </a:lnTo>
                        <a:lnTo>
                          <a:pt x="100" y="238"/>
                        </a:lnTo>
                        <a:lnTo>
                          <a:pt x="117" y="247"/>
                        </a:lnTo>
                        <a:lnTo>
                          <a:pt x="118" y="265"/>
                        </a:lnTo>
                        <a:lnTo>
                          <a:pt x="113" y="280"/>
                        </a:lnTo>
                        <a:lnTo>
                          <a:pt x="102" y="298"/>
                        </a:lnTo>
                        <a:lnTo>
                          <a:pt x="102" y="323"/>
                        </a:lnTo>
                        <a:lnTo>
                          <a:pt x="117" y="345"/>
                        </a:lnTo>
                        <a:lnTo>
                          <a:pt x="130" y="358"/>
                        </a:lnTo>
                        <a:lnTo>
                          <a:pt x="162" y="366"/>
                        </a:lnTo>
                        <a:lnTo>
                          <a:pt x="193" y="366"/>
                        </a:lnTo>
                        <a:lnTo>
                          <a:pt x="230" y="361"/>
                        </a:lnTo>
                        <a:lnTo>
                          <a:pt x="255" y="355"/>
                        </a:lnTo>
                        <a:lnTo>
                          <a:pt x="285" y="345"/>
                        </a:lnTo>
                        <a:lnTo>
                          <a:pt x="310" y="318"/>
                        </a:lnTo>
                        <a:lnTo>
                          <a:pt x="323" y="290"/>
                        </a:lnTo>
                        <a:lnTo>
                          <a:pt x="335" y="247"/>
                        </a:lnTo>
                        <a:lnTo>
                          <a:pt x="343" y="228"/>
                        </a:lnTo>
                        <a:lnTo>
                          <a:pt x="355" y="197"/>
                        </a:lnTo>
                        <a:lnTo>
                          <a:pt x="363" y="167"/>
                        </a:lnTo>
                        <a:lnTo>
                          <a:pt x="368" y="128"/>
                        </a:lnTo>
                        <a:lnTo>
                          <a:pt x="361" y="102"/>
                        </a:lnTo>
                        <a:lnTo>
                          <a:pt x="282" y="10"/>
                        </a:lnTo>
                        <a:lnTo>
                          <a:pt x="173" y="0"/>
                        </a:lnTo>
                        <a:lnTo>
                          <a:pt x="52" y="53"/>
                        </a:lnTo>
                        <a:lnTo>
                          <a:pt x="4" y="115"/>
                        </a:lnTo>
                        <a:lnTo>
                          <a:pt x="0" y="163"/>
                        </a:lnTo>
                        <a:close/>
                      </a:path>
                    </a:pathLst>
                  </a:custGeom>
                  <a:solidFill>
                    <a:srgbClr val="606060"/>
                  </a:solidFill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063" name="Freeform 17"/>
                  <p:cNvSpPr>
                    <a:spLocks/>
                  </p:cNvSpPr>
                  <p:nvPr/>
                </p:nvSpPr>
                <p:spPr bwMode="auto">
                  <a:xfrm>
                    <a:off x="793" y="3775"/>
                    <a:ext cx="181" cy="185"/>
                  </a:xfrm>
                  <a:custGeom>
                    <a:avLst/>
                    <a:gdLst>
                      <a:gd name="T0" fmla="*/ 2 w 361"/>
                      <a:gd name="T1" fmla="*/ 93 h 369"/>
                      <a:gd name="T2" fmla="*/ 0 w 361"/>
                      <a:gd name="T3" fmla="*/ 87 h 369"/>
                      <a:gd name="T4" fmla="*/ 2 w 361"/>
                      <a:gd name="T5" fmla="*/ 80 h 369"/>
                      <a:gd name="T6" fmla="*/ 6 w 361"/>
                      <a:gd name="T7" fmla="*/ 72 h 369"/>
                      <a:gd name="T8" fmla="*/ 10 w 361"/>
                      <a:gd name="T9" fmla="*/ 66 h 369"/>
                      <a:gd name="T10" fmla="*/ 12 w 361"/>
                      <a:gd name="T11" fmla="*/ 59 h 369"/>
                      <a:gd name="T12" fmla="*/ 14 w 361"/>
                      <a:gd name="T13" fmla="*/ 50 h 369"/>
                      <a:gd name="T14" fmla="*/ 14 w 361"/>
                      <a:gd name="T15" fmla="*/ 40 h 369"/>
                      <a:gd name="T16" fmla="*/ 16 w 361"/>
                      <a:gd name="T17" fmla="*/ 33 h 369"/>
                      <a:gd name="T18" fmla="*/ 21 w 361"/>
                      <a:gd name="T19" fmla="*/ 27 h 369"/>
                      <a:gd name="T20" fmla="*/ 25 w 361"/>
                      <a:gd name="T21" fmla="*/ 16 h 369"/>
                      <a:gd name="T22" fmla="*/ 30 w 361"/>
                      <a:gd name="T23" fmla="*/ 7 h 369"/>
                      <a:gd name="T24" fmla="*/ 37 w 361"/>
                      <a:gd name="T25" fmla="*/ 2 h 369"/>
                      <a:gd name="T26" fmla="*/ 44 w 361"/>
                      <a:gd name="T27" fmla="*/ 0 h 369"/>
                      <a:gd name="T28" fmla="*/ 51 w 361"/>
                      <a:gd name="T29" fmla="*/ 1 h 369"/>
                      <a:gd name="T30" fmla="*/ 56 w 361"/>
                      <a:gd name="T31" fmla="*/ 4 h 369"/>
                      <a:gd name="T32" fmla="*/ 61 w 361"/>
                      <a:gd name="T33" fmla="*/ 9 h 369"/>
                      <a:gd name="T34" fmla="*/ 63 w 361"/>
                      <a:gd name="T35" fmla="*/ 15 h 369"/>
                      <a:gd name="T36" fmla="*/ 66 w 361"/>
                      <a:gd name="T37" fmla="*/ 23 h 369"/>
                      <a:gd name="T38" fmla="*/ 67 w 361"/>
                      <a:gd name="T39" fmla="*/ 35 h 369"/>
                      <a:gd name="T40" fmla="*/ 70 w 361"/>
                      <a:gd name="T41" fmla="*/ 41 h 369"/>
                      <a:gd name="T42" fmla="*/ 72 w 361"/>
                      <a:gd name="T43" fmla="*/ 45 h 369"/>
                      <a:gd name="T44" fmla="*/ 75 w 361"/>
                      <a:gd name="T45" fmla="*/ 49 h 369"/>
                      <a:gd name="T46" fmla="*/ 79 w 361"/>
                      <a:gd name="T47" fmla="*/ 53 h 369"/>
                      <a:gd name="T48" fmla="*/ 83 w 361"/>
                      <a:gd name="T49" fmla="*/ 57 h 369"/>
                      <a:gd name="T50" fmla="*/ 88 w 361"/>
                      <a:gd name="T51" fmla="*/ 62 h 369"/>
                      <a:gd name="T52" fmla="*/ 89 w 361"/>
                      <a:gd name="T53" fmla="*/ 67 h 369"/>
                      <a:gd name="T54" fmla="*/ 91 w 361"/>
                      <a:gd name="T55" fmla="*/ 74 h 369"/>
                      <a:gd name="T56" fmla="*/ 91 w 361"/>
                      <a:gd name="T57" fmla="*/ 79 h 369"/>
                      <a:gd name="T58" fmla="*/ 85 w 361"/>
                      <a:gd name="T59" fmla="*/ 72 h 369"/>
                      <a:gd name="T60" fmla="*/ 77 w 361"/>
                      <a:gd name="T61" fmla="*/ 67 h 369"/>
                      <a:gd name="T62" fmla="*/ 67 w 361"/>
                      <a:gd name="T63" fmla="*/ 64 h 369"/>
                      <a:gd name="T64" fmla="*/ 56 w 361"/>
                      <a:gd name="T65" fmla="*/ 63 h 369"/>
                      <a:gd name="T66" fmla="*/ 44 w 361"/>
                      <a:gd name="T67" fmla="*/ 64 h 369"/>
                      <a:gd name="T68" fmla="*/ 31 w 361"/>
                      <a:gd name="T69" fmla="*/ 69 h 369"/>
                      <a:gd name="T70" fmla="*/ 24 w 361"/>
                      <a:gd name="T71" fmla="*/ 73 h 369"/>
                      <a:gd name="T72" fmla="*/ 15 w 361"/>
                      <a:gd name="T73" fmla="*/ 78 h 369"/>
                      <a:gd name="T74" fmla="*/ 7 w 361"/>
                      <a:gd name="T75" fmla="*/ 84 h 369"/>
                      <a:gd name="T76" fmla="*/ 2 w 361"/>
                      <a:gd name="T77" fmla="*/ 93 h 369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361"/>
                      <a:gd name="T118" fmla="*/ 0 h 369"/>
                      <a:gd name="T119" fmla="*/ 361 w 361"/>
                      <a:gd name="T120" fmla="*/ 369 h 369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361" h="369">
                        <a:moveTo>
                          <a:pt x="6" y="369"/>
                        </a:moveTo>
                        <a:lnTo>
                          <a:pt x="0" y="348"/>
                        </a:lnTo>
                        <a:lnTo>
                          <a:pt x="6" y="318"/>
                        </a:lnTo>
                        <a:lnTo>
                          <a:pt x="23" y="286"/>
                        </a:lnTo>
                        <a:lnTo>
                          <a:pt x="38" y="261"/>
                        </a:lnTo>
                        <a:lnTo>
                          <a:pt x="48" y="235"/>
                        </a:lnTo>
                        <a:lnTo>
                          <a:pt x="56" y="198"/>
                        </a:lnTo>
                        <a:lnTo>
                          <a:pt x="54" y="160"/>
                        </a:lnTo>
                        <a:lnTo>
                          <a:pt x="63" y="131"/>
                        </a:lnTo>
                        <a:lnTo>
                          <a:pt x="83" y="108"/>
                        </a:lnTo>
                        <a:lnTo>
                          <a:pt x="99" y="61"/>
                        </a:lnTo>
                        <a:lnTo>
                          <a:pt x="119" y="25"/>
                        </a:lnTo>
                        <a:lnTo>
                          <a:pt x="148" y="7"/>
                        </a:lnTo>
                        <a:lnTo>
                          <a:pt x="173" y="0"/>
                        </a:lnTo>
                        <a:lnTo>
                          <a:pt x="204" y="3"/>
                        </a:lnTo>
                        <a:lnTo>
                          <a:pt x="221" y="15"/>
                        </a:lnTo>
                        <a:lnTo>
                          <a:pt x="243" y="35"/>
                        </a:lnTo>
                        <a:lnTo>
                          <a:pt x="251" y="58"/>
                        </a:lnTo>
                        <a:lnTo>
                          <a:pt x="264" y="90"/>
                        </a:lnTo>
                        <a:lnTo>
                          <a:pt x="266" y="140"/>
                        </a:lnTo>
                        <a:lnTo>
                          <a:pt x="279" y="163"/>
                        </a:lnTo>
                        <a:lnTo>
                          <a:pt x="286" y="180"/>
                        </a:lnTo>
                        <a:lnTo>
                          <a:pt x="297" y="196"/>
                        </a:lnTo>
                        <a:lnTo>
                          <a:pt x="316" y="210"/>
                        </a:lnTo>
                        <a:lnTo>
                          <a:pt x="332" y="225"/>
                        </a:lnTo>
                        <a:lnTo>
                          <a:pt x="349" y="246"/>
                        </a:lnTo>
                        <a:lnTo>
                          <a:pt x="356" y="268"/>
                        </a:lnTo>
                        <a:lnTo>
                          <a:pt x="361" y="296"/>
                        </a:lnTo>
                        <a:lnTo>
                          <a:pt x="361" y="314"/>
                        </a:lnTo>
                        <a:lnTo>
                          <a:pt x="339" y="286"/>
                        </a:lnTo>
                        <a:lnTo>
                          <a:pt x="306" y="268"/>
                        </a:lnTo>
                        <a:lnTo>
                          <a:pt x="268" y="255"/>
                        </a:lnTo>
                        <a:lnTo>
                          <a:pt x="224" y="250"/>
                        </a:lnTo>
                        <a:lnTo>
                          <a:pt x="173" y="256"/>
                        </a:lnTo>
                        <a:lnTo>
                          <a:pt x="124" y="273"/>
                        </a:lnTo>
                        <a:lnTo>
                          <a:pt x="93" y="289"/>
                        </a:lnTo>
                        <a:lnTo>
                          <a:pt x="59" y="311"/>
                        </a:lnTo>
                        <a:lnTo>
                          <a:pt x="26" y="336"/>
                        </a:lnTo>
                        <a:lnTo>
                          <a:pt x="6" y="369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064" name="Freeform 18"/>
                  <p:cNvSpPr>
                    <a:spLocks/>
                  </p:cNvSpPr>
                  <p:nvPr/>
                </p:nvSpPr>
                <p:spPr bwMode="auto">
                  <a:xfrm>
                    <a:off x="807" y="3914"/>
                    <a:ext cx="165" cy="140"/>
                  </a:xfrm>
                  <a:custGeom>
                    <a:avLst/>
                    <a:gdLst>
                      <a:gd name="T0" fmla="*/ 22 w 331"/>
                      <a:gd name="T1" fmla="*/ 7 h 279"/>
                      <a:gd name="T2" fmla="*/ 10 w 331"/>
                      <a:gd name="T3" fmla="*/ 16 h 279"/>
                      <a:gd name="T4" fmla="*/ 0 w 331"/>
                      <a:gd name="T5" fmla="*/ 26 h 279"/>
                      <a:gd name="T6" fmla="*/ 1 w 331"/>
                      <a:gd name="T7" fmla="*/ 31 h 279"/>
                      <a:gd name="T8" fmla="*/ 10 w 331"/>
                      <a:gd name="T9" fmla="*/ 26 h 279"/>
                      <a:gd name="T10" fmla="*/ 29 w 331"/>
                      <a:gd name="T11" fmla="*/ 20 h 279"/>
                      <a:gd name="T12" fmla="*/ 29 w 331"/>
                      <a:gd name="T13" fmla="*/ 28 h 279"/>
                      <a:gd name="T14" fmla="*/ 18 w 331"/>
                      <a:gd name="T15" fmla="*/ 31 h 279"/>
                      <a:gd name="T16" fmla="*/ 5 w 331"/>
                      <a:gd name="T17" fmla="*/ 36 h 279"/>
                      <a:gd name="T18" fmla="*/ 13 w 331"/>
                      <a:gd name="T19" fmla="*/ 38 h 279"/>
                      <a:gd name="T20" fmla="*/ 20 w 331"/>
                      <a:gd name="T21" fmla="*/ 37 h 279"/>
                      <a:gd name="T22" fmla="*/ 33 w 331"/>
                      <a:gd name="T23" fmla="*/ 34 h 279"/>
                      <a:gd name="T24" fmla="*/ 35 w 331"/>
                      <a:gd name="T25" fmla="*/ 42 h 279"/>
                      <a:gd name="T26" fmla="*/ 33 w 331"/>
                      <a:gd name="T27" fmla="*/ 52 h 279"/>
                      <a:gd name="T28" fmla="*/ 26 w 331"/>
                      <a:gd name="T29" fmla="*/ 55 h 279"/>
                      <a:gd name="T30" fmla="*/ 23 w 331"/>
                      <a:gd name="T31" fmla="*/ 59 h 279"/>
                      <a:gd name="T32" fmla="*/ 24 w 331"/>
                      <a:gd name="T33" fmla="*/ 63 h 279"/>
                      <a:gd name="T34" fmla="*/ 38 w 331"/>
                      <a:gd name="T35" fmla="*/ 61 h 279"/>
                      <a:gd name="T36" fmla="*/ 38 w 331"/>
                      <a:gd name="T37" fmla="*/ 66 h 279"/>
                      <a:gd name="T38" fmla="*/ 27 w 331"/>
                      <a:gd name="T39" fmla="*/ 66 h 279"/>
                      <a:gd name="T40" fmla="*/ 29 w 331"/>
                      <a:gd name="T41" fmla="*/ 69 h 279"/>
                      <a:gd name="T42" fmla="*/ 39 w 331"/>
                      <a:gd name="T43" fmla="*/ 70 h 279"/>
                      <a:gd name="T44" fmla="*/ 52 w 331"/>
                      <a:gd name="T45" fmla="*/ 69 h 279"/>
                      <a:gd name="T46" fmla="*/ 59 w 331"/>
                      <a:gd name="T47" fmla="*/ 67 h 279"/>
                      <a:gd name="T48" fmla="*/ 65 w 331"/>
                      <a:gd name="T49" fmla="*/ 63 h 279"/>
                      <a:gd name="T50" fmla="*/ 56 w 331"/>
                      <a:gd name="T51" fmla="*/ 64 h 279"/>
                      <a:gd name="T52" fmla="*/ 57 w 331"/>
                      <a:gd name="T53" fmla="*/ 60 h 279"/>
                      <a:gd name="T54" fmla="*/ 69 w 331"/>
                      <a:gd name="T55" fmla="*/ 60 h 279"/>
                      <a:gd name="T56" fmla="*/ 72 w 331"/>
                      <a:gd name="T57" fmla="*/ 56 h 279"/>
                      <a:gd name="T58" fmla="*/ 71 w 331"/>
                      <a:gd name="T59" fmla="*/ 51 h 279"/>
                      <a:gd name="T60" fmla="*/ 65 w 331"/>
                      <a:gd name="T61" fmla="*/ 50 h 279"/>
                      <a:gd name="T62" fmla="*/ 65 w 331"/>
                      <a:gd name="T63" fmla="*/ 42 h 279"/>
                      <a:gd name="T64" fmla="*/ 65 w 331"/>
                      <a:gd name="T65" fmla="*/ 34 h 279"/>
                      <a:gd name="T66" fmla="*/ 77 w 331"/>
                      <a:gd name="T67" fmla="*/ 34 h 279"/>
                      <a:gd name="T68" fmla="*/ 81 w 331"/>
                      <a:gd name="T69" fmla="*/ 27 h 279"/>
                      <a:gd name="T70" fmla="*/ 72 w 331"/>
                      <a:gd name="T71" fmla="*/ 26 h 279"/>
                      <a:gd name="T72" fmla="*/ 63 w 331"/>
                      <a:gd name="T73" fmla="*/ 26 h 279"/>
                      <a:gd name="T74" fmla="*/ 64 w 331"/>
                      <a:gd name="T75" fmla="*/ 19 h 279"/>
                      <a:gd name="T76" fmla="*/ 70 w 331"/>
                      <a:gd name="T77" fmla="*/ 18 h 279"/>
                      <a:gd name="T78" fmla="*/ 82 w 331"/>
                      <a:gd name="T79" fmla="*/ 20 h 279"/>
                      <a:gd name="T80" fmla="*/ 79 w 331"/>
                      <a:gd name="T81" fmla="*/ 12 h 279"/>
                      <a:gd name="T82" fmla="*/ 69 w 331"/>
                      <a:gd name="T83" fmla="*/ 6 h 279"/>
                      <a:gd name="T84" fmla="*/ 53 w 331"/>
                      <a:gd name="T85" fmla="*/ 0 h 279"/>
                      <a:gd name="T86" fmla="*/ 40 w 331"/>
                      <a:gd name="T87" fmla="*/ 0 h 279"/>
                      <a:gd name="T88" fmla="*/ 22 w 331"/>
                      <a:gd name="T89" fmla="*/ 7 h 279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331"/>
                      <a:gd name="T136" fmla="*/ 0 h 279"/>
                      <a:gd name="T137" fmla="*/ 331 w 331"/>
                      <a:gd name="T138" fmla="*/ 279 h 279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331" h="279">
                        <a:moveTo>
                          <a:pt x="90" y="26"/>
                        </a:moveTo>
                        <a:lnTo>
                          <a:pt x="40" y="61"/>
                        </a:lnTo>
                        <a:lnTo>
                          <a:pt x="0" y="101"/>
                        </a:lnTo>
                        <a:lnTo>
                          <a:pt x="5" y="123"/>
                        </a:lnTo>
                        <a:lnTo>
                          <a:pt x="40" y="103"/>
                        </a:lnTo>
                        <a:lnTo>
                          <a:pt x="117" y="80"/>
                        </a:lnTo>
                        <a:lnTo>
                          <a:pt x="118" y="110"/>
                        </a:lnTo>
                        <a:lnTo>
                          <a:pt x="75" y="121"/>
                        </a:lnTo>
                        <a:lnTo>
                          <a:pt x="22" y="141"/>
                        </a:lnTo>
                        <a:lnTo>
                          <a:pt x="55" y="151"/>
                        </a:lnTo>
                        <a:lnTo>
                          <a:pt x="80" y="148"/>
                        </a:lnTo>
                        <a:lnTo>
                          <a:pt x="135" y="136"/>
                        </a:lnTo>
                        <a:lnTo>
                          <a:pt x="142" y="168"/>
                        </a:lnTo>
                        <a:lnTo>
                          <a:pt x="132" y="205"/>
                        </a:lnTo>
                        <a:lnTo>
                          <a:pt x="105" y="218"/>
                        </a:lnTo>
                        <a:lnTo>
                          <a:pt x="95" y="234"/>
                        </a:lnTo>
                        <a:lnTo>
                          <a:pt x="97" y="251"/>
                        </a:lnTo>
                        <a:lnTo>
                          <a:pt x="155" y="244"/>
                        </a:lnTo>
                        <a:lnTo>
                          <a:pt x="155" y="261"/>
                        </a:lnTo>
                        <a:lnTo>
                          <a:pt x="108" y="264"/>
                        </a:lnTo>
                        <a:lnTo>
                          <a:pt x="118" y="273"/>
                        </a:lnTo>
                        <a:lnTo>
                          <a:pt x="158" y="279"/>
                        </a:lnTo>
                        <a:lnTo>
                          <a:pt x="208" y="276"/>
                        </a:lnTo>
                        <a:lnTo>
                          <a:pt x="238" y="268"/>
                        </a:lnTo>
                        <a:lnTo>
                          <a:pt x="263" y="251"/>
                        </a:lnTo>
                        <a:lnTo>
                          <a:pt x="225" y="254"/>
                        </a:lnTo>
                        <a:lnTo>
                          <a:pt x="228" y="239"/>
                        </a:lnTo>
                        <a:lnTo>
                          <a:pt x="276" y="239"/>
                        </a:lnTo>
                        <a:lnTo>
                          <a:pt x="290" y="221"/>
                        </a:lnTo>
                        <a:lnTo>
                          <a:pt x="285" y="203"/>
                        </a:lnTo>
                        <a:lnTo>
                          <a:pt x="260" y="198"/>
                        </a:lnTo>
                        <a:lnTo>
                          <a:pt x="260" y="168"/>
                        </a:lnTo>
                        <a:lnTo>
                          <a:pt x="262" y="133"/>
                        </a:lnTo>
                        <a:lnTo>
                          <a:pt x="311" y="133"/>
                        </a:lnTo>
                        <a:lnTo>
                          <a:pt x="325" y="105"/>
                        </a:lnTo>
                        <a:lnTo>
                          <a:pt x="290" y="103"/>
                        </a:lnTo>
                        <a:lnTo>
                          <a:pt x="253" y="101"/>
                        </a:lnTo>
                        <a:lnTo>
                          <a:pt x="258" y="75"/>
                        </a:lnTo>
                        <a:lnTo>
                          <a:pt x="283" y="71"/>
                        </a:lnTo>
                        <a:lnTo>
                          <a:pt x="331" y="80"/>
                        </a:lnTo>
                        <a:lnTo>
                          <a:pt x="316" y="45"/>
                        </a:lnTo>
                        <a:lnTo>
                          <a:pt x="276" y="21"/>
                        </a:lnTo>
                        <a:lnTo>
                          <a:pt x="213" y="0"/>
                        </a:lnTo>
                        <a:lnTo>
                          <a:pt x="162" y="0"/>
                        </a:lnTo>
                        <a:lnTo>
                          <a:pt x="90" y="26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065" name="Freeform 19"/>
                  <p:cNvSpPr>
                    <a:spLocks/>
                  </p:cNvSpPr>
                  <p:nvPr/>
                </p:nvSpPr>
                <p:spPr bwMode="auto">
                  <a:xfrm>
                    <a:off x="793" y="3870"/>
                    <a:ext cx="182" cy="90"/>
                  </a:xfrm>
                  <a:custGeom>
                    <a:avLst/>
                    <a:gdLst>
                      <a:gd name="T0" fmla="*/ 54 w 362"/>
                      <a:gd name="T1" fmla="*/ 1 h 179"/>
                      <a:gd name="T2" fmla="*/ 48 w 362"/>
                      <a:gd name="T3" fmla="*/ 0 h 179"/>
                      <a:gd name="T4" fmla="*/ 36 w 362"/>
                      <a:gd name="T5" fmla="*/ 2 h 179"/>
                      <a:gd name="T6" fmla="*/ 29 w 362"/>
                      <a:gd name="T7" fmla="*/ 6 h 179"/>
                      <a:gd name="T8" fmla="*/ 28 w 362"/>
                      <a:gd name="T9" fmla="*/ 10 h 179"/>
                      <a:gd name="T10" fmla="*/ 28 w 362"/>
                      <a:gd name="T11" fmla="*/ 16 h 179"/>
                      <a:gd name="T12" fmla="*/ 16 w 362"/>
                      <a:gd name="T13" fmla="*/ 21 h 179"/>
                      <a:gd name="T14" fmla="*/ 11 w 362"/>
                      <a:gd name="T15" fmla="*/ 27 h 179"/>
                      <a:gd name="T16" fmla="*/ 7 w 362"/>
                      <a:gd name="T17" fmla="*/ 31 h 179"/>
                      <a:gd name="T18" fmla="*/ 4 w 362"/>
                      <a:gd name="T19" fmla="*/ 35 h 179"/>
                      <a:gd name="T20" fmla="*/ 0 w 362"/>
                      <a:gd name="T21" fmla="*/ 42 h 179"/>
                      <a:gd name="T22" fmla="*/ 1 w 362"/>
                      <a:gd name="T23" fmla="*/ 45 h 179"/>
                      <a:gd name="T24" fmla="*/ 6 w 362"/>
                      <a:gd name="T25" fmla="*/ 37 h 179"/>
                      <a:gd name="T26" fmla="*/ 18 w 362"/>
                      <a:gd name="T27" fmla="*/ 29 h 179"/>
                      <a:gd name="T28" fmla="*/ 30 w 362"/>
                      <a:gd name="T29" fmla="*/ 22 h 179"/>
                      <a:gd name="T30" fmla="*/ 36 w 362"/>
                      <a:gd name="T31" fmla="*/ 19 h 179"/>
                      <a:gd name="T32" fmla="*/ 48 w 362"/>
                      <a:gd name="T33" fmla="*/ 17 h 179"/>
                      <a:gd name="T34" fmla="*/ 57 w 362"/>
                      <a:gd name="T35" fmla="*/ 16 h 179"/>
                      <a:gd name="T36" fmla="*/ 62 w 362"/>
                      <a:gd name="T37" fmla="*/ 16 h 179"/>
                      <a:gd name="T38" fmla="*/ 71 w 362"/>
                      <a:gd name="T39" fmla="*/ 17 h 179"/>
                      <a:gd name="T40" fmla="*/ 78 w 362"/>
                      <a:gd name="T41" fmla="*/ 21 h 179"/>
                      <a:gd name="T42" fmla="*/ 85 w 362"/>
                      <a:gd name="T43" fmla="*/ 24 h 179"/>
                      <a:gd name="T44" fmla="*/ 92 w 362"/>
                      <a:gd name="T45" fmla="*/ 31 h 179"/>
                      <a:gd name="T46" fmla="*/ 90 w 362"/>
                      <a:gd name="T47" fmla="*/ 24 h 179"/>
                      <a:gd name="T48" fmla="*/ 85 w 362"/>
                      <a:gd name="T49" fmla="*/ 18 h 179"/>
                      <a:gd name="T50" fmla="*/ 78 w 362"/>
                      <a:gd name="T51" fmla="*/ 13 h 179"/>
                      <a:gd name="T52" fmla="*/ 73 w 362"/>
                      <a:gd name="T53" fmla="*/ 12 h 179"/>
                      <a:gd name="T54" fmla="*/ 65 w 362"/>
                      <a:gd name="T55" fmla="*/ 10 h 179"/>
                      <a:gd name="T56" fmla="*/ 60 w 362"/>
                      <a:gd name="T57" fmla="*/ 9 h 179"/>
                      <a:gd name="T58" fmla="*/ 54 w 362"/>
                      <a:gd name="T59" fmla="*/ 1 h 179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w 362"/>
                      <a:gd name="T91" fmla="*/ 0 h 179"/>
                      <a:gd name="T92" fmla="*/ 362 w 362"/>
                      <a:gd name="T93" fmla="*/ 179 h 179"/>
                    </a:gdLst>
                    <a:ahLst/>
                    <a:cxnLst>
                      <a:cxn ang="T60">
                        <a:pos x="T0" y="T1"/>
                      </a:cxn>
                      <a:cxn ang="T61">
                        <a:pos x="T2" y="T3"/>
                      </a:cxn>
                      <a:cxn ang="T62">
                        <a:pos x="T4" y="T5"/>
                      </a:cxn>
                      <a:cxn ang="T63">
                        <a:pos x="T6" y="T7"/>
                      </a:cxn>
                      <a:cxn ang="T64">
                        <a:pos x="T8" y="T9"/>
                      </a:cxn>
                      <a:cxn ang="T65">
                        <a:pos x="T10" y="T11"/>
                      </a:cxn>
                      <a:cxn ang="T66">
                        <a:pos x="T12" y="T13"/>
                      </a:cxn>
                      <a:cxn ang="T67">
                        <a:pos x="T14" y="T15"/>
                      </a:cxn>
                      <a:cxn ang="T68">
                        <a:pos x="T16" y="T17"/>
                      </a:cxn>
                      <a:cxn ang="T69">
                        <a:pos x="T18" y="T19"/>
                      </a:cxn>
                      <a:cxn ang="T70">
                        <a:pos x="T20" y="T21"/>
                      </a:cxn>
                      <a:cxn ang="T71">
                        <a:pos x="T22" y="T23"/>
                      </a:cxn>
                      <a:cxn ang="T72">
                        <a:pos x="T24" y="T25"/>
                      </a:cxn>
                      <a:cxn ang="T73">
                        <a:pos x="T26" y="T27"/>
                      </a:cxn>
                      <a:cxn ang="T74">
                        <a:pos x="T28" y="T29"/>
                      </a:cxn>
                      <a:cxn ang="T75">
                        <a:pos x="T30" y="T31"/>
                      </a:cxn>
                      <a:cxn ang="T76">
                        <a:pos x="T32" y="T33"/>
                      </a:cxn>
                      <a:cxn ang="T77">
                        <a:pos x="T34" y="T35"/>
                      </a:cxn>
                      <a:cxn ang="T78">
                        <a:pos x="T36" y="T37"/>
                      </a:cxn>
                      <a:cxn ang="T79">
                        <a:pos x="T38" y="T39"/>
                      </a:cxn>
                      <a:cxn ang="T80">
                        <a:pos x="T40" y="T41"/>
                      </a:cxn>
                      <a:cxn ang="T81">
                        <a:pos x="T42" y="T43"/>
                      </a:cxn>
                      <a:cxn ang="T82">
                        <a:pos x="T44" y="T45"/>
                      </a:cxn>
                      <a:cxn ang="T83">
                        <a:pos x="T46" y="T47"/>
                      </a:cxn>
                      <a:cxn ang="T84">
                        <a:pos x="T48" y="T49"/>
                      </a:cxn>
                      <a:cxn ang="T85">
                        <a:pos x="T50" y="T51"/>
                      </a:cxn>
                      <a:cxn ang="T86">
                        <a:pos x="T52" y="T53"/>
                      </a:cxn>
                      <a:cxn ang="T87">
                        <a:pos x="T54" y="T55"/>
                      </a:cxn>
                      <a:cxn ang="T88">
                        <a:pos x="T56" y="T57"/>
                      </a:cxn>
                      <a:cxn ang="T89">
                        <a:pos x="T58" y="T59"/>
                      </a:cxn>
                    </a:cxnLst>
                    <a:rect l="T90" t="T91" r="T92" b="T93"/>
                    <a:pathLst>
                      <a:path w="362" h="179">
                        <a:moveTo>
                          <a:pt x="214" y="3"/>
                        </a:moveTo>
                        <a:lnTo>
                          <a:pt x="188" y="0"/>
                        </a:lnTo>
                        <a:lnTo>
                          <a:pt x="144" y="5"/>
                        </a:lnTo>
                        <a:lnTo>
                          <a:pt x="116" y="21"/>
                        </a:lnTo>
                        <a:lnTo>
                          <a:pt x="109" y="38"/>
                        </a:lnTo>
                        <a:lnTo>
                          <a:pt x="109" y="63"/>
                        </a:lnTo>
                        <a:lnTo>
                          <a:pt x="64" y="84"/>
                        </a:lnTo>
                        <a:lnTo>
                          <a:pt x="44" y="106"/>
                        </a:lnTo>
                        <a:lnTo>
                          <a:pt x="28" y="123"/>
                        </a:lnTo>
                        <a:lnTo>
                          <a:pt x="16" y="139"/>
                        </a:lnTo>
                        <a:lnTo>
                          <a:pt x="0" y="166"/>
                        </a:lnTo>
                        <a:lnTo>
                          <a:pt x="1" y="179"/>
                        </a:lnTo>
                        <a:lnTo>
                          <a:pt x="23" y="148"/>
                        </a:lnTo>
                        <a:lnTo>
                          <a:pt x="71" y="114"/>
                        </a:lnTo>
                        <a:lnTo>
                          <a:pt x="118" y="88"/>
                        </a:lnTo>
                        <a:lnTo>
                          <a:pt x="144" y="74"/>
                        </a:lnTo>
                        <a:lnTo>
                          <a:pt x="188" y="65"/>
                        </a:lnTo>
                        <a:lnTo>
                          <a:pt x="224" y="61"/>
                        </a:lnTo>
                        <a:lnTo>
                          <a:pt x="246" y="61"/>
                        </a:lnTo>
                        <a:lnTo>
                          <a:pt x="283" y="68"/>
                        </a:lnTo>
                        <a:lnTo>
                          <a:pt x="311" y="81"/>
                        </a:lnTo>
                        <a:lnTo>
                          <a:pt x="337" y="96"/>
                        </a:lnTo>
                        <a:lnTo>
                          <a:pt x="362" y="123"/>
                        </a:lnTo>
                        <a:lnTo>
                          <a:pt x="359" y="93"/>
                        </a:lnTo>
                        <a:lnTo>
                          <a:pt x="337" y="69"/>
                        </a:lnTo>
                        <a:lnTo>
                          <a:pt x="311" y="51"/>
                        </a:lnTo>
                        <a:lnTo>
                          <a:pt x="288" y="45"/>
                        </a:lnTo>
                        <a:lnTo>
                          <a:pt x="256" y="38"/>
                        </a:lnTo>
                        <a:lnTo>
                          <a:pt x="238" y="35"/>
                        </a:lnTo>
                        <a:lnTo>
                          <a:pt x="214" y="3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2061" name="Freeform 21"/>
                <p:cNvSpPr>
                  <a:spLocks/>
                </p:cNvSpPr>
                <p:nvPr/>
              </p:nvSpPr>
              <p:spPr bwMode="auto">
                <a:xfrm>
                  <a:off x="844" y="3834"/>
                  <a:ext cx="77" cy="37"/>
                </a:xfrm>
                <a:custGeom>
                  <a:avLst/>
                  <a:gdLst>
                    <a:gd name="T0" fmla="*/ 0 w 155"/>
                    <a:gd name="T1" fmla="*/ 5 h 75"/>
                    <a:gd name="T2" fmla="*/ 10 w 155"/>
                    <a:gd name="T3" fmla="*/ 1 h 75"/>
                    <a:gd name="T4" fmla="*/ 19 w 155"/>
                    <a:gd name="T5" fmla="*/ 0 h 75"/>
                    <a:gd name="T6" fmla="*/ 27 w 155"/>
                    <a:gd name="T7" fmla="*/ 0 h 75"/>
                    <a:gd name="T8" fmla="*/ 32 w 155"/>
                    <a:gd name="T9" fmla="*/ 3 h 75"/>
                    <a:gd name="T10" fmla="*/ 35 w 155"/>
                    <a:gd name="T11" fmla="*/ 8 h 75"/>
                    <a:gd name="T12" fmla="*/ 29 w 155"/>
                    <a:gd name="T13" fmla="*/ 6 h 75"/>
                    <a:gd name="T14" fmla="*/ 20 w 155"/>
                    <a:gd name="T15" fmla="*/ 7 h 75"/>
                    <a:gd name="T16" fmla="*/ 13 w 155"/>
                    <a:gd name="T17" fmla="*/ 8 h 75"/>
                    <a:gd name="T18" fmla="*/ 7 w 155"/>
                    <a:gd name="T19" fmla="*/ 12 h 75"/>
                    <a:gd name="T20" fmla="*/ 0 w 155"/>
                    <a:gd name="T21" fmla="*/ 18 h 75"/>
                    <a:gd name="T22" fmla="*/ 8 w 155"/>
                    <a:gd name="T23" fmla="*/ 14 h 75"/>
                    <a:gd name="T24" fmla="*/ 14 w 155"/>
                    <a:gd name="T25" fmla="*/ 13 h 75"/>
                    <a:gd name="T26" fmla="*/ 20 w 155"/>
                    <a:gd name="T27" fmla="*/ 11 h 75"/>
                    <a:gd name="T28" fmla="*/ 29 w 155"/>
                    <a:gd name="T29" fmla="*/ 11 h 75"/>
                    <a:gd name="T30" fmla="*/ 38 w 155"/>
                    <a:gd name="T31" fmla="*/ 16 h 75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55"/>
                    <a:gd name="T49" fmla="*/ 0 h 75"/>
                    <a:gd name="T50" fmla="*/ 155 w 155"/>
                    <a:gd name="T51" fmla="*/ 75 h 75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55" h="75">
                      <a:moveTo>
                        <a:pt x="0" y="22"/>
                      </a:moveTo>
                      <a:lnTo>
                        <a:pt x="40" y="4"/>
                      </a:lnTo>
                      <a:lnTo>
                        <a:pt x="78" y="0"/>
                      </a:lnTo>
                      <a:lnTo>
                        <a:pt x="110" y="2"/>
                      </a:lnTo>
                      <a:lnTo>
                        <a:pt x="130" y="12"/>
                      </a:lnTo>
                      <a:lnTo>
                        <a:pt x="143" y="35"/>
                      </a:lnTo>
                      <a:lnTo>
                        <a:pt x="117" y="25"/>
                      </a:lnTo>
                      <a:lnTo>
                        <a:pt x="82" y="29"/>
                      </a:lnTo>
                      <a:lnTo>
                        <a:pt x="52" y="34"/>
                      </a:lnTo>
                      <a:lnTo>
                        <a:pt x="28" y="50"/>
                      </a:lnTo>
                      <a:lnTo>
                        <a:pt x="0" y="75"/>
                      </a:lnTo>
                      <a:lnTo>
                        <a:pt x="32" y="59"/>
                      </a:lnTo>
                      <a:lnTo>
                        <a:pt x="57" y="54"/>
                      </a:lnTo>
                      <a:lnTo>
                        <a:pt x="83" y="47"/>
                      </a:lnTo>
                      <a:lnTo>
                        <a:pt x="117" y="47"/>
                      </a:lnTo>
                      <a:lnTo>
                        <a:pt x="155" y="64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42000" name="Group 34"/>
            <p:cNvGrpSpPr>
              <a:grpSpLocks/>
            </p:cNvGrpSpPr>
            <p:nvPr/>
          </p:nvGrpSpPr>
          <p:grpSpPr bwMode="auto">
            <a:xfrm>
              <a:off x="512" y="2668"/>
              <a:ext cx="255" cy="806"/>
              <a:chOff x="512" y="2668"/>
              <a:chExt cx="255" cy="806"/>
            </a:xfrm>
          </p:grpSpPr>
          <p:grpSp>
            <p:nvGrpSpPr>
              <p:cNvPr id="42048" name="Group 27"/>
              <p:cNvGrpSpPr>
                <a:grpSpLocks/>
              </p:cNvGrpSpPr>
              <p:nvPr/>
            </p:nvGrpSpPr>
            <p:grpSpPr bwMode="auto">
              <a:xfrm>
                <a:off x="606" y="3087"/>
                <a:ext cx="159" cy="387"/>
                <a:chOff x="606" y="3087"/>
                <a:chExt cx="159" cy="387"/>
              </a:xfrm>
            </p:grpSpPr>
            <p:sp>
              <p:nvSpPr>
                <p:cNvPr id="42055" name="Freeform 24"/>
                <p:cNvSpPr>
                  <a:spLocks/>
                </p:cNvSpPr>
                <p:nvPr/>
              </p:nvSpPr>
              <p:spPr bwMode="auto">
                <a:xfrm>
                  <a:off x="606" y="3087"/>
                  <a:ext cx="159" cy="386"/>
                </a:xfrm>
                <a:custGeom>
                  <a:avLst/>
                  <a:gdLst>
                    <a:gd name="T0" fmla="*/ 12 w 318"/>
                    <a:gd name="T1" fmla="*/ 69 h 771"/>
                    <a:gd name="T2" fmla="*/ 14 w 318"/>
                    <a:gd name="T3" fmla="*/ 87 h 771"/>
                    <a:gd name="T4" fmla="*/ 10 w 318"/>
                    <a:gd name="T5" fmla="*/ 97 h 771"/>
                    <a:gd name="T6" fmla="*/ 6 w 318"/>
                    <a:gd name="T7" fmla="*/ 108 h 771"/>
                    <a:gd name="T8" fmla="*/ 1 w 318"/>
                    <a:gd name="T9" fmla="*/ 120 h 771"/>
                    <a:gd name="T10" fmla="*/ 0 w 318"/>
                    <a:gd name="T11" fmla="*/ 130 h 771"/>
                    <a:gd name="T12" fmla="*/ 0 w 318"/>
                    <a:gd name="T13" fmla="*/ 146 h 771"/>
                    <a:gd name="T14" fmla="*/ 0 w 318"/>
                    <a:gd name="T15" fmla="*/ 162 h 771"/>
                    <a:gd name="T16" fmla="*/ 5 w 318"/>
                    <a:gd name="T17" fmla="*/ 177 h 771"/>
                    <a:gd name="T18" fmla="*/ 10 w 318"/>
                    <a:gd name="T19" fmla="*/ 186 h 771"/>
                    <a:gd name="T20" fmla="*/ 18 w 318"/>
                    <a:gd name="T21" fmla="*/ 191 h 771"/>
                    <a:gd name="T22" fmla="*/ 24 w 318"/>
                    <a:gd name="T23" fmla="*/ 193 h 771"/>
                    <a:gd name="T24" fmla="*/ 34 w 318"/>
                    <a:gd name="T25" fmla="*/ 193 h 771"/>
                    <a:gd name="T26" fmla="*/ 44 w 318"/>
                    <a:gd name="T27" fmla="*/ 188 h 771"/>
                    <a:gd name="T28" fmla="*/ 53 w 318"/>
                    <a:gd name="T29" fmla="*/ 181 h 771"/>
                    <a:gd name="T30" fmla="*/ 62 w 318"/>
                    <a:gd name="T31" fmla="*/ 169 h 771"/>
                    <a:gd name="T32" fmla="*/ 67 w 318"/>
                    <a:gd name="T33" fmla="*/ 156 h 771"/>
                    <a:gd name="T34" fmla="*/ 68 w 318"/>
                    <a:gd name="T35" fmla="*/ 139 h 771"/>
                    <a:gd name="T36" fmla="*/ 67 w 318"/>
                    <a:gd name="T37" fmla="*/ 124 h 771"/>
                    <a:gd name="T38" fmla="*/ 67 w 318"/>
                    <a:gd name="T39" fmla="*/ 115 h 771"/>
                    <a:gd name="T40" fmla="*/ 66 w 318"/>
                    <a:gd name="T41" fmla="*/ 105 h 771"/>
                    <a:gd name="T42" fmla="*/ 66 w 318"/>
                    <a:gd name="T43" fmla="*/ 82 h 771"/>
                    <a:gd name="T44" fmla="*/ 68 w 318"/>
                    <a:gd name="T45" fmla="*/ 74 h 771"/>
                    <a:gd name="T46" fmla="*/ 73 w 318"/>
                    <a:gd name="T47" fmla="*/ 60 h 771"/>
                    <a:gd name="T48" fmla="*/ 80 w 318"/>
                    <a:gd name="T49" fmla="*/ 42 h 771"/>
                    <a:gd name="T50" fmla="*/ 79 w 318"/>
                    <a:gd name="T51" fmla="*/ 28 h 771"/>
                    <a:gd name="T52" fmla="*/ 73 w 318"/>
                    <a:gd name="T53" fmla="*/ 12 h 771"/>
                    <a:gd name="T54" fmla="*/ 69 w 318"/>
                    <a:gd name="T55" fmla="*/ 5 h 771"/>
                    <a:gd name="T56" fmla="*/ 65 w 318"/>
                    <a:gd name="T57" fmla="*/ 2 h 771"/>
                    <a:gd name="T58" fmla="*/ 53 w 318"/>
                    <a:gd name="T59" fmla="*/ 0 h 771"/>
                    <a:gd name="T60" fmla="*/ 12 w 318"/>
                    <a:gd name="T61" fmla="*/ 69 h 771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318"/>
                    <a:gd name="T94" fmla="*/ 0 h 771"/>
                    <a:gd name="T95" fmla="*/ 318 w 318"/>
                    <a:gd name="T96" fmla="*/ 771 h 771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318" h="771">
                      <a:moveTo>
                        <a:pt x="50" y="275"/>
                      </a:moveTo>
                      <a:lnTo>
                        <a:pt x="58" y="348"/>
                      </a:lnTo>
                      <a:lnTo>
                        <a:pt x="42" y="387"/>
                      </a:lnTo>
                      <a:lnTo>
                        <a:pt x="25" y="432"/>
                      </a:lnTo>
                      <a:lnTo>
                        <a:pt x="7" y="478"/>
                      </a:lnTo>
                      <a:lnTo>
                        <a:pt x="0" y="518"/>
                      </a:lnTo>
                      <a:lnTo>
                        <a:pt x="0" y="583"/>
                      </a:lnTo>
                      <a:lnTo>
                        <a:pt x="0" y="645"/>
                      </a:lnTo>
                      <a:lnTo>
                        <a:pt x="20" y="706"/>
                      </a:lnTo>
                      <a:lnTo>
                        <a:pt x="42" y="743"/>
                      </a:lnTo>
                      <a:lnTo>
                        <a:pt x="70" y="764"/>
                      </a:lnTo>
                      <a:lnTo>
                        <a:pt x="96" y="771"/>
                      </a:lnTo>
                      <a:lnTo>
                        <a:pt x="135" y="771"/>
                      </a:lnTo>
                      <a:lnTo>
                        <a:pt x="176" y="749"/>
                      </a:lnTo>
                      <a:lnTo>
                        <a:pt x="215" y="724"/>
                      </a:lnTo>
                      <a:lnTo>
                        <a:pt x="250" y="673"/>
                      </a:lnTo>
                      <a:lnTo>
                        <a:pt x="266" y="623"/>
                      </a:lnTo>
                      <a:lnTo>
                        <a:pt x="270" y="555"/>
                      </a:lnTo>
                      <a:lnTo>
                        <a:pt x="266" y="493"/>
                      </a:lnTo>
                      <a:lnTo>
                        <a:pt x="266" y="457"/>
                      </a:lnTo>
                      <a:lnTo>
                        <a:pt x="263" y="420"/>
                      </a:lnTo>
                      <a:lnTo>
                        <a:pt x="263" y="325"/>
                      </a:lnTo>
                      <a:lnTo>
                        <a:pt x="270" y="293"/>
                      </a:lnTo>
                      <a:lnTo>
                        <a:pt x="291" y="238"/>
                      </a:lnTo>
                      <a:lnTo>
                        <a:pt x="318" y="167"/>
                      </a:lnTo>
                      <a:lnTo>
                        <a:pt x="313" y="109"/>
                      </a:lnTo>
                      <a:lnTo>
                        <a:pt x="291" y="47"/>
                      </a:lnTo>
                      <a:lnTo>
                        <a:pt x="275" y="19"/>
                      </a:lnTo>
                      <a:lnTo>
                        <a:pt x="260" y="7"/>
                      </a:lnTo>
                      <a:lnTo>
                        <a:pt x="215" y="0"/>
                      </a:lnTo>
                      <a:lnTo>
                        <a:pt x="50" y="275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056" name="Freeform 25"/>
                <p:cNvSpPr>
                  <a:spLocks/>
                </p:cNvSpPr>
                <p:nvPr/>
              </p:nvSpPr>
              <p:spPr bwMode="auto">
                <a:xfrm>
                  <a:off x="606" y="3358"/>
                  <a:ext cx="134" cy="116"/>
                </a:xfrm>
                <a:custGeom>
                  <a:avLst/>
                  <a:gdLst>
                    <a:gd name="T0" fmla="*/ 0 w 268"/>
                    <a:gd name="T1" fmla="*/ 26 h 233"/>
                    <a:gd name="T2" fmla="*/ 5 w 268"/>
                    <a:gd name="T3" fmla="*/ 34 h 233"/>
                    <a:gd name="T4" fmla="*/ 10 w 268"/>
                    <a:gd name="T5" fmla="*/ 40 h 233"/>
                    <a:gd name="T6" fmla="*/ 15 w 268"/>
                    <a:gd name="T7" fmla="*/ 40 h 233"/>
                    <a:gd name="T8" fmla="*/ 17 w 268"/>
                    <a:gd name="T9" fmla="*/ 37 h 233"/>
                    <a:gd name="T10" fmla="*/ 20 w 268"/>
                    <a:gd name="T11" fmla="*/ 32 h 233"/>
                    <a:gd name="T12" fmla="*/ 24 w 268"/>
                    <a:gd name="T13" fmla="*/ 32 h 233"/>
                    <a:gd name="T14" fmla="*/ 31 w 268"/>
                    <a:gd name="T15" fmla="*/ 32 h 233"/>
                    <a:gd name="T16" fmla="*/ 36 w 268"/>
                    <a:gd name="T17" fmla="*/ 35 h 233"/>
                    <a:gd name="T18" fmla="*/ 37 w 268"/>
                    <a:gd name="T19" fmla="*/ 38 h 233"/>
                    <a:gd name="T20" fmla="*/ 38 w 268"/>
                    <a:gd name="T21" fmla="*/ 41 h 233"/>
                    <a:gd name="T22" fmla="*/ 40 w 268"/>
                    <a:gd name="T23" fmla="*/ 41 h 233"/>
                    <a:gd name="T24" fmla="*/ 47 w 268"/>
                    <a:gd name="T25" fmla="*/ 40 h 233"/>
                    <a:gd name="T26" fmla="*/ 52 w 268"/>
                    <a:gd name="T27" fmla="*/ 36 h 233"/>
                    <a:gd name="T28" fmla="*/ 59 w 268"/>
                    <a:gd name="T29" fmla="*/ 31 h 233"/>
                    <a:gd name="T30" fmla="*/ 60 w 268"/>
                    <a:gd name="T31" fmla="*/ 21 h 233"/>
                    <a:gd name="T32" fmla="*/ 63 w 268"/>
                    <a:gd name="T33" fmla="*/ 9 h 233"/>
                    <a:gd name="T34" fmla="*/ 67 w 268"/>
                    <a:gd name="T35" fmla="*/ 0 h 233"/>
                    <a:gd name="T36" fmla="*/ 67 w 268"/>
                    <a:gd name="T37" fmla="*/ 12 h 233"/>
                    <a:gd name="T38" fmla="*/ 67 w 268"/>
                    <a:gd name="T39" fmla="*/ 22 h 233"/>
                    <a:gd name="T40" fmla="*/ 62 w 268"/>
                    <a:gd name="T41" fmla="*/ 32 h 233"/>
                    <a:gd name="T42" fmla="*/ 59 w 268"/>
                    <a:gd name="T43" fmla="*/ 37 h 233"/>
                    <a:gd name="T44" fmla="*/ 53 w 268"/>
                    <a:gd name="T45" fmla="*/ 46 h 233"/>
                    <a:gd name="T46" fmla="*/ 42 w 268"/>
                    <a:gd name="T47" fmla="*/ 53 h 233"/>
                    <a:gd name="T48" fmla="*/ 37 w 268"/>
                    <a:gd name="T49" fmla="*/ 56 h 233"/>
                    <a:gd name="T50" fmla="*/ 29 w 268"/>
                    <a:gd name="T51" fmla="*/ 58 h 233"/>
                    <a:gd name="T52" fmla="*/ 22 w 268"/>
                    <a:gd name="T53" fmla="*/ 58 h 233"/>
                    <a:gd name="T54" fmla="*/ 15 w 268"/>
                    <a:gd name="T55" fmla="*/ 55 h 233"/>
                    <a:gd name="T56" fmla="*/ 10 w 268"/>
                    <a:gd name="T57" fmla="*/ 51 h 233"/>
                    <a:gd name="T58" fmla="*/ 5 w 268"/>
                    <a:gd name="T59" fmla="*/ 43 h 233"/>
                    <a:gd name="T60" fmla="*/ 3 w 268"/>
                    <a:gd name="T61" fmla="*/ 38 h 233"/>
                    <a:gd name="T62" fmla="*/ 0 w 268"/>
                    <a:gd name="T63" fmla="*/ 26 h 233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68"/>
                    <a:gd name="T97" fmla="*/ 0 h 233"/>
                    <a:gd name="T98" fmla="*/ 268 w 268"/>
                    <a:gd name="T99" fmla="*/ 233 h 233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68" h="233">
                      <a:moveTo>
                        <a:pt x="0" y="105"/>
                      </a:moveTo>
                      <a:lnTo>
                        <a:pt x="20" y="137"/>
                      </a:lnTo>
                      <a:lnTo>
                        <a:pt x="43" y="163"/>
                      </a:lnTo>
                      <a:lnTo>
                        <a:pt x="62" y="163"/>
                      </a:lnTo>
                      <a:lnTo>
                        <a:pt x="70" y="149"/>
                      </a:lnTo>
                      <a:lnTo>
                        <a:pt x="80" y="130"/>
                      </a:lnTo>
                      <a:lnTo>
                        <a:pt x="98" y="129"/>
                      </a:lnTo>
                      <a:lnTo>
                        <a:pt x="125" y="129"/>
                      </a:lnTo>
                      <a:lnTo>
                        <a:pt x="146" y="142"/>
                      </a:lnTo>
                      <a:lnTo>
                        <a:pt x="150" y="155"/>
                      </a:lnTo>
                      <a:lnTo>
                        <a:pt x="153" y="167"/>
                      </a:lnTo>
                      <a:lnTo>
                        <a:pt x="163" y="167"/>
                      </a:lnTo>
                      <a:lnTo>
                        <a:pt x="188" y="163"/>
                      </a:lnTo>
                      <a:lnTo>
                        <a:pt x="211" y="145"/>
                      </a:lnTo>
                      <a:lnTo>
                        <a:pt x="236" y="124"/>
                      </a:lnTo>
                      <a:lnTo>
                        <a:pt x="243" y="84"/>
                      </a:lnTo>
                      <a:lnTo>
                        <a:pt x="253" y="37"/>
                      </a:lnTo>
                      <a:lnTo>
                        <a:pt x="265" y="0"/>
                      </a:lnTo>
                      <a:lnTo>
                        <a:pt x="268" y="50"/>
                      </a:lnTo>
                      <a:lnTo>
                        <a:pt x="265" y="89"/>
                      </a:lnTo>
                      <a:lnTo>
                        <a:pt x="251" y="129"/>
                      </a:lnTo>
                      <a:lnTo>
                        <a:pt x="238" y="150"/>
                      </a:lnTo>
                      <a:lnTo>
                        <a:pt x="215" y="185"/>
                      </a:lnTo>
                      <a:lnTo>
                        <a:pt x="170" y="213"/>
                      </a:lnTo>
                      <a:lnTo>
                        <a:pt x="148" y="225"/>
                      </a:lnTo>
                      <a:lnTo>
                        <a:pt x="116" y="233"/>
                      </a:lnTo>
                      <a:lnTo>
                        <a:pt x="90" y="232"/>
                      </a:lnTo>
                      <a:lnTo>
                        <a:pt x="62" y="220"/>
                      </a:lnTo>
                      <a:lnTo>
                        <a:pt x="43" y="207"/>
                      </a:lnTo>
                      <a:lnTo>
                        <a:pt x="22" y="173"/>
                      </a:lnTo>
                      <a:lnTo>
                        <a:pt x="15" y="155"/>
                      </a:lnTo>
                      <a:lnTo>
                        <a:pt x="0" y="105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057" name="Freeform 26"/>
                <p:cNvSpPr>
                  <a:spLocks/>
                </p:cNvSpPr>
                <p:nvPr/>
              </p:nvSpPr>
              <p:spPr bwMode="auto">
                <a:xfrm>
                  <a:off x="637" y="3227"/>
                  <a:ext cx="60" cy="146"/>
                </a:xfrm>
                <a:custGeom>
                  <a:avLst/>
                  <a:gdLst>
                    <a:gd name="T0" fmla="*/ 0 w 119"/>
                    <a:gd name="T1" fmla="*/ 73 h 291"/>
                    <a:gd name="T2" fmla="*/ 11 w 119"/>
                    <a:gd name="T3" fmla="*/ 71 h 291"/>
                    <a:gd name="T4" fmla="*/ 29 w 119"/>
                    <a:gd name="T5" fmla="*/ 73 h 291"/>
                    <a:gd name="T6" fmla="*/ 29 w 119"/>
                    <a:gd name="T7" fmla="*/ 63 h 291"/>
                    <a:gd name="T8" fmla="*/ 22 w 119"/>
                    <a:gd name="T9" fmla="*/ 62 h 291"/>
                    <a:gd name="T10" fmla="*/ 12 w 119"/>
                    <a:gd name="T11" fmla="*/ 62 h 291"/>
                    <a:gd name="T12" fmla="*/ 2 w 119"/>
                    <a:gd name="T13" fmla="*/ 64 h 291"/>
                    <a:gd name="T14" fmla="*/ 3 w 119"/>
                    <a:gd name="T15" fmla="*/ 57 h 291"/>
                    <a:gd name="T16" fmla="*/ 13 w 119"/>
                    <a:gd name="T17" fmla="*/ 54 h 291"/>
                    <a:gd name="T18" fmla="*/ 29 w 119"/>
                    <a:gd name="T19" fmla="*/ 56 h 291"/>
                    <a:gd name="T20" fmla="*/ 29 w 119"/>
                    <a:gd name="T21" fmla="*/ 44 h 291"/>
                    <a:gd name="T22" fmla="*/ 15 w 119"/>
                    <a:gd name="T23" fmla="*/ 44 h 291"/>
                    <a:gd name="T24" fmla="*/ 5 w 119"/>
                    <a:gd name="T25" fmla="*/ 47 h 291"/>
                    <a:gd name="T26" fmla="*/ 7 w 119"/>
                    <a:gd name="T27" fmla="*/ 37 h 291"/>
                    <a:gd name="T28" fmla="*/ 16 w 119"/>
                    <a:gd name="T29" fmla="*/ 35 h 291"/>
                    <a:gd name="T30" fmla="*/ 30 w 119"/>
                    <a:gd name="T31" fmla="*/ 35 h 291"/>
                    <a:gd name="T32" fmla="*/ 29 w 119"/>
                    <a:gd name="T33" fmla="*/ 25 h 291"/>
                    <a:gd name="T34" fmla="*/ 19 w 119"/>
                    <a:gd name="T35" fmla="*/ 25 h 291"/>
                    <a:gd name="T36" fmla="*/ 9 w 119"/>
                    <a:gd name="T37" fmla="*/ 27 h 291"/>
                    <a:gd name="T38" fmla="*/ 10 w 119"/>
                    <a:gd name="T39" fmla="*/ 20 h 291"/>
                    <a:gd name="T40" fmla="*/ 21 w 119"/>
                    <a:gd name="T41" fmla="*/ 17 h 291"/>
                    <a:gd name="T42" fmla="*/ 29 w 119"/>
                    <a:gd name="T43" fmla="*/ 18 h 291"/>
                    <a:gd name="T44" fmla="*/ 29 w 119"/>
                    <a:gd name="T45" fmla="*/ 9 h 291"/>
                    <a:gd name="T46" fmla="*/ 20 w 119"/>
                    <a:gd name="T47" fmla="*/ 9 h 291"/>
                    <a:gd name="T48" fmla="*/ 11 w 119"/>
                    <a:gd name="T49" fmla="*/ 12 h 291"/>
                    <a:gd name="T50" fmla="*/ 12 w 119"/>
                    <a:gd name="T51" fmla="*/ 3 h 291"/>
                    <a:gd name="T52" fmla="*/ 19 w 119"/>
                    <a:gd name="T53" fmla="*/ 1 h 291"/>
                    <a:gd name="T54" fmla="*/ 29 w 119"/>
                    <a:gd name="T55" fmla="*/ 0 h 291"/>
                    <a:gd name="T56" fmla="*/ 29 w 119"/>
                    <a:gd name="T57" fmla="*/ 0 h 291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119"/>
                    <a:gd name="T88" fmla="*/ 0 h 291"/>
                    <a:gd name="T89" fmla="*/ 119 w 119"/>
                    <a:gd name="T90" fmla="*/ 291 h 291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119" h="291">
                      <a:moveTo>
                        <a:pt x="0" y="291"/>
                      </a:moveTo>
                      <a:lnTo>
                        <a:pt x="43" y="283"/>
                      </a:lnTo>
                      <a:lnTo>
                        <a:pt x="116" y="290"/>
                      </a:lnTo>
                      <a:lnTo>
                        <a:pt x="114" y="250"/>
                      </a:lnTo>
                      <a:lnTo>
                        <a:pt x="86" y="248"/>
                      </a:lnTo>
                      <a:lnTo>
                        <a:pt x="46" y="248"/>
                      </a:lnTo>
                      <a:lnTo>
                        <a:pt x="6" y="256"/>
                      </a:lnTo>
                      <a:lnTo>
                        <a:pt x="10" y="225"/>
                      </a:lnTo>
                      <a:lnTo>
                        <a:pt x="51" y="215"/>
                      </a:lnTo>
                      <a:lnTo>
                        <a:pt x="114" y="221"/>
                      </a:lnTo>
                      <a:lnTo>
                        <a:pt x="114" y="175"/>
                      </a:lnTo>
                      <a:lnTo>
                        <a:pt x="58" y="173"/>
                      </a:lnTo>
                      <a:lnTo>
                        <a:pt x="20" y="185"/>
                      </a:lnTo>
                      <a:lnTo>
                        <a:pt x="26" y="147"/>
                      </a:lnTo>
                      <a:lnTo>
                        <a:pt x="61" y="138"/>
                      </a:lnTo>
                      <a:lnTo>
                        <a:pt x="119" y="138"/>
                      </a:lnTo>
                      <a:lnTo>
                        <a:pt x="116" y="98"/>
                      </a:lnTo>
                      <a:lnTo>
                        <a:pt x="73" y="98"/>
                      </a:lnTo>
                      <a:lnTo>
                        <a:pt x="33" y="108"/>
                      </a:lnTo>
                      <a:lnTo>
                        <a:pt x="38" y="77"/>
                      </a:lnTo>
                      <a:lnTo>
                        <a:pt x="81" y="67"/>
                      </a:lnTo>
                      <a:lnTo>
                        <a:pt x="116" y="70"/>
                      </a:lnTo>
                      <a:lnTo>
                        <a:pt x="116" y="33"/>
                      </a:lnTo>
                      <a:lnTo>
                        <a:pt x="79" y="33"/>
                      </a:lnTo>
                      <a:lnTo>
                        <a:pt x="44" y="48"/>
                      </a:lnTo>
                      <a:lnTo>
                        <a:pt x="46" y="10"/>
                      </a:lnTo>
                      <a:lnTo>
                        <a:pt x="73" y="3"/>
                      </a:lnTo>
                      <a:lnTo>
                        <a:pt x="114" y="0"/>
                      </a:lnTo>
                      <a:lnTo>
                        <a:pt x="116" y="0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2049" name="Group 33"/>
              <p:cNvGrpSpPr>
                <a:grpSpLocks/>
              </p:cNvGrpSpPr>
              <p:nvPr/>
            </p:nvGrpSpPr>
            <p:grpSpPr bwMode="auto">
              <a:xfrm>
                <a:off x="512" y="2668"/>
                <a:ext cx="255" cy="562"/>
                <a:chOff x="512" y="2668"/>
                <a:chExt cx="255" cy="562"/>
              </a:xfrm>
            </p:grpSpPr>
            <p:grpSp>
              <p:nvGrpSpPr>
                <p:cNvPr id="42050" name="Group 30"/>
                <p:cNvGrpSpPr>
                  <a:grpSpLocks/>
                </p:cNvGrpSpPr>
                <p:nvPr/>
              </p:nvGrpSpPr>
              <p:grpSpPr bwMode="auto">
                <a:xfrm>
                  <a:off x="578" y="3036"/>
                  <a:ext cx="153" cy="194"/>
                  <a:chOff x="578" y="3036"/>
                  <a:chExt cx="153" cy="194"/>
                </a:xfrm>
              </p:grpSpPr>
              <p:sp>
                <p:nvSpPr>
                  <p:cNvPr id="42053" name="Freeform 28"/>
                  <p:cNvSpPr>
                    <a:spLocks/>
                  </p:cNvSpPr>
                  <p:nvPr/>
                </p:nvSpPr>
                <p:spPr bwMode="auto">
                  <a:xfrm>
                    <a:off x="578" y="3036"/>
                    <a:ext cx="149" cy="192"/>
                  </a:xfrm>
                  <a:custGeom>
                    <a:avLst/>
                    <a:gdLst>
                      <a:gd name="T0" fmla="*/ 9 w 298"/>
                      <a:gd name="T1" fmla="*/ 90 h 385"/>
                      <a:gd name="T2" fmla="*/ 27 w 298"/>
                      <a:gd name="T3" fmla="*/ 95 h 385"/>
                      <a:gd name="T4" fmla="*/ 36 w 298"/>
                      <a:gd name="T5" fmla="*/ 96 h 385"/>
                      <a:gd name="T6" fmla="*/ 43 w 298"/>
                      <a:gd name="T7" fmla="*/ 93 h 385"/>
                      <a:gd name="T8" fmla="*/ 56 w 298"/>
                      <a:gd name="T9" fmla="*/ 88 h 385"/>
                      <a:gd name="T10" fmla="*/ 65 w 298"/>
                      <a:gd name="T11" fmla="*/ 81 h 385"/>
                      <a:gd name="T12" fmla="*/ 71 w 298"/>
                      <a:gd name="T13" fmla="*/ 70 h 385"/>
                      <a:gd name="T14" fmla="*/ 75 w 298"/>
                      <a:gd name="T15" fmla="*/ 58 h 385"/>
                      <a:gd name="T16" fmla="*/ 75 w 298"/>
                      <a:gd name="T17" fmla="*/ 40 h 385"/>
                      <a:gd name="T18" fmla="*/ 72 w 298"/>
                      <a:gd name="T19" fmla="*/ 27 h 385"/>
                      <a:gd name="T20" fmla="*/ 69 w 298"/>
                      <a:gd name="T21" fmla="*/ 15 h 385"/>
                      <a:gd name="T22" fmla="*/ 63 w 298"/>
                      <a:gd name="T23" fmla="*/ 7 h 385"/>
                      <a:gd name="T24" fmla="*/ 55 w 298"/>
                      <a:gd name="T25" fmla="*/ 0 h 385"/>
                      <a:gd name="T26" fmla="*/ 0 w 298"/>
                      <a:gd name="T27" fmla="*/ 38 h 385"/>
                      <a:gd name="T28" fmla="*/ 9 w 298"/>
                      <a:gd name="T29" fmla="*/ 90 h 385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298"/>
                      <a:gd name="T46" fmla="*/ 0 h 385"/>
                      <a:gd name="T47" fmla="*/ 298 w 298"/>
                      <a:gd name="T48" fmla="*/ 385 h 385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298" h="385">
                        <a:moveTo>
                          <a:pt x="35" y="363"/>
                        </a:moveTo>
                        <a:lnTo>
                          <a:pt x="110" y="380"/>
                        </a:lnTo>
                        <a:lnTo>
                          <a:pt x="142" y="385"/>
                        </a:lnTo>
                        <a:lnTo>
                          <a:pt x="173" y="373"/>
                        </a:lnTo>
                        <a:lnTo>
                          <a:pt x="225" y="355"/>
                        </a:lnTo>
                        <a:lnTo>
                          <a:pt x="260" y="327"/>
                        </a:lnTo>
                        <a:lnTo>
                          <a:pt x="282" y="280"/>
                        </a:lnTo>
                        <a:lnTo>
                          <a:pt x="298" y="235"/>
                        </a:lnTo>
                        <a:lnTo>
                          <a:pt x="298" y="160"/>
                        </a:lnTo>
                        <a:lnTo>
                          <a:pt x="288" y="108"/>
                        </a:lnTo>
                        <a:lnTo>
                          <a:pt x="273" y="62"/>
                        </a:lnTo>
                        <a:lnTo>
                          <a:pt x="253" y="29"/>
                        </a:lnTo>
                        <a:lnTo>
                          <a:pt x="222" y="0"/>
                        </a:lnTo>
                        <a:lnTo>
                          <a:pt x="0" y="152"/>
                        </a:lnTo>
                        <a:lnTo>
                          <a:pt x="35" y="363"/>
                        </a:lnTo>
                        <a:close/>
                      </a:path>
                    </a:pathLst>
                  </a:custGeom>
                  <a:solidFill>
                    <a:srgbClr val="FFE0C0"/>
                  </a:solidFill>
                  <a:ln w="11113">
                    <a:solidFill>
                      <a:srgbClr val="804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054" name="Freeform 29"/>
                  <p:cNvSpPr>
                    <a:spLocks/>
                  </p:cNvSpPr>
                  <p:nvPr/>
                </p:nvSpPr>
                <p:spPr bwMode="auto">
                  <a:xfrm>
                    <a:off x="598" y="3102"/>
                    <a:ext cx="133" cy="128"/>
                  </a:xfrm>
                  <a:custGeom>
                    <a:avLst/>
                    <a:gdLst>
                      <a:gd name="T0" fmla="*/ 37 w 265"/>
                      <a:gd name="T1" fmla="*/ 0 h 255"/>
                      <a:gd name="T2" fmla="*/ 47 w 265"/>
                      <a:gd name="T3" fmla="*/ 3 h 255"/>
                      <a:gd name="T4" fmla="*/ 55 w 265"/>
                      <a:gd name="T5" fmla="*/ 8 h 255"/>
                      <a:gd name="T6" fmla="*/ 60 w 265"/>
                      <a:gd name="T7" fmla="*/ 13 h 255"/>
                      <a:gd name="T8" fmla="*/ 67 w 265"/>
                      <a:gd name="T9" fmla="*/ 20 h 255"/>
                      <a:gd name="T10" fmla="*/ 63 w 265"/>
                      <a:gd name="T11" fmla="*/ 34 h 255"/>
                      <a:gd name="T12" fmla="*/ 58 w 265"/>
                      <a:gd name="T13" fmla="*/ 45 h 255"/>
                      <a:gd name="T14" fmla="*/ 54 w 265"/>
                      <a:gd name="T15" fmla="*/ 52 h 255"/>
                      <a:gd name="T16" fmla="*/ 45 w 265"/>
                      <a:gd name="T17" fmla="*/ 57 h 255"/>
                      <a:gd name="T18" fmla="*/ 38 w 265"/>
                      <a:gd name="T19" fmla="*/ 60 h 255"/>
                      <a:gd name="T20" fmla="*/ 27 w 265"/>
                      <a:gd name="T21" fmla="*/ 64 h 255"/>
                      <a:gd name="T22" fmla="*/ 18 w 265"/>
                      <a:gd name="T23" fmla="*/ 64 h 255"/>
                      <a:gd name="T24" fmla="*/ 12 w 265"/>
                      <a:gd name="T25" fmla="*/ 62 h 255"/>
                      <a:gd name="T26" fmla="*/ 9 w 265"/>
                      <a:gd name="T27" fmla="*/ 60 h 255"/>
                      <a:gd name="T28" fmla="*/ 0 w 265"/>
                      <a:gd name="T29" fmla="*/ 57 h 255"/>
                      <a:gd name="T30" fmla="*/ 37 w 265"/>
                      <a:gd name="T31" fmla="*/ 0 h 255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265"/>
                      <a:gd name="T49" fmla="*/ 0 h 255"/>
                      <a:gd name="T50" fmla="*/ 265 w 265"/>
                      <a:gd name="T51" fmla="*/ 255 h 255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265" h="255">
                        <a:moveTo>
                          <a:pt x="145" y="0"/>
                        </a:moveTo>
                        <a:lnTo>
                          <a:pt x="186" y="9"/>
                        </a:lnTo>
                        <a:lnTo>
                          <a:pt x="220" y="30"/>
                        </a:lnTo>
                        <a:lnTo>
                          <a:pt x="240" y="52"/>
                        </a:lnTo>
                        <a:lnTo>
                          <a:pt x="265" y="79"/>
                        </a:lnTo>
                        <a:lnTo>
                          <a:pt x="251" y="134"/>
                        </a:lnTo>
                        <a:lnTo>
                          <a:pt x="231" y="177"/>
                        </a:lnTo>
                        <a:lnTo>
                          <a:pt x="216" y="207"/>
                        </a:lnTo>
                        <a:lnTo>
                          <a:pt x="178" y="228"/>
                        </a:lnTo>
                        <a:lnTo>
                          <a:pt x="150" y="240"/>
                        </a:lnTo>
                        <a:lnTo>
                          <a:pt x="108" y="255"/>
                        </a:lnTo>
                        <a:lnTo>
                          <a:pt x="70" y="255"/>
                        </a:lnTo>
                        <a:lnTo>
                          <a:pt x="47" y="247"/>
                        </a:lnTo>
                        <a:lnTo>
                          <a:pt x="33" y="240"/>
                        </a:lnTo>
                        <a:lnTo>
                          <a:pt x="0" y="228"/>
                        </a:lnTo>
                        <a:lnTo>
                          <a:pt x="145" y="0"/>
                        </a:lnTo>
                        <a:close/>
                      </a:path>
                    </a:pathLst>
                  </a:custGeom>
                  <a:solidFill>
                    <a:srgbClr val="804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2051" name="Freeform 31"/>
                <p:cNvSpPr>
                  <a:spLocks/>
                </p:cNvSpPr>
                <p:nvPr/>
              </p:nvSpPr>
              <p:spPr bwMode="auto">
                <a:xfrm>
                  <a:off x="512" y="2668"/>
                  <a:ext cx="255" cy="551"/>
                </a:xfrm>
                <a:custGeom>
                  <a:avLst/>
                  <a:gdLst>
                    <a:gd name="T0" fmla="*/ 15 w 509"/>
                    <a:gd name="T1" fmla="*/ 0 h 1101"/>
                    <a:gd name="T2" fmla="*/ 7 w 509"/>
                    <a:gd name="T3" fmla="*/ 34 h 1101"/>
                    <a:gd name="T4" fmla="*/ 4 w 509"/>
                    <a:gd name="T5" fmla="*/ 54 h 1101"/>
                    <a:gd name="T6" fmla="*/ 3 w 509"/>
                    <a:gd name="T7" fmla="*/ 70 h 1101"/>
                    <a:gd name="T8" fmla="*/ 2 w 509"/>
                    <a:gd name="T9" fmla="*/ 88 h 1101"/>
                    <a:gd name="T10" fmla="*/ 0 w 509"/>
                    <a:gd name="T11" fmla="*/ 114 h 1101"/>
                    <a:gd name="T12" fmla="*/ 0 w 509"/>
                    <a:gd name="T13" fmla="*/ 133 h 1101"/>
                    <a:gd name="T14" fmla="*/ 0 w 509"/>
                    <a:gd name="T15" fmla="*/ 153 h 1101"/>
                    <a:gd name="T16" fmla="*/ 1 w 509"/>
                    <a:gd name="T17" fmla="*/ 173 h 1101"/>
                    <a:gd name="T18" fmla="*/ 4 w 509"/>
                    <a:gd name="T19" fmla="*/ 190 h 1101"/>
                    <a:gd name="T20" fmla="*/ 8 w 509"/>
                    <a:gd name="T21" fmla="*/ 201 h 1101"/>
                    <a:gd name="T22" fmla="*/ 9 w 509"/>
                    <a:gd name="T23" fmla="*/ 216 h 1101"/>
                    <a:gd name="T24" fmla="*/ 9 w 509"/>
                    <a:gd name="T25" fmla="*/ 234 h 1101"/>
                    <a:gd name="T26" fmla="*/ 9 w 509"/>
                    <a:gd name="T27" fmla="*/ 247 h 1101"/>
                    <a:gd name="T28" fmla="*/ 12 w 509"/>
                    <a:gd name="T29" fmla="*/ 256 h 1101"/>
                    <a:gd name="T30" fmla="*/ 17 w 509"/>
                    <a:gd name="T31" fmla="*/ 265 h 1101"/>
                    <a:gd name="T32" fmla="*/ 24 w 509"/>
                    <a:gd name="T33" fmla="*/ 271 h 1101"/>
                    <a:gd name="T34" fmla="*/ 34 w 509"/>
                    <a:gd name="T35" fmla="*/ 276 h 1101"/>
                    <a:gd name="T36" fmla="*/ 44 w 509"/>
                    <a:gd name="T37" fmla="*/ 276 h 1101"/>
                    <a:gd name="T38" fmla="*/ 52 w 509"/>
                    <a:gd name="T39" fmla="*/ 276 h 1101"/>
                    <a:gd name="T40" fmla="*/ 60 w 509"/>
                    <a:gd name="T41" fmla="*/ 271 h 1101"/>
                    <a:gd name="T42" fmla="*/ 67 w 509"/>
                    <a:gd name="T43" fmla="*/ 263 h 1101"/>
                    <a:gd name="T44" fmla="*/ 75 w 509"/>
                    <a:gd name="T45" fmla="*/ 250 h 1101"/>
                    <a:gd name="T46" fmla="*/ 77 w 509"/>
                    <a:gd name="T47" fmla="*/ 240 h 1101"/>
                    <a:gd name="T48" fmla="*/ 79 w 509"/>
                    <a:gd name="T49" fmla="*/ 230 h 1101"/>
                    <a:gd name="T50" fmla="*/ 80 w 509"/>
                    <a:gd name="T51" fmla="*/ 220 h 1101"/>
                    <a:gd name="T52" fmla="*/ 84 w 509"/>
                    <a:gd name="T53" fmla="*/ 206 h 1101"/>
                    <a:gd name="T54" fmla="*/ 89 w 509"/>
                    <a:gd name="T55" fmla="*/ 193 h 1101"/>
                    <a:gd name="T56" fmla="*/ 94 w 509"/>
                    <a:gd name="T57" fmla="*/ 179 h 1101"/>
                    <a:gd name="T58" fmla="*/ 101 w 509"/>
                    <a:gd name="T59" fmla="*/ 160 h 1101"/>
                    <a:gd name="T60" fmla="*/ 106 w 509"/>
                    <a:gd name="T61" fmla="*/ 147 h 1101"/>
                    <a:gd name="T62" fmla="*/ 112 w 509"/>
                    <a:gd name="T63" fmla="*/ 130 h 1101"/>
                    <a:gd name="T64" fmla="*/ 117 w 509"/>
                    <a:gd name="T65" fmla="*/ 113 h 1101"/>
                    <a:gd name="T66" fmla="*/ 122 w 509"/>
                    <a:gd name="T67" fmla="*/ 100 h 1101"/>
                    <a:gd name="T68" fmla="*/ 125 w 509"/>
                    <a:gd name="T69" fmla="*/ 86 h 1101"/>
                    <a:gd name="T70" fmla="*/ 126 w 509"/>
                    <a:gd name="T71" fmla="*/ 74 h 1101"/>
                    <a:gd name="T72" fmla="*/ 127 w 509"/>
                    <a:gd name="T73" fmla="*/ 61 h 1101"/>
                    <a:gd name="T74" fmla="*/ 128 w 509"/>
                    <a:gd name="T75" fmla="*/ 44 h 1101"/>
                    <a:gd name="T76" fmla="*/ 110 w 509"/>
                    <a:gd name="T77" fmla="*/ 52 h 1101"/>
                    <a:gd name="T78" fmla="*/ 95 w 509"/>
                    <a:gd name="T79" fmla="*/ 55 h 1101"/>
                    <a:gd name="T80" fmla="*/ 81 w 509"/>
                    <a:gd name="T81" fmla="*/ 54 h 1101"/>
                    <a:gd name="T82" fmla="*/ 67 w 509"/>
                    <a:gd name="T83" fmla="*/ 47 h 1101"/>
                    <a:gd name="T84" fmla="*/ 55 w 509"/>
                    <a:gd name="T85" fmla="*/ 39 h 1101"/>
                    <a:gd name="T86" fmla="*/ 44 w 509"/>
                    <a:gd name="T87" fmla="*/ 29 h 1101"/>
                    <a:gd name="T88" fmla="*/ 31 w 509"/>
                    <a:gd name="T89" fmla="*/ 19 h 1101"/>
                    <a:gd name="T90" fmla="*/ 15 w 509"/>
                    <a:gd name="T91" fmla="*/ 0 h 1101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509"/>
                    <a:gd name="T139" fmla="*/ 0 h 1101"/>
                    <a:gd name="T140" fmla="*/ 509 w 509"/>
                    <a:gd name="T141" fmla="*/ 1101 h 1101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509" h="1101">
                      <a:moveTo>
                        <a:pt x="58" y="0"/>
                      </a:moveTo>
                      <a:lnTo>
                        <a:pt x="25" y="134"/>
                      </a:lnTo>
                      <a:lnTo>
                        <a:pt x="16" y="214"/>
                      </a:lnTo>
                      <a:lnTo>
                        <a:pt x="10" y="279"/>
                      </a:lnTo>
                      <a:lnTo>
                        <a:pt x="6" y="351"/>
                      </a:lnTo>
                      <a:lnTo>
                        <a:pt x="0" y="456"/>
                      </a:lnTo>
                      <a:lnTo>
                        <a:pt x="0" y="529"/>
                      </a:lnTo>
                      <a:lnTo>
                        <a:pt x="0" y="612"/>
                      </a:lnTo>
                      <a:lnTo>
                        <a:pt x="3" y="689"/>
                      </a:lnTo>
                      <a:lnTo>
                        <a:pt x="16" y="757"/>
                      </a:lnTo>
                      <a:lnTo>
                        <a:pt x="30" y="804"/>
                      </a:lnTo>
                      <a:lnTo>
                        <a:pt x="35" y="862"/>
                      </a:lnTo>
                      <a:lnTo>
                        <a:pt x="33" y="935"/>
                      </a:lnTo>
                      <a:lnTo>
                        <a:pt x="35" y="985"/>
                      </a:lnTo>
                      <a:lnTo>
                        <a:pt x="45" y="1022"/>
                      </a:lnTo>
                      <a:lnTo>
                        <a:pt x="68" y="1058"/>
                      </a:lnTo>
                      <a:lnTo>
                        <a:pt x="96" y="1083"/>
                      </a:lnTo>
                      <a:lnTo>
                        <a:pt x="135" y="1101"/>
                      </a:lnTo>
                      <a:lnTo>
                        <a:pt x="173" y="1101"/>
                      </a:lnTo>
                      <a:lnTo>
                        <a:pt x="205" y="1101"/>
                      </a:lnTo>
                      <a:lnTo>
                        <a:pt x="238" y="1083"/>
                      </a:lnTo>
                      <a:lnTo>
                        <a:pt x="266" y="1050"/>
                      </a:lnTo>
                      <a:lnTo>
                        <a:pt x="298" y="1000"/>
                      </a:lnTo>
                      <a:lnTo>
                        <a:pt x="306" y="957"/>
                      </a:lnTo>
                      <a:lnTo>
                        <a:pt x="314" y="917"/>
                      </a:lnTo>
                      <a:lnTo>
                        <a:pt x="318" y="877"/>
                      </a:lnTo>
                      <a:lnTo>
                        <a:pt x="333" y="822"/>
                      </a:lnTo>
                      <a:lnTo>
                        <a:pt x="353" y="769"/>
                      </a:lnTo>
                      <a:lnTo>
                        <a:pt x="374" y="714"/>
                      </a:lnTo>
                      <a:lnTo>
                        <a:pt x="404" y="640"/>
                      </a:lnTo>
                      <a:lnTo>
                        <a:pt x="424" y="587"/>
                      </a:lnTo>
                      <a:lnTo>
                        <a:pt x="446" y="517"/>
                      </a:lnTo>
                      <a:lnTo>
                        <a:pt x="468" y="452"/>
                      </a:lnTo>
                      <a:lnTo>
                        <a:pt x="488" y="399"/>
                      </a:lnTo>
                      <a:lnTo>
                        <a:pt x="498" y="344"/>
                      </a:lnTo>
                      <a:lnTo>
                        <a:pt x="503" y="293"/>
                      </a:lnTo>
                      <a:lnTo>
                        <a:pt x="506" y="243"/>
                      </a:lnTo>
                      <a:lnTo>
                        <a:pt x="509" y="174"/>
                      </a:lnTo>
                      <a:lnTo>
                        <a:pt x="438" y="206"/>
                      </a:lnTo>
                      <a:lnTo>
                        <a:pt x="378" y="218"/>
                      </a:lnTo>
                      <a:lnTo>
                        <a:pt x="323" y="214"/>
                      </a:lnTo>
                      <a:lnTo>
                        <a:pt x="268" y="188"/>
                      </a:lnTo>
                      <a:lnTo>
                        <a:pt x="218" y="153"/>
                      </a:lnTo>
                      <a:lnTo>
                        <a:pt x="173" y="113"/>
                      </a:lnTo>
                      <a:lnTo>
                        <a:pt x="123" y="73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solidFill>
                  <a:srgbClr val="FFE0C0"/>
                </a:solidFill>
                <a:ln w="11113">
                  <a:solidFill>
                    <a:srgbClr val="804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052" name="Freeform 32"/>
                <p:cNvSpPr>
                  <a:spLocks/>
                </p:cNvSpPr>
                <p:nvPr/>
              </p:nvSpPr>
              <p:spPr bwMode="auto">
                <a:xfrm>
                  <a:off x="554" y="2683"/>
                  <a:ext cx="204" cy="490"/>
                </a:xfrm>
                <a:custGeom>
                  <a:avLst/>
                  <a:gdLst>
                    <a:gd name="T0" fmla="*/ 0 w 410"/>
                    <a:gd name="T1" fmla="*/ 0 h 980"/>
                    <a:gd name="T2" fmla="*/ 6 w 410"/>
                    <a:gd name="T3" fmla="*/ 14 h 980"/>
                    <a:gd name="T4" fmla="*/ 10 w 410"/>
                    <a:gd name="T5" fmla="*/ 24 h 980"/>
                    <a:gd name="T6" fmla="*/ 20 w 410"/>
                    <a:gd name="T7" fmla="*/ 44 h 980"/>
                    <a:gd name="T8" fmla="*/ 27 w 410"/>
                    <a:gd name="T9" fmla="*/ 63 h 980"/>
                    <a:gd name="T10" fmla="*/ 32 w 410"/>
                    <a:gd name="T11" fmla="*/ 86 h 980"/>
                    <a:gd name="T12" fmla="*/ 36 w 410"/>
                    <a:gd name="T13" fmla="*/ 106 h 980"/>
                    <a:gd name="T14" fmla="*/ 40 w 410"/>
                    <a:gd name="T15" fmla="*/ 134 h 980"/>
                    <a:gd name="T16" fmla="*/ 42 w 410"/>
                    <a:gd name="T17" fmla="*/ 153 h 980"/>
                    <a:gd name="T18" fmla="*/ 44 w 410"/>
                    <a:gd name="T19" fmla="*/ 171 h 980"/>
                    <a:gd name="T20" fmla="*/ 44 w 410"/>
                    <a:gd name="T21" fmla="*/ 186 h 980"/>
                    <a:gd name="T22" fmla="*/ 43 w 410"/>
                    <a:gd name="T23" fmla="*/ 201 h 980"/>
                    <a:gd name="T24" fmla="*/ 38 w 410"/>
                    <a:gd name="T25" fmla="*/ 215 h 980"/>
                    <a:gd name="T26" fmla="*/ 31 w 410"/>
                    <a:gd name="T27" fmla="*/ 224 h 980"/>
                    <a:gd name="T28" fmla="*/ 21 w 410"/>
                    <a:gd name="T29" fmla="*/ 227 h 980"/>
                    <a:gd name="T30" fmla="*/ 16 w 410"/>
                    <a:gd name="T31" fmla="*/ 226 h 980"/>
                    <a:gd name="T32" fmla="*/ 11 w 410"/>
                    <a:gd name="T33" fmla="*/ 224 h 980"/>
                    <a:gd name="T34" fmla="*/ 15 w 410"/>
                    <a:gd name="T35" fmla="*/ 235 h 980"/>
                    <a:gd name="T36" fmla="*/ 21 w 410"/>
                    <a:gd name="T37" fmla="*/ 242 h 980"/>
                    <a:gd name="T38" fmla="*/ 27 w 410"/>
                    <a:gd name="T39" fmla="*/ 245 h 980"/>
                    <a:gd name="T40" fmla="*/ 37 w 410"/>
                    <a:gd name="T41" fmla="*/ 245 h 980"/>
                    <a:gd name="T42" fmla="*/ 45 w 410"/>
                    <a:gd name="T43" fmla="*/ 237 h 980"/>
                    <a:gd name="T44" fmla="*/ 49 w 410"/>
                    <a:gd name="T45" fmla="*/ 222 h 980"/>
                    <a:gd name="T46" fmla="*/ 51 w 410"/>
                    <a:gd name="T47" fmla="*/ 208 h 980"/>
                    <a:gd name="T48" fmla="*/ 51 w 410"/>
                    <a:gd name="T49" fmla="*/ 200 h 980"/>
                    <a:gd name="T50" fmla="*/ 56 w 410"/>
                    <a:gd name="T51" fmla="*/ 187 h 980"/>
                    <a:gd name="T52" fmla="*/ 61 w 410"/>
                    <a:gd name="T53" fmla="*/ 174 h 980"/>
                    <a:gd name="T54" fmla="*/ 65 w 410"/>
                    <a:gd name="T55" fmla="*/ 165 h 980"/>
                    <a:gd name="T56" fmla="*/ 70 w 410"/>
                    <a:gd name="T57" fmla="*/ 150 h 980"/>
                    <a:gd name="T58" fmla="*/ 77 w 410"/>
                    <a:gd name="T59" fmla="*/ 136 h 980"/>
                    <a:gd name="T60" fmla="*/ 83 w 410"/>
                    <a:gd name="T61" fmla="*/ 122 h 980"/>
                    <a:gd name="T62" fmla="*/ 88 w 410"/>
                    <a:gd name="T63" fmla="*/ 110 h 980"/>
                    <a:gd name="T64" fmla="*/ 93 w 410"/>
                    <a:gd name="T65" fmla="*/ 94 h 980"/>
                    <a:gd name="T66" fmla="*/ 98 w 410"/>
                    <a:gd name="T67" fmla="*/ 80 h 980"/>
                    <a:gd name="T68" fmla="*/ 100 w 410"/>
                    <a:gd name="T69" fmla="*/ 66 h 980"/>
                    <a:gd name="T70" fmla="*/ 102 w 410"/>
                    <a:gd name="T71" fmla="*/ 53 h 980"/>
                    <a:gd name="T72" fmla="*/ 102 w 410"/>
                    <a:gd name="T73" fmla="*/ 40 h 980"/>
                    <a:gd name="T74" fmla="*/ 81 w 410"/>
                    <a:gd name="T75" fmla="*/ 46 h 980"/>
                    <a:gd name="T76" fmla="*/ 61 w 410"/>
                    <a:gd name="T77" fmla="*/ 46 h 980"/>
                    <a:gd name="T78" fmla="*/ 49 w 410"/>
                    <a:gd name="T79" fmla="*/ 42 h 980"/>
                    <a:gd name="T80" fmla="*/ 37 w 410"/>
                    <a:gd name="T81" fmla="*/ 35 h 980"/>
                    <a:gd name="T82" fmla="*/ 29 w 410"/>
                    <a:gd name="T83" fmla="*/ 27 h 980"/>
                    <a:gd name="T84" fmla="*/ 13 w 410"/>
                    <a:gd name="T85" fmla="*/ 15 h 980"/>
                    <a:gd name="T86" fmla="*/ 0 w 410"/>
                    <a:gd name="T87" fmla="*/ 0 h 980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410"/>
                    <a:gd name="T133" fmla="*/ 0 h 980"/>
                    <a:gd name="T134" fmla="*/ 410 w 410"/>
                    <a:gd name="T135" fmla="*/ 980 h 980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410" h="980">
                      <a:moveTo>
                        <a:pt x="0" y="0"/>
                      </a:moveTo>
                      <a:lnTo>
                        <a:pt x="27" y="53"/>
                      </a:lnTo>
                      <a:lnTo>
                        <a:pt x="43" y="96"/>
                      </a:lnTo>
                      <a:lnTo>
                        <a:pt x="82" y="176"/>
                      </a:lnTo>
                      <a:lnTo>
                        <a:pt x="110" y="254"/>
                      </a:lnTo>
                      <a:lnTo>
                        <a:pt x="130" y="341"/>
                      </a:lnTo>
                      <a:lnTo>
                        <a:pt x="147" y="424"/>
                      </a:lnTo>
                      <a:lnTo>
                        <a:pt x="163" y="534"/>
                      </a:lnTo>
                      <a:lnTo>
                        <a:pt x="168" y="609"/>
                      </a:lnTo>
                      <a:lnTo>
                        <a:pt x="177" y="682"/>
                      </a:lnTo>
                      <a:lnTo>
                        <a:pt x="177" y="742"/>
                      </a:lnTo>
                      <a:lnTo>
                        <a:pt x="173" y="803"/>
                      </a:lnTo>
                      <a:lnTo>
                        <a:pt x="153" y="857"/>
                      </a:lnTo>
                      <a:lnTo>
                        <a:pt x="125" y="893"/>
                      </a:lnTo>
                      <a:lnTo>
                        <a:pt x="85" y="908"/>
                      </a:lnTo>
                      <a:lnTo>
                        <a:pt x="67" y="903"/>
                      </a:lnTo>
                      <a:lnTo>
                        <a:pt x="47" y="893"/>
                      </a:lnTo>
                      <a:lnTo>
                        <a:pt x="60" y="937"/>
                      </a:lnTo>
                      <a:lnTo>
                        <a:pt x="85" y="965"/>
                      </a:lnTo>
                      <a:lnTo>
                        <a:pt x="108" y="980"/>
                      </a:lnTo>
                      <a:lnTo>
                        <a:pt x="150" y="977"/>
                      </a:lnTo>
                      <a:lnTo>
                        <a:pt x="180" y="948"/>
                      </a:lnTo>
                      <a:lnTo>
                        <a:pt x="196" y="887"/>
                      </a:lnTo>
                      <a:lnTo>
                        <a:pt x="208" y="832"/>
                      </a:lnTo>
                      <a:lnTo>
                        <a:pt x="208" y="799"/>
                      </a:lnTo>
                      <a:lnTo>
                        <a:pt x="225" y="745"/>
                      </a:lnTo>
                      <a:lnTo>
                        <a:pt x="246" y="695"/>
                      </a:lnTo>
                      <a:lnTo>
                        <a:pt x="263" y="657"/>
                      </a:lnTo>
                      <a:lnTo>
                        <a:pt x="283" y="599"/>
                      </a:lnTo>
                      <a:lnTo>
                        <a:pt x="310" y="541"/>
                      </a:lnTo>
                      <a:lnTo>
                        <a:pt x="335" y="486"/>
                      </a:lnTo>
                      <a:lnTo>
                        <a:pt x="355" y="439"/>
                      </a:lnTo>
                      <a:lnTo>
                        <a:pt x="376" y="374"/>
                      </a:lnTo>
                      <a:lnTo>
                        <a:pt x="393" y="319"/>
                      </a:lnTo>
                      <a:lnTo>
                        <a:pt x="403" y="264"/>
                      </a:lnTo>
                      <a:lnTo>
                        <a:pt x="410" y="209"/>
                      </a:lnTo>
                      <a:lnTo>
                        <a:pt x="410" y="158"/>
                      </a:lnTo>
                      <a:lnTo>
                        <a:pt x="326" y="184"/>
                      </a:lnTo>
                      <a:lnTo>
                        <a:pt x="246" y="184"/>
                      </a:lnTo>
                      <a:lnTo>
                        <a:pt x="196" y="166"/>
                      </a:lnTo>
                      <a:lnTo>
                        <a:pt x="150" y="139"/>
                      </a:lnTo>
                      <a:lnTo>
                        <a:pt x="118" y="108"/>
                      </a:lnTo>
                      <a:lnTo>
                        <a:pt x="55" y="6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04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42001" name="Group 49"/>
            <p:cNvGrpSpPr>
              <a:grpSpLocks/>
            </p:cNvGrpSpPr>
            <p:nvPr/>
          </p:nvGrpSpPr>
          <p:grpSpPr bwMode="auto">
            <a:xfrm>
              <a:off x="738" y="1123"/>
              <a:ext cx="300" cy="698"/>
              <a:chOff x="738" y="1123"/>
              <a:chExt cx="300" cy="698"/>
            </a:xfrm>
          </p:grpSpPr>
          <p:sp>
            <p:nvSpPr>
              <p:cNvPr id="42034" name="Freeform 35"/>
              <p:cNvSpPr>
                <a:spLocks/>
              </p:cNvSpPr>
              <p:nvPr/>
            </p:nvSpPr>
            <p:spPr bwMode="auto">
              <a:xfrm>
                <a:off x="747" y="1174"/>
                <a:ext cx="279" cy="379"/>
              </a:xfrm>
              <a:custGeom>
                <a:avLst/>
                <a:gdLst>
                  <a:gd name="T0" fmla="*/ 60 w 560"/>
                  <a:gd name="T1" fmla="*/ 1 h 758"/>
                  <a:gd name="T2" fmla="*/ 18 w 560"/>
                  <a:gd name="T3" fmla="*/ 12 h 758"/>
                  <a:gd name="T4" fmla="*/ 8 w 560"/>
                  <a:gd name="T5" fmla="*/ 48 h 758"/>
                  <a:gd name="T6" fmla="*/ 8 w 560"/>
                  <a:gd name="T7" fmla="*/ 87 h 758"/>
                  <a:gd name="T8" fmla="*/ 1 w 560"/>
                  <a:gd name="T9" fmla="*/ 86 h 758"/>
                  <a:gd name="T10" fmla="*/ 0 w 560"/>
                  <a:gd name="T11" fmla="*/ 93 h 758"/>
                  <a:gd name="T12" fmla="*/ 1 w 560"/>
                  <a:gd name="T13" fmla="*/ 107 h 758"/>
                  <a:gd name="T14" fmla="*/ 4 w 560"/>
                  <a:gd name="T15" fmla="*/ 119 h 758"/>
                  <a:gd name="T16" fmla="*/ 7 w 560"/>
                  <a:gd name="T17" fmla="*/ 126 h 758"/>
                  <a:gd name="T18" fmla="*/ 13 w 560"/>
                  <a:gd name="T19" fmla="*/ 132 h 758"/>
                  <a:gd name="T20" fmla="*/ 15 w 560"/>
                  <a:gd name="T21" fmla="*/ 145 h 758"/>
                  <a:gd name="T22" fmla="*/ 18 w 560"/>
                  <a:gd name="T23" fmla="*/ 161 h 758"/>
                  <a:gd name="T24" fmla="*/ 25 w 560"/>
                  <a:gd name="T25" fmla="*/ 171 h 758"/>
                  <a:gd name="T26" fmla="*/ 33 w 560"/>
                  <a:gd name="T27" fmla="*/ 177 h 758"/>
                  <a:gd name="T28" fmla="*/ 43 w 560"/>
                  <a:gd name="T29" fmla="*/ 181 h 758"/>
                  <a:gd name="T30" fmla="*/ 50 w 560"/>
                  <a:gd name="T31" fmla="*/ 187 h 758"/>
                  <a:gd name="T32" fmla="*/ 62 w 560"/>
                  <a:gd name="T33" fmla="*/ 190 h 758"/>
                  <a:gd name="T34" fmla="*/ 76 w 560"/>
                  <a:gd name="T35" fmla="*/ 188 h 758"/>
                  <a:gd name="T36" fmla="*/ 92 w 560"/>
                  <a:gd name="T37" fmla="*/ 185 h 758"/>
                  <a:gd name="T38" fmla="*/ 101 w 560"/>
                  <a:gd name="T39" fmla="*/ 179 h 758"/>
                  <a:gd name="T40" fmla="*/ 111 w 560"/>
                  <a:gd name="T41" fmla="*/ 169 h 758"/>
                  <a:gd name="T42" fmla="*/ 118 w 560"/>
                  <a:gd name="T43" fmla="*/ 161 h 758"/>
                  <a:gd name="T44" fmla="*/ 120 w 560"/>
                  <a:gd name="T45" fmla="*/ 154 h 758"/>
                  <a:gd name="T46" fmla="*/ 124 w 560"/>
                  <a:gd name="T47" fmla="*/ 134 h 758"/>
                  <a:gd name="T48" fmla="*/ 127 w 560"/>
                  <a:gd name="T49" fmla="*/ 125 h 758"/>
                  <a:gd name="T50" fmla="*/ 131 w 560"/>
                  <a:gd name="T51" fmla="*/ 124 h 758"/>
                  <a:gd name="T52" fmla="*/ 135 w 560"/>
                  <a:gd name="T53" fmla="*/ 118 h 758"/>
                  <a:gd name="T54" fmla="*/ 137 w 560"/>
                  <a:gd name="T55" fmla="*/ 110 h 758"/>
                  <a:gd name="T56" fmla="*/ 138 w 560"/>
                  <a:gd name="T57" fmla="*/ 95 h 758"/>
                  <a:gd name="T58" fmla="*/ 138 w 560"/>
                  <a:gd name="T59" fmla="*/ 87 h 758"/>
                  <a:gd name="T60" fmla="*/ 134 w 560"/>
                  <a:gd name="T61" fmla="*/ 80 h 758"/>
                  <a:gd name="T62" fmla="*/ 128 w 560"/>
                  <a:gd name="T63" fmla="*/ 81 h 758"/>
                  <a:gd name="T64" fmla="*/ 139 w 560"/>
                  <a:gd name="T65" fmla="*/ 52 h 758"/>
                  <a:gd name="T66" fmla="*/ 128 w 560"/>
                  <a:gd name="T67" fmla="*/ 13 h 758"/>
                  <a:gd name="T68" fmla="*/ 113 w 560"/>
                  <a:gd name="T69" fmla="*/ 0 h 758"/>
                  <a:gd name="T70" fmla="*/ 60 w 560"/>
                  <a:gd name="T71" fmla="*/ 1 h 75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60"/>
                  <a:gd name="T109" fmla="*/ 0 h 758"/>
                  <a:gd name="T110" fmla="*/ 560 w 560"/>
                  <a:gd name="T111" fmla="*/ 758 h 75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60" h="758">
                    <a:moveTo>
                      <a:pt x="242" y="4"/>
                    </a:moveTo>
                    <a:lnTo>
                      <a:pt x="72" y="50"/>
                    </a:lnTo>
                    <a:lnTo>
                      <a:pt x="35" y="192"/>
                    </a:lnTo>
                    <a:lnTo>
                      <a:pt x="34" y="348"/>
                    </a:lnTo>
                    <a:lnTo>
                      <a:pt x="5" y="341"/>
                    </a:lnTo>
                    <a:lnTo>
                      <a:pt x="0" y="370"/>
                    </a:lnTo>
                    <a:lnTo>
                      <a:pt x="4" y="431"/>
                    </a:lnTo>
                    <a:lnTo>
                      <a:pt x="17" y="478"/>
                    </a:lnTo>
                    <a:lnTo>
                      <a:pt x="30" y="506"/>
                    </a:lnTo>
                    <a:lnTo>
                      <a:pt x="55" y="525"/>
                    </a:lnTo>
                    <a:lnTo>
                      <a:pt x="60" y="579"/>
                    </a:lnTo>
                    <a:lnTo>
                      <a:pt x="74" y="644"/>
                    </a:lnTo>
                    <a:lnTo>
                      <a:pt x="102" y="684"/>
                    </a:lnTo>
                    <a:lnTo>
                      <a:pt x="135" y="706"/>
                    </a:lnTo>
                    <a:lnTo>
                      <a:pt x="173" y="724"/>
                    </a:lnTo>
                    <a:lnTo>
                      <a:pt x="203" y="746"/>
                    </a:lnTo>
                    <a:lnTo>
                      <a:pt x="250" y="758"/>
                    </a:lnTo>
                    <a:lnTo>
                      <a:pt x="308" y="749"/>
                    </a:lnTo>
                    <a:lnTo>
                      <a:pt x="370" y="739"/>
                    </a:lnTo>
                    <a:lnTo>
                      <a:pt x="406" y="713"/>
                    </a:lnTo>
                    <a:lnTo>
                      <a:pt x="446" y="674"/>
                    </a:lnTo>
                    <a:lnTo>
                      <a:pt x="473" y="641"/>
                    </a:lnTo>
                    <a:lnTo>
                      <a:pt x="483" y="613"/>
                    </a:lnTo>
                    <a:lnTo>
                      <a:pt x="498" y="536"/>
                    </a:lnTo>
                    <a:lnTo>
                      <a:pt x="511" y="503"/>
                    </a:lnTo>
                    <a:lnTo>
                      <a:pt x="525" y="496"/>
                    </a:lnTo>
                    <a:lnTo>
                      <a:pt x="543" y="475"/>
                    </a:lnTo>
                    <a:lnTo>
                      <a:pt x="550" y="441"/>
                    </a:lnTo>
                    <a:lnTo>
                      <a:pt x="556" y="380"/>
                    </a:lnTo>
                    <a:lnTo>
                      <a:pt x="553" y="348"/>
                    </a:lnTo>
                    <a:lnTo>
                      <a:pt x="540" y="318"/>
                    </a:lnTo>
                    <a:lnTo>
                      <a:pt x="513" y="321"/>
                    </a:lnTo>
                    <a:lnTo>
                      <a:pt x="560" y="210"/>
                    </a:lnTo>
                    <a:lnTo>
                      <a:pt x="513" y="54"/>
                    </a:lnTo>
                    <a:lnTo>
                      <a:pt x="456" y="0"/>
                    </a:lnTo>
                    <a:lnTo>
                      <a:pt x="242" y="4"/>
                    </a:lnTo>
                    <a:close/>
                  </a:path>
                </a:pathLst>
              </a:custGeom>
              <a:solidFill>
                <a:srgbClr val="FFE0C0"/>
              </a:solidFill>
              <a:ln w="11113">
                <a:solidFill>
                  <a:srgbClr val="804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35" name="Freeform 36"/>
              <p:cNvSpPr>
                <a:spLocks/>
              </p:cNvSpPr>
              <p:nvPr/>
            </p:nvSpPr>
            <p:spPr bwMode="auto">
              <a:xfrm>
                <a:off x="738" y="1123"/>
                <a:ext cx="300" cy="272"/>
              </a:xfrm>
              <a:custGeom>
                <a:avLst/>
                <a:gdLst>
                  <a:gd name="T0" fmla="*/ 13 w 599"/>
                  <a:gd name="T1" fmla="*/ 129 h 542"/>
                  <a:gd name="T2" fmla="*/ 6 w 599"/>
                  <a:gd name="T3" fmla="*/ 111 h 542"/>
                  <a:gd name="T4" fmla="*/ 4 w 599"/>
                  <a:gd name="T5" fmla="*/ 96 h 542"/>
                  <a:gd name="T6" fmla="*/ 5 w 599"/>
                  <a:gd name="T7" fmla="*/ 49 h 542"/>
                  <a:gd name="T8" fmla="*/ 11 w 599"/>
                  <a:gd name="T9" fmla="*/ 33 h 542"/>
                  <a:gd name="T10" fmla="*/ 20 w 599"/>
                  <a:gd name="T11" fmla="*/ 27 h 542"/>
                  <a:gd name="T12" fmla="*/ 42 w 599"/>
                  <a:gd name="T13" fmla="*/ 12 h 542"/>
                  <a:gd name="T14" fmla="*/ 59 w 599"/>
                  <a:gd name="T15" fmla="*/ 3 h 542"/>
                  <a:gd name="T16" fmla="*/ 81 w 599"/>
                  <a:gd name="T17" fmla="*/ 0 h 542"/>
                  <a:gd name="T18" fmla="*/ 101 w 599"/>
                  <a:gd name="T19" fmla="*/ 5 h 542"/>
                  <a:gd name="T20" fmla="*/ 111 w 599"/>
                  <a:gd name="T21" fmla="*/ 7 h 542"/>
                  <a:gd name="T22" fmla="*/ 116 w 599"/>
                  <a:gd name="T23" fmla="*/ 16 h 542"/>
                  <a:gd name="T24" fmla="*/ 138 w 599"/>
                  <a:gd name="T25" fmla="*/ 29 h 542"/>
                  <a:gd name="T26" fmla="*/ 150 w 599"/>
                  <a:gd name="T27" fmla="*/ 52 h 542"/>
                  <a:gd name="T28" fmla="*/ 148 w 599"/>
                  <a:gd name="T29" fmla="*/ 73 h 542"/>
                  <a:gd name="T30" fmla="*/ 143 w 599"/>
                  <a:gd name="T31" fmla="*/ 99 h 542"/>
                  <a:gd name="T32" fmla="*/ 135 w 599"/>
                  <a:gd name="T33" fmla="*/ 109 h 542"/>
                  <a:gd name="T34" fmla="*/ 131 w 599"/>
                  <a:gd name="T35" fmla="*/ 122 h 542"/>
                  <a:gd name="T36" fmla="*/ 133 w 599"/>
                  <a:gd name="T37" fmla="*/ 97 h 542"/>
                  <a:gd name="T38" fmla="*/ 132 w 599"/>
                  <a:gd name="T39" fmla="*/ 61 h 542"/>
                  <a:gd name="T40" fmla="*/ 113 w 599"/>
                  <a:gd name="T41" fmla="*/ 39 h 542"/>
                  <a:gd name="T42" fmla="*/ 96 w 599"/>
                  <a:gd name="T43" fmla="*/ 31 h 542"/>
                  <a:gd name="T44" fmla="*/ 85 w 599"/>
                  <a:gd name="T45" fmla="*/ 41 h 542"/>
                  <a:gd name="T46" fmla="*/ 70 w 599"/>
                  <a:gd name="T47" fmla="*/ 51 h 542"/>
                  <a:gd name="T48" fmla="*/ 59 w 599"/>
                  <a:gd name="T49" fmla="*/ 51 h 542"/>
                  <a:gd name="T50" fmla="*/ 49 w 599"/>
                  <a:gd name="T51" fmla="*/ 38 h 542"/>
                  <a:gd name="T52" fmla="*/ 37 w 599"/>
                  <a:gd name="T53" fmla="*/ 41 h 542"/>
                  <a:gd name="T54" fmla="*/ 27 w 599"/>
                  <a:gd name="T55" fmla="*/ 53 h 542"/>
                  <a:gd name="T56" fmla="*/ 20 w 599"/>
                  <a:gd name="T57" fmla="*/ 77 h 542"/>
                  <a:gd name="T58" fmla="*/ 15 w 599"/>
                  <a:gd name="T59" fmla="*/ 90 h 542"/>
                  <a:gd name="T60" fmla="*/ 17 w 599"/>
                  <a:gd name="T61" fmla="*/ 105 h 542"/>
                  <a:gd name="T62" fmla="*/ 18 w 599"/>
                  <a:gd name="T63" fmla="*/ 127 h 542"/>
                  <a:gd name="T64" fmla="*/ 15 w 599"/>
                  <a:gd name="T65" fmla="*/ 137 h 54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99"/>
                  <a:gd name="T100" fmla="*/ 0 h 542"/>
                  <a:gd name="T101" fmla="*/ 599 w 599"/>
                  <a:gd name="T102" fmla="*/ 542 h 54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99" h="542">
                    <a:moveTo>
                      <a:pt x="58" y="542"/>
                    </a:moveTo>
                    <a:lnTo>
                      <a:pt x="51" y="514"/>
                    </a:lnTo>
                    <a:lnTo>
                      <a:pt x="43" y="461"/>
                    </a:lnTo>
                    <a:lnTo>
                      <a:pt x="21" y="442"/>
                    </a:lnTo>
                    <a:lnTo>
                      <a:pt x="26" y="424"/>
                    </a:lnTo>
                    <a:lnTo>
                      <a:pt x="16" y="381"/>
                    </a:lnTo>
                    <a:lnTo>
                      <a:pt x="0" y="276"/>
                    </a:lnTo>
                    <a:lnTo>
                      <a:pt x="20" y="196"/>
                    </a:lnTo>
                    <a:lnTo>
                      <a:pt x="41" y="174"/>
                    </a:lnTo>
                    <a:lnTo>
                      <a:pt x="41" y="130"/>
                    </a:lnTo>
                    <a:lnTo>
                      <a:pt x="58" y="105"/>
                    </a:lnTo>
                    <a:lnTo>
                      <a:pt x="78" y="108"/>
                    </a:lnTo>
                    <a:lnTo>
                      <a:pt x="133" y="101"/>
                    </a:lnTo>
                    <a:lnTo>
                      <a:pt x="168" y="46"/>
                    </a:lnTo>
                    <a:lnTo>
                      <a:pt x="206" y="31"/>
                    </a:lnTo>
                    <a:lnTo>
                      <a:pt x="236" y="10"/>
                    </a:lnTo>
                    <a:lnTo>
                      <a:pt x="268" y="3"/>
                    </a:lnTo>
                    <a:lnTo>
                      <a:pt x="323" y="0"/>
                    </a:lnTo>
                    <a:lnTo>
                      <a:pt x="373" y="0"/>
                    </a:lnTo>
                    <a:lnTo>
                      <a:pt x="401" y="18"/>
                    </a:lnTo>
                    <a:lnTo>
                      <a:pt x="424" y="25"/>
                    </a:lnTo>
                    <a:lnTo>
                      <a:pt x="444" y="28"/>
                    </a:lnTo>
                    <a:lnTo>
                      <a:pt x="464" y="58"/>
                    </a:lnTo>
                    <a:lnTo>
                      <a:pt x="464" y="61"/>
                    </a:lnTo>
                    <a:lnTo>
                      <a:pt x="507" y="105"/>
                    </a:lnTo>
                    <a:lnTo>
                      <a:pt x="552" y="115"/>
                    </a:lnTo>
                    <a:lnTo>
                      <a:pt x="596" y="174"/>
                    </a:lnTo>
                    <a:lnTo>
                      <a:pt x="599" y="208"/>
                    </a:lnTo>
                    <a:lnTo>
                      <a:pt x="586" y="263"/>
                    </a:lnTo>
                    <a:lnTo>
                      <a:pt x="589" y="288"/>
                    </a:lnTo>
                    <a:lnTo>
                      <a:pt x="586" y="368"/>
                    </a:lnTo>
                    <a:lnTo>
                      <a:pt x="572" y="393"/>
                    </a:lnTo>
                    <a:lnTo>
                      <a:pt x="557" y="419"/>
                    </a:lnTo>
                    <a:lnTo>
                      <a:pt x="537" y="434"/>
                    </a:lnTo>
                    <a:lnTo>
                      <a:pt x="534" y="484"/>
                    </a:lnTo>
                    <a:lnTo>
                      <a:pt x="521" y="486"/>
                    </a:lnTo>
                    <a:lnTo>
                      <a:pt x="521" y="422"/>
                    </a:lnTo>
                    <a:lnTo>
                      <a:pt x="532" y="386"/>
                    </a:lnTo>
                    <a:lnTo>
                      <a:pt x="541" y="288"/>
                    </a:lnTo>
                    <a:lnTo>
                      <a:pt x="527" y="244"/>
                    </a:lnTo>
                    <a:lnTo>
                      <a:pt x="494" y="201"/>
                    </a:lnTo>
                    <a:lnTo>
                      <a:pt x="449" y="156"/>
                    </a:lnTo>
                    <a:lnTo>
                      <a:pt x="417" y="126"/>
                    </a:lnTo>
                    <a:lnTo>
                      <a:pt x="384" y="123"/>
                    </a:lnTo>
                    <a:lnTo>
                      <a:pt x="359" y="133"/>
                    </a:lnTo>
                    <a:lnTo>
                      <a:pt x="339" y="161"/>
                    </a:lnTo>
                    <a:lnTo>
                      <a:pt x="298" y="186"/>
                    </a:lnTo>
                    <a:lnTo>
                      <a:pt x="278" y="204"/>
                    </a:lnTo>
                    <a:lnTo>
                      <a:pt x="223" y="244"/>
                    </a:lnTo>
                    <a:lnTo>
                      <a:pt x="236" y="204"/>
                    </a:lnTo>
                    <a:lnTo>
                      <a:pt x="223" y="164"/>
                    </a:lnTo>
                    <a:lnTo>
                      <a:pt x="193" y="150"/>
                    </a:lnTo>
                    <a:lnTo>
                      <a:pt x="164" y="143"/>
                    </a:lnTo>
                    <a:lnTo>
                      <a:pt x="146" y="161"/>
                    </a:lnTo>
                    <a:lnTo>
                      <a:pt x="126" y="183"/>
                    </a:lnTo>
                    <a:lnTo>
                      <a:pt x="106" y="211"/>
                    </a:lnTo>
                    <a:lnTo>
                      <a:pt x="75" y="258"/>
                    </a:lnTo>
                    <a:lnTo>
                      <a:pt x="80" y="306"/>
                    </a:lnTo>
                    <a:lnTo>
                      <a:pt x="80" y="328"/>
                    </a:lnTo>
                    <a:lnTo>
                      <a:pt x="58" y="356"/>
                    </a:lnTo>
                    <a:lnTo>
                      <a:pt x="58" y="378"/>
                    </a:lnTo>
                    <a:lnTo>
                      <a:pt x="68" y="419"/>
                    </a:lnTo>
                    <a:lnTo>
                      <a:pt x="65" y="457"/>
                    </a:lnTo>
                    <a:lnTo>
                      <a:pt x="71" y="504"/>
                    </a:lnTo>
                    <a:lnTo>
                      <a:pt x="65" y="541"/>
                    </a:lnTo>
                    <a:lnTo>
                      <a:pt x="58" y="542"/>
                    </a:lnTo>
                    <a:close/>
                  </a:path>
                </a:pathLst>
              </a:custGeom>
              <a:solidFill>
                <a:srgbClr val="402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36" name="Freeform 37"/>
              <p:cNvSpPr>
                <a:spLocks/>
              </p:cNvSpPr>
              <p:nvPr/>
            </p:nvSpPr>
            <p:spPr bwMode="auto">
              <a:xfrm>
                <a:off x="856" y="1248"/>
                <a:ext cx="144" cy="288"/>
              </a:xfrm>
              <a:custGeom>
                <a:avLst/>
                <a:gdLst>
                  <a:gd name="T0" fmla="*/ 23 w 288"/>
                  <a:gd name="T1" fmla="*/ 30 h 576"/>
                  <a:gd name="T2" fmla="*/ 27 w 288"/>
                  <a:gd name="T3" fmla="*/ 43 h 576"/>
                  <a:gd name="T4" fmla="*/ 28 w 288"/>
                  <a:gd name="T5" fmla="*/ 69 h 576"/>
                  <a:gd name="T6" fmla="*/ 33 w 288"/>
                  <a:gd name="T7" fmla="*/ 75 h 576"/>
                  <a:gd name="T8" fmla="*/ 23 w 288"/>
                  <a:gd name="T9" fmla="*/ 80 h 576"/>
                  <a:gd name="T10" fmla="*/ 10 w 288"/>
                  <a:gd name="T11" fmla="*/ 77 h 576"/>
                  <a:gd name="T12" fmla="*/ 0 w 288"/>
                  <a:gd name="T13" fmla="*/ 73 h 576"/>
                  <a:gd name="T14" fmla="*/ 6 w 288"/>
                  <a:gd name="T15" fmla="*/ 81 h 576"/>
                  <a:gd name="T16" fmla="*/ 13 w 288"/>
                  <a:gd name="T17" fmla="*/ 86 h 576"/>
                  <a:gd name="T18" fmla="*/ 18 w 288"/>
                  <a:gd name="T19" fmla="*/ 86 h 576"/>
                  <a:gd name="T20" fmla="*/ 21 w 288"/>
                  <a:gd name="T21" fmla="*/ 92 h 576"/>
                  <a:gd name="T22" fmla="*/ 39 w 288"/>
                  <a:gd name="T23" fmla="*/ 95 h 576"/>
                  <a:gd name="T24" fmla="*/ 45 w 288"/>
                  <a:gd name="T25" fmla="*/ 104 h 576"/>
                  <a:gd name="T26" fmla="*/ 37 w 288"/>
                  <a:gd name="T27" fmla="*/ 113 h 576"/>
                  <a:gd name="T28" fmla="*/ 26 w 288"/>
                  <a:gd name="T29" fmla="*/ 117 h 576"/>
                  <a:gd name="T30" fmla="*/ 9 w 288"/>
                  <a:gd name="T31" fmla="*/ 120 h 576"/>
                  <a:gd name="T32" fmla="*/ 15 w 288"/>
                  <a:gd name="T33" fmla="*/ 126 h 576"/>
                  <a:gd name="T34" fmla="*/ 26 w 288"/>
                  <a:gd name="T35" fmla="*/ 125 h 576"/>
                  <a:gd name="T36" fmla="*/ 38 w 288"/>
                  <a:gd name="T37" fmla="*/ 124 h 576"/>
                  <a:gd name="T38" fmla="*/ 41 w 288"/>
                  <a:gd name="T39" fmla="*/ 131 h 576"/>
                  <a:gd name="T40" fmla="*/ 35 w 288"/>
                  <a:gd name="T41" fmla="*/ 138 h 576"/>
                  <a:gd name="T42" fmla="*/ 24 w 288"/>
                  <a:gd name="T43" fmla="*/ 142 h 576"/>
                  <a:gd name="T44" fmla="*/ 31 w 288"/>
                  <a:gd name="T45" fmla="*/ 144 h 576"/>
                  <a:gd name="T46" fmla="*/ 43 w 288"/>
                  <a:gd name="T47" fmla="*/ 137 h 576"/>
                  <a:gd name="T48" fmla="*/ 51 w 288"/>
                  <a:gd name="T49" fmla="*/ 130 h 576"/>
                  <a:gd name="T50" fmla="*/ 58 w 288"/>
                  <a:gd name="T51" fmla="*/ 121 h 576"/>
                  <a:gd name="T52" fmla="*/ 61 w 288"/>
                  <a:gd name="T53" fmla="*/ 108 h 576"/>
                  <a:gd name="T54" fmla="*/ 63 w 288"/>
                  <a:gd name="T55" fmla="*/ 96 h 576"/>
                  <a:gd name="T56" fmla="*/ 62 w 288"/>
                  <a:gd name="T57" fmla="*/ 84 h 576"/>
                  <a:gd name="T58" fmla="*/ 67 w 288"/>
                  <a:gd name="T59" fmla="*/ 68 h 576"/>
                  <a:gd name="T60" fmla="*/ 70 w 288"/>
                  <a:gd name="T61" fmla="*/ 52 h 576"/>
                  <a:gd name="T62" fmla="*/ 65 w 288"/>
                  <a:gd name="T63" fmla="*/ 37 h 576"/>
                  <a:gd name="T64" fmla="*/ 72 w 288"/>
                  <a:gd name="T65" fmla="*/ 22 h 576"/>
                  <a:gd name="T66" fmla="*/ 70 w 288"/>
                  <a:gd name="T67" fmla="*/ 5 h 576"/>
                  <a:gd name="T68" fmla="*/ 70 w 288"/>
                  <a:gd name="T69" fmla="*/ 13 h 576"/>
                  <a:gd name="T70" fmla="*/ 63 w 288"/>
                  <a:gd name="T71" fmla="*/ 28 h 576"/>
                  <a:gd name="T72" fmla="*/ 62 w 288"/>
                  <a:gd name="T73" fmla="*/ 41 h 576"/>
                  <a:gd name="T74" fmla="*/ 66 w 288"/>
                  <a:gd name="T75" fmla="*/ 54 h 576"/>
                  <a:gd name="T76" fmla="*/ 61 w 288"/>
                  <a:gd name="T77" fmla="*/ 72 h 576"/>
                  <a:gd name="T78" fmla="*/ 57 w 288"/>
                  <a:gd name="T79" fmla="*/ 83 h 576"/>
                  <a:gd name="T80" fmla="*/ 48 w 288"/>
                  <a:gd name="T81" fmla="*/ 83 h 576"/>
                  <a:gd name="T82" fmla="*/ 40 w 288"/>
                  <a:gd name="T83" fmla="*/ 71 h 576"/>
                  <a:gd name="T84" fmla="*/ 37 w 288"/>
                  <a:gd name="T85" fmla="*/ 55 h 576"/>
                  <a:gd name="T86" fmla="*/ 36 w 288"/>
                  <a:gd name="T87" fmla="*/ 43 h 576"/>
                  <a:gd name="T88" fmla="*/ 36 w 288"/>
                  <a:gd name="T89" fmla="*/ 29 h 576"/>
                  <a:gd name="T90" fmla="*/ 36 w 288"/>
                  <a:gd name="T91" fmla="*/ 25 h 57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88"/>
                  <a:gd name="T139" fmla="*/ 0 h 576"/>
                  <a:gd name="T140" fmla="*/ 288 w 288"/>
                  <a:gd name="T141" fmla="*/ 576 h 57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88" h="576">
                    <a:moveTo>
                      <a:pt x="124" y="105"/>
                    </a:moveTo>
                    <a:lnTo>
                      <a:pt x="95" y="120"/>
                    </a:lnTo>
                    <a:lnTo>
                      <a:pt x="102" y="142"/>
                    </a:lnTo>
                    <a:lnTo>
                      <a:pt x="110" y="172"/>
                    </a:lnTo>
                    <a:lnTo>
                      <a:pt x="104" y="248"/>
                    </a:lnTo>
                    <a:lnTo>
                      <a:pt x="112" y="275"/>
                    </a:lnTo>
                    <a:lnTo>
                      <a:pt x="124" y="285"/>
                    </a:lnTo>
                    <a:lnTo>
                      <a:pt x="129" y="303"/>
                    </a:lnTo>
                    <a:lnTo>
                      <a:pt x="107" y="307"/>
                    </a:lnTo>
                    <a:lnTo>
                      <a:pt x="92" y="320"/>
                    </a:lnTo>
                    <a:lnTo>
                      <a:pt x="50" y="322"/>
                    </a:lnTo>
                    <a:lnTo>
                      <a:pt x="40" y="310"/>
                    </a:lnTo>
                    <a:lnTo>
                      <a:pt x="14" y="317"/>
                    </a:lnTo>
                    <a:lnTo>
                      <a:pt x="0" y="295"/>
                    </a:lnTo>
                    <a:lnTo>
                      <a:pt x="5" y="318"/>
                    </a:lnTo>
                    <a:lnTo>
                      <a:pt x="24" y="325"/>
                    </a:lnTo>
                    <a:lnTo>
                      <a:pt x="40" y="338"/>
                    </a:lnTo>
                    <a:lnTo>
                      <a:pt x="52" y="347"/>
                    </a:lnTo>
                    <a:lnTo>
                      <a:pt x="62" y="365"/>
                    </a:lnTo>
                    <a:lnTo>
                      <a:pt x="72" y="347"/>
                    </a:lnTo>
                    <a:lnTo>
                      <a:pt x="79" y="335"/>
                    </a:lnTo>
                    <a:lnTo>
                      <a:pt x="87" y="368"/>
                    </a:lnTo>
                    <a:lnTo>
                      <a:pt x="104" y="378"/>
                    </a:lnTo>
                    <a:lnTo>
                      <a:pt x="157" y="380"/>
                    </a:lnTo>
                    <a:lnTo>
                      <a:pt x="177" y="395"/>
                    </a:lnTo>
                    <a:lnTo>
                      <a:pt x="183" y="418"/>
                    </a:lnTo>
                    <a:lnTo>
                      <a:pt x="160" y="435"/>
                    </a:lnTo>
                    <a:lnTo>
                      <a:pt x="149" y="453"/>
                    </a:lnTo>
                    <a:lnTo>
                      <a:pt x="125" y="463"/>
                    </a:lnTo>
                    <a:lnTo>
                      <a:pt x="105" y="471"/>
                    </a:lnTo>
                    <a:lnTo>
                      <a:pt x="65" y="475"/>
                    </a:lnTo>
                    <a:lnTo>
                      <a:pt x="35" y="481"/>
                    </a:lnTo>
                    <a:lnTo>
                      <a:pt x="45" y="493"/>
                    </a:lnTo>
                    <a:lnTo>
                      <a:pt x="62" y="506"/>
                    </a:lnTo>
                    <a:lnTo>
                      <a:pt x="82" y="505"/>
                    </a:lnTo>
                    <a:lnTo>
                      <a:pt x="105" y="500"/>
                    </a:lnTo>
                    <a:lnTo>
                      <a:pt x="129" y="490"/>
                    </a:lnTo>
                    <a:lnTo>
                      <a:pt x="154" y="496"/>
                    </a:lnTo>
                    <a:lnTo>
                      <a:pt x="167" y="503"/>
                    </a:lnTo>
                    <a:lnTo>
                      <a:pt x="167" y="521"/>
                    </a:lnTo>
                    <a:lnTo>
                      <a:pt x="157" y="536"/>
                    </a:lnTo>
                    <a:lnTo>
                      <a:pt x="140" y="551"/>
                    </a:lnTo>
                    <a:lnTo>
                      <a:pt x="119" y="561"/>
                    </a:lnTo>
                    <a:lnTo>
                      <a:pt x="99" y="568"/>
                    </a:lnTo>
                    <a:lnTo>
                      <a:pt x="110" y="576"/>
                    </a:lnTo>
                    <a:lnTo>
                      <a:pt x="125" y="576"/>
                    </a:lnTo>
                    <a:lnTo>
                      <a:pt x="154" y="563"/>
                    </a:lnTo>
                    <a:lnTo>
                      <a:pt x="173" y="545"/>
                    </a:lnTo>
                    <a:lnTo>
                      <a:pt x="190" y="530"/>
                    </a:lnTo>
                    <a:lnTo>
                      <a:pt x="205" y="518"/>
                    </a:lnTo>
                    <a:lnTo>
                      <a:pt x="220" y="501"/>
                    </a:lnTo>
                    <a:lnTo>
                      <a:pt x="235" y="485"/>
                    </a:lnTo>
                    <a:lnTo>
                      <a:pt x="245" y="463"/>
                    </a:lnTo>
                    <a:lnTo>
                      <a:pt x="245" y="435"/>
                    </a:lnTo>
                    <a:lnTo>
                      <a:pt x="248" y="411"/>
                    </a:lnTo>
                    <a:lnTo>
                      <a:pt x="252" y="386"/>
                    </a:lnTo>
                    <a:lnTo>
                      <a:pt x="252" y="362"/>
                    </a:lnTo>
                    <a:lnTo>
                      <a:pt x="248" y="338"/>
                    </a:lnTo>
                    <a:lnTo>
                      <a:pt x="262" y="303"/>
                    </a:lnTo>
                    <a:lnTo>
                      <a:pt x="268" y="270"/>
                    </a:lnTo>
                    <a:lnTo>
                      <a:pt x="275" y="245"/>
                    </a:lnTo>
                    <a:lnTo>
                      <a:pt x="280" y="208"/>
                    </a:lnTo>
                    <a:lnTo>
                      <a:pt x="278" y="180"/>
                    </a:lnTo>
                    <a:lnTo>
                      <a:pt x="258" y="150"/>
                    </a:lnTo>
                    <a:lnTo>
                      <a:pt x="268" y="124"/>
                    </a:lnTo>
                    <a:lnTo>
                      <a:pt x="288" y="90"/>
                    </a:lnTo>
                    <a:lnTo>
                      <a:pt x="283" y="50"/>
                    </a:lnTo>
                    <a:lnTo>
                      <a:pt x="280" y="22"/>
                    </a:lnTo>
                    <a:lnTo>
                      <a:pt x="268" y="0"/>
                    </a:lnTo>
                    <a:lnTo>
                      <a:pt x="280" y="55"/>
                    </a:lnTo>
                    <a:lnTo>
                      <a:pt x="265" y="87"/>
                    </a:lnTo>
                    <a:lnTo>
                      <a:pt x="252" y="112"/>
                    </a:lnTo>
                    <a:lnTo>
                      <a:pt x="243" y="135"/>
                    </a:lnTo>
                    <a:lnTo>
                      <a:pt x="248" y="165"/>
                    </a:lnTo>
                    <a:lnTo>
                      <a:pt x="258" y="190"/>
                    </a:lnTo>
                    <a:lnTo>
                      <a:pt x="262" y="217"/>
                    </a:lnTo>
                    <a:lnTo>
                      <a:pt x="252" y="252"/>
                    </a:lnTo>
                    <a:lnTo>
                      <a:pt x="247" y="285"/>
                    </a:lnTo>
                    <a:lnTo>
                      <a:pt x="242" y="312"/>
                    </a:lnTo>
                    <a:lnTo>
                      <a:pt x="230" y="335"/>
                    </a:lnTo>
                    <a:lnTo>
                      <a:pt x="213" y="337"/>
                    </a:lnTo>
                    <a:lnTo>
                      <a:pt x="193" y="332"/>
                    </a:lnTo>
                    <a:lnTo>
                      <a:pt x="177" y="307"/>
                    </a:lnTo>
                    <a:lnTo>
                      <a:pt x="160" y="282"/>
                    </a:lnTo>
                    <a:lnTo>
                      <a:pt x="150" y="255"/>
                    </a:lnTo>
                    <a:lnTo>
                      <a:pt x="149" y="223"/>
                    </a:lnTo>
                    <a:lnTo>
                      <a:pt x="150" y="193"/>
                    </a:lnTo>
                    <a:lnTo>
                      <a:pt x="144" y="172"/>
                    </a:lnTo>
                    <a:lnTo>
                      <a:pt x="137" y="147"/>
                    </a:lnTo>
                    <a:lnTo>
                      <a:pt x="144" y="117"/>
                    </a:lnTo>
                    <a:lnTo>
                      <a:pt x="193" y="112"/>
                    </a:lnTo>
                    <a:lnTo>
                      <a:pt x="147" y="102"/>
                    </a:lnTo>
                    <a:lnTo>
                      <a:pt x="124" y="105"/>
                    </a:lnTo>
                    <a:close/>
                  </a:path>
                </a:pathLst>
              </a:custGeom>
              <a:solidFill>
                <a:srgbClr val="80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37" name="Freeform 38"/>
              <p:cNvSpPr>
                <a:spLocks/>
              </p:cNvSpPr>
              <p:nvPr/>
            </p:nvSpPr>
            <p:spPr bwMode="auto">
              <a:xfrm>
                <a:off x="804" y="1288"/>
                <a:ext cx="77" cy="56"/>
              </a:xfrm>
              <a:custGeom>
                <a:avLst/>
                <a:gdLst>
                  <a:gd name="T0" fmla="*/ 15 w 155"/>
                  <a:gd name="T1" fmla="*/ 23 h 112"/>
                  <a:gd name="T2" fmla="*/ 9 w 155"/>
                  <a:gd name="T3" fmla="*/ 27 h 112"/>
                  <a:gd name="T4" fmla="*/ 21 w 155"/>
                  <a:gd name="T5" fmla="*/ 27 h 112"/>
                  <a:gd name="T6" fmla="*/ 23 w 155"/>
                  <a:gd name="T7" fmla="*/ 28 h 112"/>
                  <a:gd name="T8" fmla="*/ 25 w 155"/>
                  <a:gd name="T9" fmla="*/ 23 h 112"/>
                  <a:gd name="T10" fmla="*/ 34 w 155"/>
                  <a:gd name="T11" fmla="*/ 23 h 112"/>
                  <a:gd name="T12" fmla="*/ 35 w 155"/>
                  <a:gd name="T13" fmla="*/ 18 h 112"/>
                  <a:gd name="T14" fmla="*/ 38 w 155"/>
                  <a:gd name="T15" fmla="*/ 19 h 112"/>
                  <a:gd name="T16" fmla="*/ 33 w 155"/>
                  <a:gd name="T17" fmla="*/ 13 h 112"/>
                  <a:gd name="T18" fmla="*/ 38 w 155"/>
                  <a:gd name="T19" fmla="*/ 4 h 112"/>
                  <a:gd name="T20" fmla="*/ 29 w 155"/>
                  <a:gd name="T21" fmla="*/ 0 h 112"/>
                  <a:gd name="T22" fmla="*/ 28 w 155"/>
                  <a:gd name="T23" fmla="*/ 4 h 112"/>
                  <a:gd name="T24" fmla="*/ 23 w 155"/>
                  <a:gd name="T25" fmla="*/ 3 h 112"/>
                  <a:gd name="T26" fmla="*/ 19 w 155"/>
                  <a:gd name="T27" fmla="*/ 4 h 112"/>
                  <a:gd name="T28" fmla="*/ 17 w 155"/>
                  <a:gd name="T29" fmla="*/ 7 h 112"/>
                  <a:gd name="T30" fmla="*/ 8 w 155"/>
                  <a:gd name="T31" fmla="*/ 10 h 112"/>
                  <a:gd name="T32" fmla="*/ 3 w 155"/>
                  <a:gd name="T33" fmla="*/ 12 h 112"/>
                  <a:gd name="T34" fmla="*/ 0 w 155"/>
                  <a:gd name="T35" fmla="*/ 18 h 112"/>
                  <a:gd name="T36" fmla="*/ 23 w 155"/>
                  <a:gd name="T37" fmla="*/ 12 h 112"/>
                  <a:gd name="T38" fmla="*/ 29 w 155"/>
                  <a:gd name="T39" fmla="*/ 12 h 112"/>
                  <a:gd name="T40" fmla="*/ 28 w 155"/>
                  <a:gd name="T41" fmla="*/ 16 h 112"/>
                  <a:gd name="T42" fmla="*/ 22 w 155"/>
                  <a:gd name="T43" fmla="*/ 18 h 112"/>
                  <a:gd name="T44" fmla="*/ 15 w 155"/>
                  <a:gd name="T45" fmla="*/ 23 h 11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55"/>
                  <a:gd name="T70" fmla="*/ 0 h 112"/>
                  <a:gd name="T71" fmla="*/ 155 w 155"/>
                  <a:gd name="T72" fmla="*/ 112 h 11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55" h="112">
                    <a:moveTo>
                      <a:pt x="60" y="90"/>
                    </a:moveTo>
                    <a:lnTo>
                      <a:pt x="37" y="105"/>
                    </a:lnTo>
                    <a:lnTo>
                      <a:pt x="87" y="105"/>
                    </a:lnTo>
                    <a:lnTo>
                      <a:pt x="95" y="112"/>
                    </a:lnTo>
                    <a:lnTo>
                      <a:pt x="102" y="90"/>
                    </a:lnTo>
                    <a:lnTo>
                      <a:pt x="138" y="90"/>
                    </a:lnTo>
                    <a:lnTo>
                      <a:pt x="142" y="70"/>
                    </a:lnTo>
                    <a:lnTo>
                      <a:pt x="155" y="73"/>
                    </a:lnTo>
                    <a:lnTo>
                      <a:pt x="135" y="49"/>
                    </a:lnTo>
                    <a:lnTo>
                      <a:pt x="155" y="15"/>
                    </a:lnTo>
                    <a:lnTo>
                      <a:pt x="117" y="0"/>
                    </a:lnTo>
                    <a:lnTo>
                      <a:pt x="115" y="15"/>
                    </a:lnTo>
                    <a:lnTo>
                      <a:pt x="95" y="12"/>
                    </a:lnTo>
                    <a:lnTo>
                      <a:pt x="78" y="15"/>
                    </a:lnTo>
                    <a:lnTo>
                      <a:pt x="70" y="25"/>
                    </a:lnTo>
                    <a:lnTo>
                      <a:pt x="33" y="39"/>
                    </a:lnTo>
                    <a:lnTo>
                      <a:pt x="15" y="47"/>
                    </a:lnTo>
                    <a:lnTo>
                      <a:pt x="0" y="70"/>
                    </a:lnTo>
                    <a:lnTo>
                      <a:pt x="93" y="45"/>
                    </a:lnTo>
                    <a:lnTo>
                      <a:pt x="118" y="45"/>
                    </a:lnTo>
                    <a:lnTo>
                      <a:pt x="115" y="64"/>
                    </a:lnTo>
                    <a:lnTo>
                      <a:pt x="90" y="72"/>
                    </a:lnTo>
                    <a:lnTo>
                      <a:pt x="60" y="90"/>
                    </a:lnTo>
                    <a:close/>
                  </a:path>
                </a:pathLst>
              </a:custGeom>
              <a:solidFill>
                <a:srgbClr val="80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38" name="Freeform 39"/>
              <p:cNvSpPr>
                <a:spLocks/>
              </p:cNvSpPr>
              <p:nvPr/>
            </p:nvSpPr>
            <p:spPr bwMode="auto">
              <a:xfrm>
                <a:off x="926" y="1322"/>
                <a:ext cx="46" cy="20"/>
              </a:xfrm>
              <a:custGeom>
                <a:avLst/>
                <a:gdLst>
                  <a:gd name="T0" fmla="*/ 0 w 91"/>
                  <a:gd name="T1" fmla="*/ 1 h 39"/>
                  <a:gd name="T2" fmla="*/ 9 w 91"/>
                  <a:gd name="T3" fmla="*/ 0 h 39"/>
                  <a:gd name="T4" fmla="*/ 15 w 91"/>
                  <a:gd name="T5" fmla="*/ 1 h 39"/>
                  <a:gd name="T6" fmla="*/ 18 w 91"/>
                  <a:gd name="T7" fmla="*/ 4 h 39"/>
                  <a:gd name="T8" fmla="*/ 23 w 91"/>
                  <a:gd name="T9" fmla="*/ 9 h 39"/>
                  <a:gd name="T10" fmla="*/ 16 w 91"/>
                  <a:gd name="T11" fmla="*/ 10 h 39"/>
                  <a:gd name="T12" fmla="*/ 9 w 91"/>
                  <a:gd name="T13" fmla="*/ 7 h 39"/>
                  <a:gd name="T14" fmla="*/ 4 w 91"/>
                  <a:gd name="T15" fmla="*/ 5 h 39"/>
                  <a:gd name="T16" fmla="*/ 0 w 91"/>
                  <a:gd name="T17" fmla="*/ 1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1"/>
                  <a:gd name="T28" fmla="*/ 0 h 39"/>
                  <a:gd name="T29" fmla="*/ 91 w 91"/>
                  <a:gd name="T30" fmla="*/ 39 h 3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1" h="39">
                    <a:moveTo>
                      <a:pt x="0" y="3"/>
                    </a:moveTo>
                    <a:lnTo>
                      <a:pt x="36" y="0"/>
                    </a:lnTo>
                    <a:lnTo>
                      <a:pt x="60" y="1"/>
                    </a:lnTo>
                    <a:lnTo>
                      <a:pt x="71" y="16"/>
                    </a:lnTo>
                    <a:lnTo>
                      <a:pt x="91" y="33"/>
                    </a:lnTo>
                    <a:lnTo>
                      <a:pt x="63" y="39"/>
                    </a:lnTo>
                    <a:lnTo>
                      <a:pt x="35" y="26"/>
                    </a:lnTo>
                    <a:lnTo>
                      <a:pt x="13" y="18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0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39" name="Freeform 40"/>
              <p:cNvSpPr>
                <a:spLocks/>
              </p:cNvSpPr>
              <p:nvPr/>
            </p:nvSpPr>
            <p:spPr bwMode="auto">
              <a:xfrm>
                <a:off x="901" y="1289"/>
                <a:ext cx="72" cy="28"/>
              </a:xfrm>
              <a:custGeom>
                <a:avLst/>
                <a:gdLst>
                  <a:gd name="T0" fmla="*/ 2 w 145"/>
                  <a:gd name="T1" fmla="*/ 5 h 57"/>
                  <a:gd name="T2" fmla="*/ 6 w 145"/>
                  <a:gd name="T3" fmla="*/ 0 h 57"/>
                  <a:gd name="T4" fmla="*/ 8 w 145"/>
                  <a:gd name="T5" fmla="*/ 3 h 57"/>
                  <a:gd name="T6" fmla="*/ 13 w 145"/>
                  <a:gd name="T7" fmla="*/ 2 h 57"/>
                  <a:gd name="T8" fmla="*/ 22 w 145"/>
                  <a:gd name="T9" fmla="*/ 4 h 57"/>
                  <a:gd name="T10" fmla="*/ 27 w 145"/>
                  <a:gd name="T11" fmla="*/ 2 h 57"/>
                  <a:gd name="T12" fmla="*/ 28 w 145"/>
                  <a:gd name="T13" fmla="*/ 5 h 57"/>
                  <a:gd name="T14" fmla="*/ 33 w 145"/>
                  <a:gd name="T15" fmla="*/ 6 h 57"/>
                  <a:gd name="T16" fmla="*/ 36 w 145"/>
                  <a:gd name="T17" fmla="*/ 14 h 57"/>
                  <a:gd name="T18" fmla="*/ 25 w 145"/>
                  <a:gd name="T19" fmla="*/ 9 h 57"/>
                  <a:gd name="T20" fmla="*/ 16 w 145"/>
                  <a:gd name="T21" fmla="*/ 7 h 57"/>
                  <a:gd name="T22" fmla="*/ 8 w 145"/>
                  <a:gd name="T23" fmla="*/ 8 h 57"/>
                  <a:gd name="T24" fmla="*/ 0 w 145"/>
                  <a:gd name="T25" fmla="*/ 10 h 57"/>
                  <a:gd name="T26" fmla="*/ 2 w 145"/>
                  <a:gd name="T27" fmla="*/ 5 h 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45"/>
                  <a:gd name="T43" fmla="*/ 0 h 57"/>
                  <a:gd name="T44" fmla="*/ 145 w 145"/>
                  <a:gd name="T45" fmla="*/ 57 h 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45" h="57">
                    <a:moveTo>
                      <a:pt x="9" y="22"/>
                    </a:moveTo>
                    <a:lnTo>
                      <a:pt x="24" y="0"/>
                    </a:lnTo>
                    <a:lnTo>
                      <a:pt x="32" y="15"/>
                    </a:lnTo>
                    <a:lnTo>
                      <a:pt x="52" y="8"/>
                    </a:lnTo>
                    <a:lnTo>
                      <a:pt x="88" y="18"/>
                    </a:lnTo>
                    <a:lnTo>
                      <a:pt x="108" y="8"/>
                    </a:lnTo>
                    <a:lnTo>
                      <a:pt x="115" y="22"/>
                    </a:lnTo>
                    <a:lnTo>
                      <a:pt x="132" y="25"/>
                    </a:lnTo>
                    <a:lnTo>
                      <a:pt x="145" y="57"/>
                    </a:lnTo>
                    <a:lnTo>
                      <a:pt x="100" y="37"/>
                    </a:lnTo>
                    <a:lnTo>
                      <a:pt x="64" y="30"/>
                    </a:lnTo>
                    <a:lnTo>
                      <a:pt x="32" y="32"/>
                    </a:lnTo>
                    <a:lnTo>
                      <a:pt x="0" y="40"/>
                    </a:lnTo>
                    <a:lnTo>
                      <a:pt x="9" y="22"/>
                    </a:lnTo>
                    <a:close/>
                  </a:path>
                </a:pathLst>
              </a:custGeom>
              <a:solidFill>
                <a:srgbClr val="80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40" name="Freeform 41"/>
              <p:cNvSpPr>
                <a:spLocks/>
              </p:cNvSpPr>
              <p:nvPr/>
            </p:nvSpPr>
            <p:spPr bwMode="auto">
              <a:xfrm>
                <a:off x="759" y="1513"/>
                <a:ext cx="256" cy="308"/>
              </a:xfrm>
              <a:custGeom>
                <a:avLst/>
                <a:gdLst>
                  <a:gd name="T0" fmla="*/ 20 w 511"/>
                  <a:gd name="T1" fmla="*/ 2 h 615"/>
                  <a:gd name="T2" fmla="*/ 17 w 511"/>
                  <a:gd name="T3" fmla="*/ 16 h 615"/>
                  <a:gd name="T4" fmla="*/ 14 w 511"/>
                  <a:gd name="T5" fmla="*/ 26 h 615"/>
                  <a:gd name="T6" fmla="*/ 8 w 511"/>
                  <a:gd name="T7" fmla="*/ 31 h 615"/>
                  <a:gd name="T8" fmla="*/ 0 w 511"/>
                  <a:gd name="T9" fmla="*/ 32 h 615"/>
                  <a:gd name="T10" fmla="*/ 2 w 511"/>
                  <a:gd name="T11" fmla="*/ 60 h 615"/>
                  <a:gd name="T12" fmla="*/ 9 w 511"/>
                  <a:gd name="T13" fmla="*/ 98 h 615"/>
                  <a:gd name="T14" fmla="*/ 12 w 511"/>
                  <a:gd name="T15" fmla="*/ 113 h 615"/>
                  <a:gd name="T16" fmla="*/ 37 w 511"/>
                  <a:gd name="T17" fmla="*/ 141 h 615"/>
                  <a:gd name="T18" fmla="*/ 55 w 511"/>
                  <a:gd name="T19" fmla="*/ 151 h 615"/>
                  <a:gd name="T20" fmla="*/ 70 w 511"/>
                  <a:gd name="T21" fmla="*/ 154 h 615"/>
                  <a:gd name="T22" fmla="*/ 89 w 511"/>
                  <a:gd name="T23" fmla="*/ 149 h 615"/>
                  <a:gd name="T24" fmla="*/ 107 w 511"/>
                  <a:gd name="T25" fmla="*/ 135 h 615"/>
                  <a:gd name="T26" fmla="*/ 115 w 511"/>
                  <a:gd name="T27" fmla="*/ 121 h 615"/>
                  <a:gd name="T28" fmla="*/ 123 w 511"/>
                  <a:gd name="T29" fmla="*/ 103 h 615"/>
                  <a:gd name="T30" fmla="*/ 128 w 511"/>
                  <a:gd name="T31" fmla="*/ 93 h 615"/>
                  <a:gd name="T32" fmla="*/ 127 w 511"/>
                  <a:gd name="T33" fmla="*/ 50 h 615"/>
                  <a:gd name="T34" fmla="*/ 127 w 511"/>
                  <a:gd name="T35" fmla="*/ 39 h 615"/>
                  <a:gd name="T36" fmla="*/ 106 w 511"/>
                  <a:gd name="T37" fmla="*/ 30 h 615"/>
                  <a:gd name="T38" fmla="*/ 107 w 511"/>
                  <a:gd name="T39" fmla="*/ 0 h 615"/>
                  <a:gd name="T40" fmla="*/ 89 w 511"/>
                  <a:gd name="T41" fmla="*/ 15 h 615"/>
                  <a:gd name="T42" fmla="*/ 65 w 511"/>
                  <a:gd name="T43" fmla="*/ 18 h 615"/>
                  <a:gd name="T44" fmla="*/ 45 w 511"/>
                  <a:gd name="T45" fmla="*/ 18 h 615"/>
                  <a:gd name="T46" fmla="*/ 35 w 511"/>
                  <a:gd name="T47" fmla="*/ 10 h 615"/>
                  <a:gd name="T48" fmla="*/ 20 w 511"/>
                  <a:gd name="T49" fmla="*/ 2 h 61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11"/>
                  <a:gd name="T76" fmla="*/ 0 h 615"/>
                  <a:gd name="T77" fmla="*/ 511 w 511"/>
                  <a:gd name="T78" fmla="*/ 615 h 61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11" h="615">
                    <a:moveTo>
                      <a:pt x="77" y="6"/>
                    </a:moveTo>
                    <a:lnTo>
                      <a:pt x="65" y="61"/>
                    </a:lnTo>
                    <a:lnTo>
                      <a:pt x="55" y="104"/>
                    </a:lnTo>
                    <a:lnTo>
                      <a:pt x="30" y="123"/>
                    </a:lnTo>
                    <a:lnTo>
                      <a:pt x="0" y="126"/>
                    </a:lnTo>
                    <a:lnTo>
                      <a:pt x="7" y="238"/>
                    </a:lnTo>
                    <a:lnTo>
                      <a:pt x="34" y="391"/>
                    </a:lnTo>
                    <a:lnTo>
                      <a:pt x="47" y="452"/>
                    </a:lnTo>
                    <a:lnTo>
                      <a:pt x="148" y="564"/>
                    </a:lnTo>
                    <a:lnTo>
                      <a:pt x="217" y="604"/>
                    </a:lnTo>
                    <a:lnTo>
                      <a:pt x="277" y="615"/>
                    </a:lnTo>
                    <a:lnTo>
                      <a:pt x="353" y="594"/>
                    </a:lnTo>
                    <a:lnTo>
                      <a:pt x="426" y="539"/>
                    </a:lnTo>
                    <a:lnTo>
                      <a:pt x="460" y="481"/>
                    </a:lnTo>
                    <a:lnTo>
                      <a:pt x="491" y="409"/>
                    </a:lnTo>
                    <a:lnTo>
                      <a:pt x="511" y="372"/>
                    </a:lnTo>
                    <a:lnTo>
                      <a:pt x="505" y="198"/>
                    </a:lnTo>
                    <a:lnTo>
                      <a:pt x="505" y="154"/>
                    </a:lnTo>
                    <a:lnTo>
                      <a:pt x="421" y="119"/>
                    </a:lnTo>
                    <a:lnTo>
                      <a:pt x="426" y="0"/>
                    </a:lnTo>
                    <a:lnTo>
                      <a:pt x="353" y="58"/>
                    </a:lnTo>
                    <a:lnTo>
                      <a:pt x="257" y="71"/>
                    </a:lnTo>
                    <a:lnTo>
                      <a:pt x="180" y="71"/>
                    </a:lnTo>
                    <a:lnTo>
                      <a:pt x="137" y="40"/>
                    </a:lnTo>
                    <a:lnTo>
                      <a:pt x="77" y="6"/>
                    </a:lnTo>
                    <a:close/>
                  </a:path>
                </a:pathLst>
              </a:custGeom>
              <a:solidFill>
                <a:srgbClr val="FFE0C0"/>
              </a:solidFill>
              <a:ln w="11113">
                <a:solidFill>
                  <a:srgbClr val="804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41" name="Freeform 42"/>
              <p:cNvSpPr>
                <a:spLocks/>
              </p:cNvSpPr>
              <p:nvPr/>
            </p:nvSpPr>
            <p:spPr bwMode="auto">
              <a:xfrm>
                <a:off x="837" y="1513"/>
                <a:ext cx="178" cy="159"/>
              </a:xfrm>
              <a:custGeom>
                <a:avLst/>
                <a:gdLst>
                  <a:gd name="T0" fmla="*/ 6 w 356"/>
                  <a:gd name="T1" fmla="*/ 18 h 318"/>
                  <a:gd name="T2" fmla="*/ 20 w 356"/>
                  <a:gd name="T3" fmla="*/ 27 h 318"/>
                  <a:gd name="T4" fmla="*/ 27 w 356"/>
                  <a:gd name="T5" fmla="*/ 36 h 318"/>
                  <a:gd name="T6" fmla="*/ 30 w 356"/>
                  <a:gd name="T7" fmla="*/ 44 h 318"/>
                  <a:gd name="T8" fmla="*/ 33 w 356"/>
                  <a:gd name="T9" fmla="*/ 53 h 318"/>
                  <a:gd name="T10" fmla="*/ 29 w 356"/>
                  <a:gd name="T11" fmla="*/ 63 h 318"/>
                  <a:gd name="T12" fmla="*/ 24 w 356"/>
                  <a:gd name="T13" fmla="*/ 70 h 318"/>
                  <a:gd name="T14" fmla="*/ 19 w 356"/>
                  <a:gd name="T15" fmla="*/ 74 h 318"/>
                  <a:gd name="T16" fmla="*/ 11 w 356"/>
                  <a:gd name="T17" fmla="*/ 75 h 318"/>
                  <a:gd name="T18" fmla="*/ 0 w 356"/>
                  <a:gd name="T19" fmla="*/ 76 h 318"/>
                  <a:gd name="T20" fmla="*/ 9 w 356"/>
                  <a:gd name="T21" fmla="*/ 78 h 318"/>
                  <a:gd name="T22" fmla="*/ 20 w 356"/>
                  <a:gd name="T23" fmla="*/ 78 h 318"/>
                  <a:gd name="T24" fmla="*/ 27 w 356"/>
                  <a:gd name="T25" fmla="*/ 75 h 318"/>
                  <a:gd name="T26" fmla="*/ 35 w 356"/>
                  <a:gd name="T27" fmla="*/ 71 h 318"/>
                  <a:gd name="T28" fmla="*/ 43 w 356"/>
                  <a:gd name="T29" fmla="*/ 71 h 318"/>
                  <a:gd name="T30" fmla="*/ 51 w 356"/>
                  <a:gd name="T31" fmla="*/ 71 h 318"/>
                  <a:gd name="T32" fmla="*/ 66 w 356"/>
                  <a:gd name="T33" fmla="*/ 75 h 318"/>
                  <a:gd name="T34" fmla="*/ 77 w 356"/>
                  <a:gd name="T35" fmla="*/ 78 h 318"/>
                  <a:gd name="T36" fmla="*/ 89 w 356"/>
                  <a:gd name="T37" fmla="*/ 80 h 318"/>
                  <a:gd name="T38" fmla="*/ 89 w 356"/>
                  <a:gd name="T39" fmla="*/ 56 h 318"/>
                  <a:gd name="T40" fmla="*/ 89 w 356"/>
                  <a:gd name="T41" fmla="*/ 44 h 318"/>
                  <a:gd name="T42" fmla="*/ 76 w 356"/>
                  <a:gd name="T43" fmla="*/ 40 h 318"/>
                  <a:gd name="T44" fmla="*/ 69 w 356"/>
                  <a:gd name="T45" fmla="*/ 38 h 318"/>
                  <a:gd name="T46" fmla="*/ 64 w 356"/>
                  <a:gd name="T47" fmla="*/ 36 h 318"/>
                  <a:gd name="T48" fmla="*/ 61 w 356"/>
                  <a:gd name="T49" fmla="*/ 27 h 318"/>
                  <a:gd name="T50" fmla="*/ 62 w 356"/>
                  <a:gd name="T51" fmla="*/ 18 h 318"/>
                  <a:gd name="T52" fmla="*/ 63 w 356"/>
                  <a:gd name="T53" fmla="*/ 10 h 318"/>
                  <a:gd name="T54" fmla="*/ 67 w 356"/>
                  <a:gd name="T55" fmla="*/ 0 h 318"/>
                  <a:gd name="T56" fmla="*/ 62 w 356"/>
                  <a:gd name="T57" fmla="*/ 5 h 318"/>
                  <a:gd name="T58" fmla="*/ 50 w 356"/>
                  <a:gd name="T59" fmla="*/ 14 h 318"/>
                  <a:gd name="T60" fmla="*/ 39 w 356"/>
                  <a:gd name="T61" fmla="*/ 17 h 318"/>
                  <a:gd name="T62" fmla="*/ 29 w 356"/>
                  <a:gd name="T63" fmla="*/ 19 h 318"/>
                  <a:gd name="T64" fmla="*/ 17 w 356"/>
                  <a:gd name="T65" fmla="*/ 19 h 318"/>
                  <a:gd name="T66" fmla="*/ 6 w 356"/>
                  <a:gd name="T67" fmla="*/ 18 h 31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56"/>
                  <a:gd name="T103" fmla="*/ 0 h 318"/>
                  <a:gd name="T104" fmla="*/ 356 w 356"/>
                  <a:gd name="T105" fmla="*/ 318 h 31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56" h="318">
                    <a:moveTo>
                      <a:pt x="25" y="70"/>
                    </a:moveTo>
                    <a:lnTo>
                      <a:pt x="78" y="109"/>
                    </a:lnTo>
                    <a:lnTo>
                      <a:pt x="108" y="143"/>
                    </a:lnTo>
                    <a:lnTo>
                      <a:pt x="123" y="178"/>
                    </a:lnTo>
                    <a:lnTo>
                      <a:pt x="130" y="214"/>
                    </a:lnTo>
                    <a:lnTo>
                      <a:pt x="117" y="253"/>
                    </a:lnTo>
                    <a:lnTo>
                      <a:pt x="97" y="278"/>
                    </a:lnTo>
                    <a:lnTo>
                      <a:pt x="75" y="294"/>
                    </a:lnTo>
                    <a:lnTo>
                      <a:pt x="43" y="299"/>
                    </a:lnTo>
                    <a:lnTo>
                      <a:pt x="0" y="303"/>
                    </a:lnTo>
                    <a:lnTo>
                      <a:pt x="35" y="311"/>
                    </a:lnTo>
                    <a:lnTo>
                      <a:pt x="78" y="311"/>
                    </a:lnTo>
                    <a:lnTo>
                      <a:pt x="108" y="298"/>
                    </a:lnTo>
                    <a:lnTo>
                      <a:pt x="140" y="281"/>
                    </a:lnTo>
                    <a:lnTo>
                      <a:pt x="172" y="281"/>
                    </a:lnTo>
                    <a:lnTo>
                      <a:pt x="207" y="281"/>
                    </a:lnTo>
                    <a:lnTo>
                      <a:pt x="261" y="299"/>
                    </a:lnTo>
                    <a:lnTo>
                      <a:pt x="305" y="311"/>
                    </a:lnTo>
                    <a:lnTo>
                      <a:pt x="356" y="318"/>
                    </a:lnTo>
                    <a:lnTo>
                      <a:pt x="353" y="226"/>
                    </a:lnTo>
                    <a:lnTo>
                      <a:pt x="353" y="178"/>
                    </a:lnTo>
                    <a:lnTo>
                      <a:pt x="303" y="161"/>
                    </a:lnTo>
                    <a:lnTo>
                      <a:pt x="275" y="151"/>
                    </a:lnTo>
                    <a:lnTo>
                      <a:pt x="256" y="143"/>
                    </a:lnTo>
                    <a:lnTo>
                      <a:pt x="246" y="109"/>
                    </a:lnTo>
                    <a:lnTo>
                      <a:pt x="250" y="71"/>
                    </a:lnTo>
                    <a:lnTo>
                      <a:pt x="253" y="40"/>
                    </a:lnTo>
                    <a:lnTo>
                      <a:pt x="266" y="0"/>
                    </a:lnTo>
                    <a:lnTo>
                      <a:pt x="250" y="18"/>
                    </a:lnTo>
                    <a:lnTo>
                      <a:pt x="200" y="58"/>
                    </a:lnTo>
                    <a:lnTo>
                      <a:pt x="153" y="68"/>
                    </a:lnTo>
                    <a:lnTo>
                      <a:pt x="117" y="73"/>
                    </a:lnTo>
                    <a:lnTo>
                      <a:pt x="65" y="75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80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42" name="Freeform 43"/>
              <p:cNvSpPr>
                <a:spLocks/>
              </p:cNvSpPr>
              <p:nvPr/>
            </p:nvSpPr>
            <p:spPr bwMode="auto">
              <a:xfrm>
                <a:off x="793" y="1573"/>
                <a:ext cx="42" cy="68"/>
              </a:xfrm>
              <a:custGeom>
                <a:avLst/>
                <a:gdLst>
                  <a:gd name="T0" fmla="*/ 12 w 83"/>
                  <a:gd name="T1" fmla="*/ 0 h 137"/>
                  <a:gd name="T2" fmla="*/ 8 w 83"/>
                  <a:gd name="T3" fmla="*/ 9 h 137"/>
                  <a:gd name="T4" fmla="*/ 0 w 83"/>
                  <a:gd name="T5" fmla="*/ 11 h 137"/>
                  <a:gd name="T6" fmla="*/ 9 w 83"/>
                  <a:gd name="T7" fmla="*/ 14 h 137"/>
                  <a:gd name="T8" fmla="*/ 21 w 83"/>
                  <a:gd name="T9" fmla="*/ 34 h 137"/>
                  <a:gd name="T10" fmla="*/ 14 w 83"/>
                  <a:gd name="T11" fmla="*/ 18 h 137"/>
                  <a:gd name="T12" fmla="*/ 12 w 83"/>
                  <a:gd name="T13" fmla="*/ 0 h 1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3"/>
                  <a:gd name="T22" fmla="*/ 0 h 137"/>
                  <a:gd name="T23" fmla="*/ 83 w 83"/>
                  <a:gd name="T24" fmla="*/ 137 h 13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3" h="137">
                    <a:moveTo>
                      <a:pt x="46" y="0"/>
                    </a:moveTo>
                    <a:lnTo>
                      <a:pt x="29" y="37"/>
                    </a:lnTo>
                    <a:lnTo>
                      <a:pt x="0" y="45"/>
                    </a:lnTo>
                    <a:lnTo>
                      <a:pt x="33" y="59"/>
                    </a:lnTo>
                    <a:lnTo>
                      <a:pt x="83" y="137"/>
                    </a:lnTo>
                    <a:lnTo>
                      <a:pt x="53" y="74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80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43" name="Freeform 44"/>
              <p:cNvSpPr>
                <a:spLocks/>
              </p:cNvSpPr>
              <p:nvPr/>
            </p:nvSpPr>
            <p:spPr bwMode="auto">
              <a:xfrm>
                <a:off x="886" y="1764"/>
                <a:ext cx="26" cy="57"/>
              </a:xfrm>
              <a:custGeom>
                <a:avLst/>
                <a:gdLst>
                  <a:gd name="T0" fmla="*/ 7 w 52"/>
                  <a:gd name="T1" fmla="*/ 0 h 113"/>
                  <a:gd name="T2" fmla="*/ 7 w 52"/>
                  <a:gd name="T3" fmla="*/ 15 h 113"/>
                  <a:gd name="T4" fmla="*/ 0 w 52"/>
                  <a:gd name="T5" fmla="*/ 29 h 113"/>
                  <a:gd name="T6" fmla="*/ 7 w 52"/>
                  <a:gd name="T7" fmla="*/ 29 h 113"/>
                  <a:gd name="T8" fmla="*/ 13 w 52"/>
                  <a:gd name="T9" fmla="*/ 27 h 113"/>
                  <a:gd name="T10" fmla="*/ 7 w 52"/>
                  <a:gd name="T11" fmla="*/ 0 h 1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2"/>
                  <a:gd name="T19" fmla="*/ 0 h 113"/>
                  <a:gd name="T20" fmla="*/ 52 w 52"/>
                  <a:gd name="T21" fmla="*/ 113 h 1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2" h="113">
                    <a:moveTo>
                      <a:pt x="25" y="0"/>
                    </a:moveTo>
                    <a:lnTo>
                      <a:pt x="25" y="57"/>
                    </a:lnTo>
                    <a:lnTo>
                      <a:pt x="0" y="113"/>
                    </a:lnTo>
                    <a:lnTo>
                      <a:pt x="28" y="113"/>
                    </a:lnTo>
                    <a:lnTo>
                      <a:pt x="52" y="10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80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44" name="Freeform 45"/>
              <p:cNvSpPr>
                <a:spLocks/>
              </p:cNvSpPr>
              <p:nvPr/>
            </p:nvSpPr>
            <p:spPr bwMode="auto">
              <a:xfrm>
                <a:off x="807" y="1379"/>
                <a:ext cx="41" cy="63"/>
              </a:xfrm>
              <a:custGeom>
                <a:avLst/>
                <a:gdLst>
                  <a:gd name="T0" fmla="*/ 0 w 81"/>
                  <a:gd name="T1" fmla="*/ 18 h 126"/>
                  <a:gd name="T2" fmla="*/ 5 w 81"/>
                  <a:gd name="T3" fmla="*/ 15 h 126"/>
                  <a:gd name="T4" fmla="*/ 11 w 81"/>
                  <a:gd name="T5" fmla="*/ 13 h 126"/>
                  <a:gd name="T6" fmla="*/ 21 w 81"/>
                  <a:gd name="T7" fmla="*/ 0 h 126"/>
                  <a:gd name="T8" fmla="*/ 15 w 81"/>
                  <a:gd name="T9" fmla="*/ 11 h 126"/>
                  <a:gd name="T10" fmla="*/ 13 w 81"/>
                  <a:gd name="T11" fmla="*/ 17 h 126"/>
                  <a:gd name="T12" fmla="*/ 13 w 81"/>
                  <a:gd name="T13" fmla="*/ 32 h 126"/>
                  <a:gd name="T14" fmla="*/ 9 w 81"/>
                  <a:gd name="T15" fmla="*/ 19 h 126"/>
                  <a:gd name="T16" fmla="*/ 4 w 81"/>
                  <a:gd name="T17" fmla="*/ 19 h 126"/>
                  <a:gd name="T18" fmla="*/ 0 w 81"/>
                  <a:gd name="T19" fmla="*/ 18 h 12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1"/>
                  <a:gd name="T31" fmla="*/ 0 h 126"/>
                  <a:gd name="T32" fmla="*/ 81 w 81"/>
                  <a:gd name="T33" fmla="*/ 126 h 12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1" h="126">
                    <a:moveTo>
                      <a:pt x="0" y="71"/>
                    </a:moveTo>
                    <a:lnTo>
                      <a:pt x="20" y="60"/>
                    </a:lnTo>
                    <a:lnTo>
                      <a:pt x="41" y="50"/>
                    </a:lnTo>
                    <a:lnTo>
                      <a:pt x="81" y="0"/>
                    </a:lnTo>
                    <a:lnTo>
                      <a:pt x="58" y="41"/>
                    </a:lnTo>
                    <a:lnTo>
                      <a:pt x="51" y="66"/>
                    </a:lnTo>
                    <a:lnTo>
                      <a:pt x="51" y="126"/>
                    </a:lnTo>
                    <a:lnTo>
                      <a:pt x="35" y="76"/>
                    </a:lnTo>
                    <a:lnTo>
                      <a:pt x="15" y="73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80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45" name="Freeform 46"/>
              <p:cNvSpPr>
                <a:spLocks/>
              </p:cNvSpPr>
              <p:nvPr/>
            </p:nvSpPr>
            <p:spPr bwMode="auto">
              <a:xfrm>
                <a:off x="847" y="1445"/>
                <a:ext cx="79" cy="32"/>
              </a:xfrm>
              <a:custGeom>
                <a:avLst/>
                <a:gdLst>
                  <a:gd name="T0" fmla="*/ 0 w 158"/>
                  <a:gd name="T1" fmla="*/ 16 h 65"/>
                  <a:gd name="T2" fmla="*/ 1 w 158"/>
                  <a:gd name="T3" fmla="*/ 10 h 65"/>
                  <a:gd name="T4" fmla="*/ 1 w 158"/>
                  <a:gd name="T5" fmla="*/ 6 h 65"/>
                  <a:gd name="T6" fmla="*/ 12 w 158"/>
                  <a:gd name="T7" fmla="*/ 1 h 65"/>
                  <a:gd name="T8" fmla="*/ 19 w 158"/>
                  <a:gd name="T9" fmla="*/ 0 h 65"/>
                  <a:gd name="T10" fmla="*/ 25 w 158"/>
                  <a:gd name="T11" fmla="*/ 0 h 65"/>
                  <a:gd name="T12" fmla="*/ 33 w 158"/>
                  <a:gd name="T13" fmla="*/ 2 h 65"/>
                  <a:gd name="T14" fmla="*/ 37 w 158"/>
                  <a:gd name="T15" fmla="*/ 4 h 65"/>
                  <a:gd name="T16" fmla="*/ 39 w 158"/>
                  <a:gd name="T17" fmla="*/ 5 h 65"/>
                  <a:gd name="T18" fmla="*/ 39 w 158"/>
                  <a:gd name="T19" fmla="*/ 9 h 65"/>
                  <a:gd name="T20" fmla="*/ 40 w 158"/>
                  <a:gd name="T21" fmla="*/ 12 h 65"/>
                  <a:gd name="T22" fmla="*/ 37 w 158"/>
                  <a:gd name="T23" fmla="*/ 13 h 65"/>
                  <a:gd name="T24" fmla="*/ 34 w 158"/>
                  <a:gd name="T25" fmla="*/ 13 h 65"/>
                  <a:gd name="T26" fmla="*/ 37 w 158"/>
                  <a:gd name="T27" fmla="*/ 8 h 65"/>
                  <a:gd name="T28" fmla="*/ 36 w 158"/>
                  <a:gd name="T29" fmla="*/ 6 h 65"/>
                  <a:gd name="T30" fmla="*/ 32 w 158"/>
                  <a:gd name="T31" fmla="*/ 5 h 65"/>
                  <a:gd name="T32" fmla="*/ 27 w 158"/>
                  <a:gd name="T33" fmla="*/ 1 h 65"/>
                  <a:gd name="T34" fmla="*/ 21 w 158"/>
                  <a:gd name="T35" fmla="*/ 1 h 65"/>
                  <a:gd name="T36" fmla="*/ 17 w 158"/>
                  <a:gd name="T37" fmla="*/ 2 h 65"/>
                  <a:gd name="T38" fmla="*/ 10 w 158"/>
                  <a:gd name="T39" fmla="*/ 5 h 65"/>
                  <a:gd name="T40" fmla="*/ 5 w 158"/>
                  <a:gd name="T41" fmla="*/ 7 h 65"/>
                  <a:gd name="T42" fmla="*/ 7 w 158"/>
                  <a:gd name="T43" fmla="*/ 10 h 65"/>
                  <a:gd name="T44" fmla="*/ 15 w 158"/>
                  <a:gd name="T45" fmla="*/ 10 h 65"/>
                  <a:gd name="T46" fmla="*/ 25 w 158"/>
                  <a:gd name="T47" fmla="*/ 9 h 65"/>
                  <a:gd name="T48" fmla="*/ 28 w 158"/>
                  <a:gd name="T49" fmla="*/ 10 h 65"/>
                  <a:gd name="T50" fmla="*/ 20 w 158"/>
                  <a:gd name="T51" fmla="*/ 10 h 65"/>
                  <a:gd name="T52" fmla="*/ 11 w 158"/>
                  <a:gd name="T53" fmla="*/ 11 h 65"/>
                  <a:gd name="T54" fmla="*/ 7 w 158"/>
                  <a:gd name="T55" fmla="*/ 12 h 65"/>
                  <a:gd name="T56" fmla="*/ 0 w 158"/>
                  <a:gd name="T57" fmla="*/ 16 h 6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58"/>
                  <a:gd name="T88" fmla="*/ 0 h 65"/>
                  <a:gd name="T89" fmla="*/ 158 w 158"/>
                  <a:gd name="T90" fmla="*/ 65 h 65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58" h="65">
                    <a:moveTo>
                      <a:pt x="0" y="65"/>
                    </a:moveTo>
                    <a:lnTo>
                      <a:pt x="3" y="40"/>
                    </a:lnTo>
                    <a:lnTo>
                      <a:pt x="3" y="25"/>
                    </a:lnTo>
                    <a:lnTo>
                      <a:pt x="50" y="7"/>
                    </a:lnTo>
                    <a:lnTo>
                      <a:pt x="73" y="2"/>
                    </a:lnTo>
                    <a:lnTo>
                      <a:pt x="101" y="0"/>
                    </a:lnTo>
                    <a:lnTo>
                      <a:pt x="130" y="10"/>
                    </a:lnTo>
                    <a:lnTo>
                      <a:pt x="145" y="18"/>
                    </a:lnTo>
                    <a:lnTo>
                      <a:pt x="153" y="22"/>
                    </a:lnTo>
                    <a:lnTo>
                      <a:pt x="156" y="38"/>
                    </a:lnTo>
                    <a:lnTo>
                      <a:pt x="158" y="50"/>
                    </a:lnTo>
                    <a:lnTo>
                      <a:pt x="146" y="52"/>
                    </a:lnTo>
                    <a:lnTo>
                      <a:pt x="136" y="52"/>
                    </a:lnTo>
                    <a:lnTo>
                      <a:pt x="146" y="33"/>
                    </a:lnTo>
                    <a:lnTo>
                      <a:pt x="141" y="27"/>
                    </a:lnTo>
                    <a:lnTo>
                      <a:pt x="128" y="20"/>
                    </a:lnTo>
                    <a:lnTo>
                      <a:pt x="108" y="7"/>
                    </a:lnTo>
                    <a:lnTo>
                      <a:pt x="86" y="7"/>
                    </a:lnTo>
                    <a:lnTo>
                      <a:pt x="68" y="10"/>
                    </a:lnTo>
                    <a:lnTo>
                      <a:pt x="40" y="20"/>
                    </a:lnTo>
                    <a:lnTo>
                      <a:pt x="23" y="30"/>
                    </a:lnTo>
                    <a:lnTo>
                      <a:pt x="31" y="42"/>
                    </a:lnTo>
                    <a:lnTo>
                      <a:pt x="63" y="43"/>
                    </a:lnTo>
                    <a:lnTo>
                      <a:pt x="100" y="38"/>
                    </a:lnTo>
                    <a:lnTo>
                      <a:pt x="113" y="40"/>
                    </a:lnTo>
                    <a:lnTo>
                      <a:pt x="81" y="43"/>
                    </a:lnTo>
                    <a:lnTo>
                      <a:pt x="46" y="47"/>
                    </a:lnTo>
                    <a:lnTo>
                      <a:pt x="28" y="50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80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46" name="Freeform 47"/>
              <p:cNvSpPr>
                <a:spLocks/>
              </p:cNvSpPr>
              <p:nvPr/>
            </p:nvSpPr>
            <p:spPr bwMode="auto">
              <a:xfrm>
                <a:off x="890" y="1683"/>
                <a:ext cx="15" cy="47"/>
              </a:xfrm>
              <a:custGeom>
                <a:avLst/>
                <a:gdLst>
                  <a:gd name="T0" fmla="*/ 0 w 30"/>
                  <a:gd name="T1" fmla="*/ 0 h 93"/>
                  <a:gd name="T2" fmla="*/ 2 w 30"/>
                  <a:gd name="T3" fmla="*/ 10 h 93"/>
                  <a:gd name="T4" fmla="*/ 2 w 30"/>
                  <a:gd name="T5" fmla="*/ 24 h 93"/>
                  <a:gd name="T6" fmla="*/ 6 w 30"/>
                  <a:gd name="T7" fmla="*/ 21 h 93"/>
                  <a:gd name="T8" fmla="*/ 8 w 30"/>
                  <a:gd name="T9" fmla="*/ 7 h 93"/>
                  <a:gd name="T10" fmla="*/ 0 w 30"/>
                  <a:gd name="T11" fmla="*/ 0 h 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0"/>
                  <a:gd name="T19" fmla="*/ 0 h 93"/>
                  <a:gd name="T20" fmla="*/ 30 w 30"/>
                  <a:gd name="T21" fmla="*/ 93 h 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0" h="93">
                    <a:moveTo>
                      <a:pt x="0" y="0"/>
                    </a:moveTo>
                    <a:lnTo>
                      <a:pt x="6" y="38"/>
                    </a:lnTo>
                    <a:lnTo>
                      <a:pt x="6" y="93"/>
                    </a:lnTo>
                    <a:lnTo>
                      <a:pt x="21" y="81"/>
                    </a:lnTo>
                    <a:lnTo>
                      <a:pt x="30" y="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47" name="Freeform 48"/>
              <p:cNvSpPr>
                <a:spLocks/>
              </p:cNvSpPr>
              <p:nvPr/>
            </p:nvSpPr>
            <p:spPr bwMode="auto">
              <a:xfrm>
                <a:off x="762" y="1616"/>
                <a:ext cx="47" cy="38"/>
              </a:xfrm>
              <a:custGeom>
                <a:avLst/>
                <a:gdLst>
                  <a:gd name="T0" fmla="*/ 1 w 93"/>
                  <a:gd name="T1" fmla="*/ 6 h 77"/>
                  <a:gd name="T2" fmla="*/ 7 w 93"/>
                  <a:gd name="T3" fmla="*/ 8 h 77"/>
                  <a:gd name="T4" fmla="*/ 17 w 93"/>
                  <a:gd name="T5" fmla="*/ 16 h 77"/>
                  <a:gd name="T6" fmla="*/ 24 w 93"/>
                  <a:gd name="T7" fmla="*/ 19 h 77"/>
                  <a:gd name="T8" fmla="*/ 17 w 93"/>
                  <a:gd name="T9" fmla="*/ 13 h 77"/>
                  <a:gd name="T10" fmla="*/ 8 w 93"/>
                  <a:gd name="T11" fmla="*/ 6 h 77"/>
                  <a:gd name="T12" fmla="*/ 0 w 93"/>
                  <a:gd name="T13" fmla="*/ 0 h 77"/>
                  <a:gd name="T14" fmla="*/ 1 w 93"/>
                  <a:gd name="T15" fmla="*/ 6 h 7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3"/>
                  <a:gd name="T25" fmla="*/ 0 h 77"/>
                  <a:gd name="T26" fmla="*/ 93 w 93"/>
                  <a:gd name="T27" fmla="*/ 77 h 7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3" h="77">
                    <a:moveTo>
                      <a:pt x="3" y="25"/>
                    </a:moveTo>
                    <a:lnTo>
                      <a:pt x="27" y="35"/>
                    </a:lnTo>
                    <a:lnTo>
                      <a:pt x="68" y="65"/>
                    </a:lnTo>
                    <a:lnTo>
                      <a:pt x="93" y="77"/>
                    </a:lnTo>
                    <a:lnTo>
                      <a:pt x="65" y="53"/>
                    </a:lnTo>
                    <a:lnTo>
                      <a:pt x="30" y="25"/>
                    </a:lnTo>
                    <a:lnTo>
                      <a:pt x="0" y="0"/>
                    </a:lnTo>
                    <a:lnTo>
                      <a:pt x="3" y="25"/>
                    </a:lnTo>
                    <a:close/>
                  </a:path>
                </a:pathLst>
              </a:custGeom>
              <a:solidFill>
                <a:srgbClr val="80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2002" name="Group 53"/>
            <p:cNvGrpSpPr>
              <a:grpSpLocks/>
            </p:cNvGrpSpPr>
            <p:nvPr/>
          </p:nvGrpSpPr>
          <p:grpSpPr bwMode="auto">
            <a:xfrm>
              <a:off x="152" y="1073"/>
              <a:ext cx="567" cy="888"/>
              <a:chOff x="152" y="1073"/>
              <a:chExt cx="567" cy="888"/>
            </a:xfrm>
          </p:grpSpPr>
          <p:sp>
            <p:nvSpPr>
              <p:cNvPr id="42031" name="Freeform 50"/>
              <p:cNvSpPr>
                <a:spLocks/>
              </p:cNvSpPr>
              <p:nvPr/>
            </p:nvSpPr>
            <p:spPr bwMode="auto">
              <a:xfrm>
                <a:off x="152" y="1073"/>
                <a:ext cx="567" cy="888"/>
              </a:xfrm>
              <a:custGeom>
                <a:avLst/>
                <a:gdLst>
                  <a:gd name="T0" fmla="*/ 219 w 1133"/>
                  <a:gd name="T1" fmla="*/ 370 h 1776"/>
                  <a:gd name="T2" fmla="*/ 220 w 1133"/>
                  <a:gd name="T3" fmla="*/ 394 h 1776"/>
                  <a:gd name="T4" fmla="*/ 223 w 1133"/>
                  <a:gd name="T5" fmla="*/ 411 h 1776"/>
                  <a:gd name="T6" fmla="*/ 226 w 1133"/>
                  <a:gd name="T7" fmla="*/ 440 h 1776"/>
                  <a:gd name="T8" fmla="*/ 241 w 1133"/>
                  <a:gd name="T9" fmla="*/ 444 h 1776"/>
                  <a:gd name="T10" fmla="*/ 259 w 1133"/>
                  <a:gd name="T11" fmla="*/ 418 h 1776"/>
                  <a:gd name="T12" fmla="*/ 275 w 1133"/>
                  <a:gd name="T13" fmla="*/ 379 h 1776"/>
                  <a:gd name="T14" fmla="*/ 283 w 1133"/>
                  <a:gd name="T15" fmla="*/ 349 h 1776"/>
                  <a:gd name="T16" fmla="*/ 284 w 1133"/>
                  <a:gd name="T17" fmla="*/ 310 h 1776"/>
                  <a:gd name="T18" fmla="*/ 283 w 1133"/>
                  <a:gd name="T19" fmla="*/ 274 h 1776"/>
                  <a:gd name="T20" fmla="*/ 272 w 1133"/>
                  <a:gd name="T21" fmla="*/ 255 h 1776"/>
                  <a:gd name="T22" fmla="*/ 250 w 1133"/>
                  <a:gd name="T23" fmla="*/ 246 h 1776"/>
                  <a:gd name="T24" fmla="*/ 228 w 1133"/>
                  <a:gd name="T25" fmla="*/ 248 h 1776"/>
                  <a:gd name="T26" fmla="*/ 201 w 1133"/>
                  <a:gd name="T27" fmla="*/ 258 h 1776"/>
                  <a:gd name="T28" fmla="*/ 174 w 1133"/>
                  <a:gd name="T29" fmla="*/ 258 h 1776"/>
                  <a:gd name="T30" fmla="*/ 147 w 1133"/>
                  <a:gd name="T31" fmla="*/ 253 h 1776"/>
                  <a:gd name="T32" fmla="*/ 123 w 1133"/>
                  <a:gd name="T33" fmla="*/ 255 h 1776"/>
                  <a:gd name="T34" fmla="*/ 103 w 1133"/>
                  <a:gd name="T35" fmla="*/ 262 h 1776"/>
                  <a:gd name="T36" fmla="*/ 100 w 1133"/>
                  <a:gd name="T37" fmla="*/ 224 h 1776"/>
                  <a:gd name="T38" fmla="*/ 102 w 1133"/>
                  <a:gd name="T39" fmla="*/ 195 h 1776"/>
                  <a:gd name="T40" fmla="*/ 113 w 1133"/>
                  <a:gd name="T41" fmla="*/ 163 h 1776"/>
                  <a:gd name="T42" fmla="*/ 132 w 1133"/>
                  <a:gd name="T43" fmla="*/ 123 h 1776"/>
                  <a:gd name="T44" fmla="*/ 142 w 1133"/>
                  <a:gd name="T45" fmla="*/ 107 h 1776"/>
                  <a:gd name="T46" fmla="*/ 152 w 1133"/>
                  <a:gd name="T47" fmla="*/ 97 h 1776"/>
                  <a:gd name="T48" fmla="*/ 172 w 1133"/>
                  <a:gd name="T49" fmla="*/ 95 h 1776"/>
                  <a:gd name="T50" fmla="*/ 188 w 1133"/>
                  <a:gd name="T51" fmla="*/ 90 h 1776"/>
                  <a:gd name="T52" fmla="*/ 198 w 1133"/>
                  <a:gd name="T53" fmla="*/ 81 h 1776"/>
                  <a:gd name="T54" fmla="*/ 206 w 1133"/>
                  <a:gd name="T55" fmla="*/ 67 h 1776"/>
                  <a:gd name="T56" fmla="*/ 213 w 1133"/>
                  <a:gd name="T57" fmla="*/ 49 h 1776"/>
                  <a:gd name="T58" fmla="*/ 218 w 1133"/>
                  <a:gd name="T59" fmla="*/ 37 h 1776"/>
                  <a:gd name="T60" fmla="*/ 208 w 1133"/>
                  <a:gd name="T61" fmla="*/ 28 h 1776"/>
                  <a:gd name="T62" fmla="*/ 211 w 1133"/>
                  <a:gd name="T63" fmla="*/ 20 h 1776"/>
                  <a:gd name="T64" fmla="*/ 208 w 1133"/>
                  <a:gd name="T65" fmla="*/ 13 h 1776"/>
                  <a:gd name="T66" fmla="*/ 198 w 1133"/>
                  <a:gd name="T67" fmla="*/ 7 h 1776"/>
                  <a:gd name="T68" fmla="*/ 188 w 1133"/>
                  <a:gd name="T69" fmla="*/ 2 h 1776"/>
                  <a:gd name="T70" fmla="*/ 178 w 1133"/>
                  <a:gd name="T71" fmla="*/ 2 h 1776"/>
                  <a:gd name="T72" fmla="*/ 166 w 1133"/>
                  <a:gd name="T73" fmla="*/ 3 h 1776"/>
                  <a:gd name="T74" fmla="*/ 152 w 1133"/>
                  <a:gd name="T75" fmla="*/ 2 h 1776"/>
                  <a:gd name="T76" fmla="*/ 140 w 1133"/>
                  <a:gd name="T77" fmla="*/ 3 h 1776"/>
                  <a:gd name="T78" fmla="*/ 126 w 1133"/>
                  <a:gd name="T79" fmla="*/ 17 h 1776"/>
                  <a:gd name="T80" fmla="*/ 117 w 1133"/>
                  <a:gd name="T81" fmla="*/ 33 h 1776"/>
                  <a:gd name="T82" fmla="*/ 113 w 1133"/>
                  <a:gd name="T83" fmla="*/ 57 h 1776"/>
                  <a:gd name="T84" fmla="*/ 109 w 1133"/>
                  <a:gd name="T85" fmla="*/ 76 h 1776"/>
                  <a:gd name="T86" fmla="*/ 96 w 1133"/>
                  <a:gd name="T87" fmla="*/ 91 h 1776"/>
                  <a:gd name="T88" fmla="*/ 86 w 1133"/>
                  <a:gd name="T89" fmla="*/ 114 h 1776"/>
                  <a:gd name="T90" fmla="*/ 70 w 1133"/>
                  <a:gd name="T91" fmla="*/ 148 h 1776"/>
                  <a:gd name="T92" fmla="*/ 53 w 1133"/>
                  <a:gd name="T93" fmla="*/ 180 h 1776"/>
                  <a:gd name="T94" fmla="*/ 39 w 1133"/>
                  <a:gd name="T95" fmla="*/ 203 h 1776"/>
                  <a:gd name="T96" fmla="*/ 23 w 1133"/>
                  <a:gd name="T97" fmla="*/ 228 h 1776"/>
                  <a:gd name="T98" fmla="*/ 15 w 1133"/>
                  <a:gd name="T99" fmla="*/ 257 h 1776"/>
                  <a:gd name="T100" fmla="*/ 7 w 1133"/>
                  <a:gd name="T101" fmla="*/ 278 h 1776"/>
                  <a:gd name="T102" fmla="*/ 0 w 1133"/>
                  <a:gd name="T103" fmla="*/ 297 h 1776"/>
                  <a:gd name="T104" fmla="*/ 0 w 1133"/>
                  <a:gd name="T105" fmla="*/ 314 h 1776"/>
                  <a:gd name="T106" fmla="*/ 13 w 1133"/>
                  <a:gd name="T107" fmla="*/ 323 h 1776"/>
                  <a:gd name="T108" fmla="*/ 28 w 1133"/>
                  <a:gd name="T109" fmla="*/ 329 h 1776"/>
                  <a:gd name="T110" fmla="*/ 49 w 1133"/>
                  <a:gd name="T111" fmla="*/ 335 h 1776"/>
                  <a:gd name="T112" fmla="*/ 69 w 1133"/>
                  <a:gd name="T113" fmla="*/ 342 h 1776"/>
                  <a:gd name="T114" fmla="*/ 92 w 1133"/>
                  <a:gd name="T115" fmla="*/ 351 h 1776"/>
                  <a:gd name="T116" fmla="*/ 118 w 1133"/>
                  <a:gd name="T117" fmla="*/ 359 h 1776"/>
                  <a:gd name="T118" fmla="*/ 145 w 1133"/>
                  <a:gd name="T119" fmla="*/ 365 h 1776"/>
                  <a:gd name="T120" fmla="*/ 171 w 1133"/>
                  <a:gd name="T121" fmla="*/ 367 h 1776"/>
                  <a:gd name="T122" fmla="*/ 195 w 1133"/>
                  <a:gd name="T123" fmla="*/ 365 h 1776"/>
                  <a:gd name="T124" fmla="*/ 220 w 1133"/>
                  <a:gd name="T125" fmla="*/ 358 h 177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133"/>
                  <a:gd name="T190" fmla="*/ 0 h 1776"/>
                  <a:gd name="T191" fmla="*/ 1133 w 1133"/>
                  <a:gd name="T192" fmla="*/ 1776 h 177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133" h="1776">
                    <a:moveTo>
                      <a:pt x="880" y="1430"/>
                    </a:moveTo>
                    <a:lnTo>
                      <a:pt x="875" y="1479"/>
                    </a:lnTo>
                    <a:lnTo>
                      <a:pt x="874" y="1523"/>
                    </a:lnTo>
                    <a:lnTo>
                      <a:pt x="880" y="1574"/>
                    </a:lnTo>
                    <a:lnTo>
                      <a:pt x="887" y="1614"/>
                    </a:lnTo>
                    <a:lnTo>
                      <a:pt x="889" y="1643"/>
                    </a:lnTo>
                    <a:lnTo>
                      <a:pt x="889" y="1722"/>
                    </a:lnTo>
                    <a:lnTo>
                      <a:pt x="902" y="1759"/>
                    </a:lnTo>
                    <a:lnTo>
                      <a:pt x="935" y="1776"/>
                    </a:lnTo>
                    <a:lnTo>
                      <a:pt x="964" y="1776"/>
                    </a:lnTo>
                    <a:lnTo>
                      <a:pt x="1002" y="1747"/>
                    </a:lnTo>
                    <a:lnTo>
                      <a:pt x="1033" y="1671"/>
                    </a:lnTo>
                    <a:lnTo>
                      <a:pt x="1073" y="1569"/>
                    </a:lnTo>
                    <a:lnTo>
                      <a:pt x="1100" y="1513"/>
                    </a:lnTo>
                    <a:lnTo>
                      <a:pt x="1113" y="1451"/>
                    </a:lnTo>
                    <a:lnTo>
                      <a:pt x="1130" y="1393"/>
                    </a:lnTo>
                    <a:lnTo>
                      <a:pt x="1133" y="1306"/>
                    </a:lnTo>
                    <a:lnTo>
                      <a:pt x="1133" y="1240"/>
                    </a:lnTo>
                    <a:lnTo>
                      <a:pt x="1130" y="1150"/>
                    </a:lnTo>
                    <a:lnTo>
                      <a:pt x="1130" y="1095"/>
                    </a:lnTo>
                    <a:lnTo>
                      <a:pt x="1120" y="1042"/>
                    </a:lnTo>
                    <a:lnTo>
                      <a:pt x="1088" y="1023"/>
                    </a:lnTo>
                    <a:lnTo>
                      <a:pt x="1040" y="998"/>
                    </a:lnTo>
                    <a:lnTo>
                      <a:pt x="998" y="987"/>
                    </a:lnTo>
                    <a:lnTo>
                      <a:pt x="954" y="987"/>
                    </a:lnTo>
                    <a:lnTo>
                      <a:pt x="912" y="993"/>
                    </a:lnTo>
                    <a:lnTo>
                      <a:pt x="854" y="1012"/>
                    </a:lnTo>
                    <a:lnTo>
                      <a:pt x="802" y="1030"/>
                    </a:lnTo>
                    <a:lnTo>
                      <a:pt x="740" y="1048"/>
                    </a:lnTo>
                    <a:lnTo>
                      <a:pt x="694" y="1030"/>
                    </a:lnTo>
                    <a:lnTo>
                      <a:pt x="639" y="1020"/>
                    </a:lnTo>
                    <a:lnTo>
                      <a:pt x="587" y="1015"/>
                    </a:lnTo>
                    <a:lnTo>
                      <a:pt x="542" y="1015"/>
                    </a:lnTo>
                    <a:lnTo>
                      <a:pt x="491" y="1023"/>
                    </a:lnTo>
                    <a:lnTo>
                      <a:pt x="449" y="1037"/>
                    </a:lnTo>
                    <a:lnTo>
                      <a:pt x="411" y="1045"/>
                    </a:lnTo>
                    <a:lnTo>
                      <a:pt x="401" y="975"/>
                    </a:lnTo>
                    <a:lnTo>
                      <a:pt x="398" y="897"/>
                    </a:lnTo>
                    <a:lnTo>
                      <a:pt x="398" y="845"/>
                    </a:lnTo>
                    <a:lnTo>
                      <a:pt x="406" y="780"/>
                    </a:lnTo>
                    <a:lnTo>
                      <a:pt x="422" y="707"/>
                    </a:lnTo>
                    <a:lnTo>
                      <a:pt x="452" y="651"/>
                    </a:lnTo>
                    <a:lnTo>
                      <a:pt x="481" y="581"/>
                    </a:lnTo>
                    <a:lnTo>
                      <a:pt x="526" y="494"/>
                    </a:lnTo>
                    <a:lnTo>
                      <a:pt x="544" y="463"/>
                    </a:lnTo>
                    <a:lnTo>
                      <a:pt x="566" y="426"/>
                    </a:lnTo>
                    <a:lnTo>
                      <a:pt x="586" y="403"/>
                    </a:lnTo>
                    <a:lnTo>
                      <a:pt x="607" y="386"/>
                    </a:lnTo>
                    <a:lnTo>
                      <a:pt x="644" y="379"/>
                    </a:lnTo>
                    <a:lnTo>
                      <a:pt x="686" y="379"/>
                    </a:lnTo>
                    <a:lnTo>
                      <a:pt x="724" y="373"/>
                    </a:lnTo>
                    <a:lnTo>
                      <a:pt x="749" y="359"/>
                    </a:lnTo>
                    <a:lnTo>
                      <a:pt x="772" y="343"/>
                    </a:lnTo>
                    <a:lnTo>
                      <a:pt x="792" y="321"/>
                    </a:lnTo>
                    <a:lnTo>
                      <a:pt x="815" y="308"/>
                    </a:lnTo>
                    <a:lnTo>
                      <a:pt x="824" y="268"/>
                    </a:lnTo>
                    <a:lnTo>
                      <a:pt x="835" y="231"/>
                    </a:lnTo>
                    <a:lnTo>
                      <a:pt x="849" y="196"/>
                    </a:lnTo>
                    <a:lnTo>
                      <a:pt x="860" y="173"/>
                    </a:lnTo>
                    <a:lnTo>
                      <a:pt x="870" y="145"/>
                    </a:lnTo>
                    <a:lnTo>
                      <a:pt x="850" y="123"/>
                    </a:lnTo>
                    <a:lnTo>
                      <a:pt x="830" y="115"/>
                    </a:lnTo>
                    <a:lnTo>
                      <a:pt x="842" y="101"/>
                    </a:lnTo>
                    <a:lnTo>
                      <a:pt x="844" y="80"/>
                    </a:lnTo>
                    <a:lnTo>
                      <a:pt x="845" y="61"/>
                    </a:lnTo>
                    <a:lnTo>
                      <a:pt x="830" y="51"/>
                    </a:lnTo>
                    <a:lnTo>
                      <a:pt x="807" y="43"/>
                    </a:lnTo>
                    <a:lnTo>
                      <a:pt x="789" y="28"/>
                    </a:lnTo>
                    <a:lnTo>
                      <a:pt x="774" y="13"/>
                    </a:lnTo>
                    <a:lnTo>
                      <a:pt x="749" y="7"/>
                    </a:lnTo>
                    <a:lnTo>
                      <a:pt x="729" y="22"/>
                    </a:lnTo>
                    <a:lnTo>
                      <a:pt x="710" y="7"/>
                    </a:lnTo>
                    <a:lnTo>
                      <a:pt x="684" y="0"/>
                    </a:lnTo>
                    <a:lnTo>
                      <a:pt x="661" y="13"/>
                    </a:lnTo>
                    <a:lnTo>
                      <a:pt x="636" y="0"/>
                    </a:lnTo>
                    <a:lnTo>
                      <a:pt x="607" y="8"/>
                    </a:lnTo>
                    <a:lnTo>
                      <a:pt x="586" y="3"/>
                    </a:lnTo>
                    <a:lnTo>
                      <a:pt x="559" y="10"/>
                    </a:lnTo>
                    <a:lnTo>
                      <a:pt x="527" y="36"/>
                    </a:lnTo>
                    <a:lnTo>
                      <a:pt x="504" y="65"/>
                    </a:lnTo>
                    <a:lnTo>
                      <a:pt x="486" y="96"/>
                    </a:lnTo>
                    <a:lnTo>
                      <a:pt x="467" y="131"/>
                    </a:lnTo>
                    <a:lnTo>
                      <a:pt x="457" y="175"/>
                    </a:lnTo>
                    <a:lnTo>
                      <a:pt x="449" y="228"/>
                    </a:lnTo>
                    <a:lnTo>
                      <a:pt x="447" y="260"/>
                    </a:lnTo>
                    <a:lnTo>
                      <a:pt x="434" y="304"/>
                    </a:lnTo>
                    <a:lnTo>
                      <a:pt x="411" y="329"/>
                    </a:lnTo>
                    <a:lnTo>
                      <a:pt x="384" y="364"/>
                    </a:lnTo>
                    <a:lnTo>
                      <a:pt x="368" y="409"/>
                    </a:lnTo>
                    <a:lnTo>
                      <a:pt x="343" y="458"/>
                    </a:lnTo>
                    <a:lnTo>
                      <a:pt x="311" y="531"/>
                    </a:lnTo>
                    <a:lnTo>
                      <a:pt x="279" y="592"/>
                    </a:lnTo>
                    <a:lnTo>
                      <a:pt x="241" y="664"/>
                    </a:lnTo>
                    <a:lnTo>
                      <a:pt x="211" y="719"/>
                    </a:lnTo>
                    <a:lnTo>
                      <a:pt x="179" y="765"/>
                    </a:lnTo>
                    <a:lnTo>
                      <a:pt x="153" y="809"/>
                    </a:lnTo>
                    <a:lnTo>
                      <a:pt x="121" y="860"/>
                    </a:lnTo>
                    <a:lnTo>
                      <a:pt x="90" y="914"/>
                    </a:lnTo>
                    <a:lnTo>
                      <a:pt x="71" y="972"/>
                    </a:lnTo>
                    <a:lnTo>
                      <a:pt x="58" y="1027"/>
                    </a:lnTo>
                    <a:lnTo>
                      <a:pt x="45" y="1070"/>
                    </a:lnTo>
                    <a:lnTo>
                      <a:pt x="28" y="1110"/>
                    </a:lnTo>
                    <a:lnTo>
                      <a:pt x="11" y="1150"/>
                    </a:lnTo>
                    <a:lnTo>
                      <a:pt x="0" y="1187"/>
                    </a:lnTo>
                    <a:lnTo>
                      <a:pt x="0" y="1221"/>
                    </a:lnTo>
                    <a:lnTo>
                      <a:pt x="0" y="1255"/>
                    </a:lnTo>
                    <a:lnTo>
                      <a:pt x="20" y="1266"/>
                    </a:lnTo>
                    <a:lnTo>
                      <a:pt x="51" y="1291"/>
                    </a:lnTo>
                    <a:lnTo>
                      <a:pt x="83" y="1310"/>
                    </a:lnTo>
                    <a:lnTo>
                      <a:pt x="110" y="1316"/>
                    </a:lnTo>
                    <a:lnTo>
                      <a:pt x="148" y="1328"/>
                    </a:lnTo>
                    <a:lnTo>
                      <a:pt x="194" y="1338"/>
                    </a:lnTo>
                    <a:lnTo>
                      <a:pt x="233" y="1353"/>
                    </a:lnTo>
                    <a:lnTo>
                      <a:pt x="273" y="1368"/>
                    </a:lnTo>
                    <a:lnTo>
                      <a:pt x="321" y="1385"/>
                    </a:lnTo>
                    <a:lnTo>
                      <a:pt x="366" y="1403"/>
                    </a:lnTo>
                    <a:lnTo>
                      <a:pt x="414" y="1418"/>
                    </a:lnTo>
                    <a:lnTo>
                      <a:pt x="469" y="1433"/>
                    </a:lnTo>
                    <a:lnTo>
                      <a:pt x="524" y="1446"/>
                    </a:lnTo>
                    <a:lnTo>
                      <a:pt x="579" y="1458"/>
                    </a:lnTo>
                    <a:lnTo>
                      <a:pt x="636" y="1464"/>
                    </a:lnTo>
                    <a:lnTo>
                      <a:pt x="681" y="1468"/>
                    </a:lnTo>
                    <a:lnTo>
                      <a:pt x="732" y="1468"/>
                    </a:lnTo>
                    <a:lnTo>
                      <a:pt x="780" y="1458"/>
                    </a:lnTo>
                    <a:lnTo>
                      <a:pt x="832" y="1443"/>
                    </a:lnTo>
                    <a:lnTo>
                      <a:pt x="880" y="1430"/>
                    </a:lnTo>
                    <a:close/>
                  </a:path>
                </a:pathLst>
              </a:custGeom>
              <a:solidFill>
                <a:srgbClr val="FFE0C0"/>
              </a:solidFill>
              <a:ln w="11113">
                <a:solidFill>
                  <a:srgbClr val="804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32" name="Freeform 51"/>
              <p:cNvSpPr>
                <a:spLocks/>
              </p:cNvSpPr>
              <p:nvPr/>
            </p:nvSpPr>
            <p:spPr bwMode="auto">
              <a:xfrm>
                <a:off x="194" y="1192"/>
                <a:ext cx="484" cy="738"/>
              </a:xfrm>
              <a:custGeom>
                <a:avLst/>
                <a:gdLst>
                  <a:gd name="T0" fmla="*/ 109 w 969"/>
                  <a:gd name="T1" fmla="*/ 19 h 1474"/>
                  <a:gd name="T2" fmla="*/ 99 w 969"/>
                  <a:gd name="T3" fmla="*/ 37 h 1474"/>
                  <a:gd name="T4" fmla="*/ 89 w 969"/>
                  <a:gd name="T5" fmla="*/ 53 h 1474"/>
                  <a:gd name="T6" fmla="*/ 69 w 969"/>
                  <a:gd name="T7" fmla="*/ 88 h 1474"/>
                  <a:gd name="T8" fmla="*/ 53 w 969"/>
                  <a:gd name="T9" fmla="*/ 121 h 1474"/>
                  <a:gd name="T10" fmla="*/ 39 w 969"/>
                  <a:gd name="T11" fmla="*/ 156 h 1474"/>
                  <a:gd name="T12" fmla="*/ 25 w 969"/>
                  <a:gd name="T13" fmla="*/ 183 h 1474"/>
                  <a:gd name="T14" fmla="*/ 17 w 969"/>
                  <a:gd name="T15" fmla="*/ 208 h 1474"/>
                  <a:gd name="T16" fmla="*/ 14 w 969"/>
                  <a:gd name="T17" fmla="*/ 229 h 1474"/>
                  <a:gd name="T18" fmla="*/ 7 w 969"/>
                  <a:gd name="T19" fmla="*/ 239 h 1474"/>
                  <a:gd name="T20" fmla="*/ 0 w 969"/>
                  <a:gd name="T21" fmla="*/ 248 h 1474"/>
                  <a:gd name="T22" fmla="*/ 2 w 969"/>
                  <a:gd name="T23" fmla="*/ 257 h 1474"/>
                  <a:gd name="T24" fmla="*/ 14 w 969"/>
                  <a:gd name="T25" fmla="*/ 266 h 1474"/>
                  <a:gd name="T26" fmla="*/ 34 w 969"/>
                  <a:gd name="T27" fmla="*/ 273 h 1474"/>
                  <a:gd name="T28" fmla="*/ 56 w 969"/>
                  <a:gd name="T29" fmla="*/ 281 h 1474"/>
                  <a:gd name="T30" fmla="*/ 90 w 969"/>
                  <a:gd name="T31" fmla="*/ 294 h 1474"/>
                  <a:gd name="T32" fmla="*/ 112 w 969"/>
                  <a:gd name="T33" fmla="*/ 300 h 1474"/>
                  <a:gd name="T34" fmla="*/ 139 w 969"/>
                  <a:gd name="T35" fmla="*/ 305 h 1474"/>
                  <a:gd name="T36" fmla="*/ 161 w 969"/>
                  <a:gd name="T37" fmla="*/ 304 h 1474"/>
                  <a:gd name="T38" fmla="*/ 188 w 969"/>
                  <a:gd name="T39" fmla="*/ 299 h 1474"/>
                  <a:gd name="T40" fmla="*/ 206 w 969"/>
                  <a:gd name="T41" fmla="*/ 297 h 1474"/>
                  <a:gd name="T42" fmla="*/ 209 w 969"/>
                  <a:gd name="T43" fmla="*/ 312 h 1474"/>
                  <a:gd name="T44" fmla="*/ 219 w 969"/>
                  <a:gd name="T45" fmla="*/ 338 h 1474"/>
                  <a:gd name="T46" fmla="*/ 235 w 969"/>
                  <a:gd name="T47" fmla="*/ 370 h 1474"/>
                  <a:gd name="T48" fmla="*/ 236 w 969"/>
                  <a:gd name="T49" fmla="*/ 333 h 1474"/>
                  <a:gd name="T50" fmla="*/ 232 w 969"/>
                  <a:gd name="T51" fmla="*/ 312 h 1474"/>
                  <a:gd name="T52" fmla="*/ 232 w 969"/>
                  <a:gd name="T53" fmla="*/ 294 h 1474"/>
                  <a:gd name="T54" fmla="*/ 222 w 969"/>
                  <a:gd name="T55" fmla="*/ 268 h 1474"/>
                  <a:gd name="T56" fmla="*/ 206 w 969"/>
                  <a:gd name="T57" fmla="*/ 242 h 1474"/>
                  <a:gd name="T58" fmla="*/ 201 w 969"/>
                  <a:gd name="T59" fmla="*/ 244 h 1474"/>
                  <a:gd name="T60" fmla="*/ 207 w 969"/>
                  <a:gd name="T61" fmla="*/ 255 h 1474"/>
                  <a:gd name="T62" fmla="*/ 201 w 969"/>
                  <a:gd name="T63" fmla="*/ 269 h 1474"/>
                  <a:gd name="T64" fmla="*/ 169 w 969"/>
                  <a:gd name="T65" fmla="*/ 276 h 1474"/>
                  <a:gd name="T66" fmla="*/ 140 w 969"/>
                  <a:gd name="T67" fmla="*/ 276 h 1474"/>
                  <a:gd name="T68" fmla="*/ 115 w 969"/>
                  <a:gd name="T69" fmla="*/ 269 h 1474"/>
                  <a:gd name="T70" fmla="*/ 94 w 969"/>
                  <a:gd name="T71" fmla="*/ 261 h 1474"/>
                  <a:gd name="T72" fmla="*/ 76 w 969"/>
                  <a:gd name="T73" fmla="*/ 249 h 1474"/>
                  <a:gd name="T74" fmla="*/ 70 w 969"/>
                  <a:gd name="T75" fmla="*/ 238 h 1474"/>
                  <a:gd name="T76" fmla="*/ 75 w 969"/>
                  <a:gd name="T77" fmla="*/ 224 h 1474"/>
                  <a:gd name="T78" fmla="*/ 87 w 969"/>
                  <a:gd name="T79" fmla="*/ 212 h 1474"/>
                  <a:gd name="T80" fmla="*/ 83 w 969"/>
                  <a:gd name="T81" fmla="*/ 208 h 1474"/>
                  <a:gd name="T82" fmla="*/ 75 w 969"/>
                  <a:gd name="T83" fmla="*/ 196 h 1474"/>
                  <a:gd name="T84" fmla="*/ 74 w 969"/>
                  <a:gd name="T85" fmla="*/ 168 h 1474"/>
                  <a:gd name="T86" fmla="*/ 77 w 969"/>
                  <a:gd name="T87" fmla="*/ 129 h 1474"/>
                  <a:gd name="T88" fmla="*/ 89 w 969"/>
                  <a:gd name="T89" fmla="*/ 101 h 1474"/>
                  <a:gd name="T90" fmla="*/ 102 w 969"/>
                  <a:gd name="T91" fmla="*/ 71 h 1474"/>
                  <a:gd name="T92" fmla="*/ 116 w 969"/>
                  <a:gd name="T93" fmla="*/ 47 h 1474"/>
                  <a:gd name="T94" fmla="*/ 126 w 969"/>
                  <a:gd name="T95" fmla="*/ 35 h 1474"/>
                  <a:gd name="T96" fmla="*/ 144 w 969"/>
                  <a:gd name="T97" fmla="*/ 31 h 1474"/>
                  <a:gd name="T98" fmla="*/ 159 w 969"/>
                  <a:gd name="T99" fmla="*/ 29 h 1474"/>
                  <a:gd name="T100" fmla="*/ 171 w 969"/>
                  <a:gd name="T101" fmla="*/ 19 h 1474"/>
                  <a:gd name="T102" fmla="*/ 174 w 969"/>
                  <a:gd name="T103" fmla="*/ 0 h 147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969"/>
                  <a:gd name="T157" fmla="*/ 0 h 1474"/>
                  <a:gd name="T158" fmla="*/ 969 w 969"/>
                  <a:gd name="T159" fmla="*/ 1474 h 147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969" h="1474">
                    <a:moveTo>
                      <a:pt x="443" y="40"/>
                    </a:moveTo>
                    <a:lnTo>
                      <a:pt x="436" y="76"/>
                    </a:lnTo>
                    <a:lnTo>
                      <a:pt x="419" y="116"/>
                    </a:lnTo>
                    <a:lnTo>
                      <a:pt x="398" y="146"/>
                    </a:lnTo>
                    <a:lnTo>
                      <a:pt x="384" y="163"/>
                    </a:lnTo>
                    <a:lnTo>
                      <a:pt x="356" y="211"/>
                    </a:lnTo>
                    <a:lnTo>
                      <a:pt x="318" y="276"/>
                    </a:lnTo>
                    <a:lnTo>
                      <a:pt x="278" y="351"/>
                    </a:lnTo>
                    <a:lnTo>
                      <a:pt x="248" y="416"/>
                    </a:lnTo>
                    <a:lnTo>
                      <a:pt x="215" y="484"/>
                    </a:lnTo>
                    <a:lnTo>
                      <a:pt x="183" y="564"/>
                    </a:lnTo>
                    <a:lnTo>
                      <a:pt x="156" y="621"/>
                    </a:lnTo>
                    <a:lnTo>
                      <a:pt x="125" y="679"/>
                    </a:lnTo>
                    <a:lnTo>
                      <a:pt x="101" y="730"/>
                    </a:lnTo>
                    <a:lnTo>
                      <a:pt x="81" y="777"/>
                    </a:lnTo>
                    <a:lnTo>
                      <a:pt x="70" y="829"/>
                    </a:lnTo>
                    <a:lnTo>
                      <a:pt x="61" y="875"/>
                    </a:lnTo>
                    <a:lnTo>
                      <a:pt x="56" y="915"/>
                    </a:lnTo>
                    <a:lnTo>
                      <a:pt x="43" y="942"/>
                    </a:lnTo>
                    <a:lnTo>
                      <a:pt x="28" y="955"/>
                    </a:lnTo>
                    <a:lnTo>
                      <a:pt x="10" y="968"/>
                    </a:lnTo>
                    <a:lnTo>
                      <a:pt x="0" y="990"/>
                    </a:lnTo>
                    <a:lnTo>
                      <a:pt x="0" y="1007"/>
                    </a:lnTo>
                    <a:lnTo>
                      <a:pt x="10" y="1027"/>
                    </a:lnTo>
                    <a:lnTo>
                      <a:pt x="30" y="1043"/>
                    </a:lnTo>
                    <a:lnTo>
                      <a:pt x="58" y="1063"/>
                    </a:lnTo>
                    <a:lnTo>
                      <a:pt x="101" y="1075"/>
                    </a:lnTo>
                    <a:lnTo>
                      <a:pt x="136" y="1088"/>
                    </a:lnTo>
                    <a:lnTo>
                      <a:pt x="173" y="1103"/>
                    </a:lnTo>
                    <a:lnTo>
                      <a:pt x="225" y="1123"/>
                    </a:lnTo>
                    <a:lnTo>
                      <a:pt x="288" y="1153"/>
                    </a:lnTo>
                    <a:lnTo>
                      <a:pt x="361" y="1175"/>
                    </a:lnTo>
                    <a:lnTo>
                      <a:pt x="404" y="1185"/>
                    </a:lnTo>
                    <a:lnTo>
                      <a:pt x="451" y="1198"/>
                    </a:lnTo>
                    <a:lnTo>
                      <a:pt x="501" y="1206"/>
                    </a:lnTo>
                    <a:lnTo>
                      <a:pt x="556" y="1216"/>
                    </a:lnTo>
                    <a:lnTo>
                      <a:pt x="594" y="1218"/>
                    </a:lnTo>
                    <a:lnTo>
                      <a:pt x="644" y="1213"/>
                    </a:lnTo>
                    <a:lnTo>
                      <a:pt x="707" y="1206"/>
                    </a:lnTo>
                    <a:lnTo>
                      <a:pt x="754" y="1192"/>
                    </a:lnTo>
                    <a:lnTo>
                      <a:pt x="797" y="1182"/>
                    </a:lnTo>
                    <a:lnTo>
                      <a:pt x="824" y="1185"/>
                    </a:lnTo>
                    <a:lnTo>
                      <a:pt x="827" y="1215"/>
                    </a:lnTo>
                    <a:lnTo>
                      <a:pt x="836" y="1246"/>
                    </a:lnTo>
                    <a:lnTo>
                      <a:pt x="852" y="1293"/>
                    </a:lnTo>
                    <a:lnTo>
                      <a:pt x="877" y="1351"/>
                    </a:lnTo>
                    <a:lnTo>
                      <a:pt x="906" y="1406"/>
                    </a:lnTo>
                    <a:lnTo>
                      <a:pt x="940" y="1474"/>
                    </a:lnTo>
                    <a:lnTo>
                      <a:pt x="969" y="1400"/>
                    </a:lnTo>
                    <a:lnTo>
                      <a:pt x="945" y="1330"/>
                    </a:lnTo>
                    <a:lnTo>
                      <a:pt x="934" y="1286"/>
                    </a:lnTo>
                    <a:lnTo>
                      <a:pt x="930" y="1246"/>
                    </a:lnTo>
                    <a:lnTo>
                      <a:pt x="932" y="1206"/>
                    </a:lnTo>
                    <a:lnTo>
                      <a:pt x="929" y="1173"/>
                    </a:lnTo>
                    <a:lnTo>
                      <a:pt x="917" y="1115"/>
                    </a:lnTo>
                    <a:lnTo>
                      <a:pt x="891" y="1070"/>
                    </a:lnTo>
                    <a:lnTo>
                      <a:pt x="859" y="1033"/>
                    </a:lnTo>
                    <a:lnTo>
                      <a:pt x="824" y="965"/>
                    </a:lnTo>
                    <a:lnTo>
                      <a:pt x="762" y="925"/>
                    </a:lnTo>
                    <a:lnTo>
                      <a:pt x="804" y="972"/>
                    </a:lnTo>
                    <a:lnTo>
                      <a:pt x="819" y="990"/>
                    </a:lnTo>
                    <a:lnTo>
                      <a:pt x="829" y="1017"/>
                    </a:lnTo>
                    <a:lnTo>
                      <a:pt x="824" y="1050"/>
                    </a:lnTo>
                    <a:lnTo>
                      <a:pt x="804" y="1073"/>
                    </a:lnTo>
                    <a:lnTo>
                      <a:pt x="742" y="1092"/>
                    </a:lnTo>
                    <a:lnTo>
                      <a:pt x="677" y="1100"/>
                    </a:lnTo>
                    <a:lnTo>
                      <a:pt x="619" y="1103"/>
                    </a:lnTo>
                    <a:lnTo>
                      <a:pt x="561" y="1100"/>
                    </a:lnTo>
                    <a:lnTo>
                      <a:pt x="504" y="1087"/>
                    </a:lnTo>
                    <a:lnTo>
                      <a:pt x="463" y="1073"/>
                    </a:lnTo>
                    <a:lnTo>
                      <a:pt x="418" y="1060"/>
                    </a:lnTo>
                    <a:lnTo>
                      <a:pt x="378" y="1042"/>
                    </a:lnTo>
                    <a:lnTo>
                      <a:pt x="330" y="1017"/>
                    </a:lnTo>
                    <a:lnTo>
                      <a:pt x="306" y="992"/>
                    </a:lnTo>
                    <a:lnTo>
                      <a:pt x="291" y="977"/>
                    </a:lnTo>
                    <a:lnTo>
                      <a:pt x="283" y="950"/>
                    </a:lnTo>
                    <a:lnTo>
                      <a:pt x="286" y="925"/>
                    </a:lnTo>
                    <a:lnTo>
                      <a:pt x="301" y="894"/>
                    </a:lnTo>
                    <a:lnTo>
                      <a:pt x="325" y="864"/>
                    </a:lnTo>
                    <a:lnTo>
                      <a:pt x="348" y="844"/>
                    </a:lnTo>
                    <a:lnTo>
                      <a:pt x="391" y="817"/>
                    </a:lnTo>
                    <a:lnTo>
                      <a:pt x="335" y="829"/>
                    </a:lnTo>
                    <a:lnTo>
                      <a:pt x="300" y="827"/>
                    </a:lnTo>
                    <a:lnTo>
                      <a:pt x="303" y="780"/>
                    </a:lnTo>
                    <a:lnTo>
                      <a:pt x="300" y="740"/>
                    </a:lnTo>
                    <a:lnTo>
                      <a:pt x="298" y="669"/>
                    </a:lnTo>
                    <a:lnTo>
                      <a:pt x="301" y="592"/>
                    </a:lnTo>
                    <a:lnTo>
                      <a:pt x="311" y="516"/>
                    </a:lnTo>
                    <a:lnTo>
                      <a:pt x="326" y="463"/>
                    </a:lnTo>
                    <a:lnTo>
                      <a:pt x="356" y="401"/>
                    </a:lnTo>
                    <a:lnTo>
                      <a:pt x="381" y="348"/>
                    </a:lnTo>
                    <a:lnTo>
                      <a:pt x="411" y="283"/>
                    </a:lnTo>
                    <a:lnTo>
                      <a:pt x="436" y="236"/>
                    </a:lnTo>
                    <a:lnTo>
                      <a:pt x="464" y="188"/>
                    </a:lnTo>
                    <a:lnTo>
                      <a:pt x="486" y="158"/>
                    </a:lnTo>
                    <a:lnTo>
                      <a:pt x="506" y="138"/>
                    </a:lnTo>
                    <a:lnTo>
                      <a:pt x="544" y="125"/>
                    </a:lnTo>
                    <a:lnTo>
                      <a:pt x="579" y="123"/>
                    </a:lnTo>
                    <a:lnTo>
                      <a:pt x="606" y="121"/>
                    </a:lnTo>
                    <a:lnTo>
                      <a:pt x="637" y="113"/>
                    </a:lnTo>
                    <a:lnTo>
                      <a:pt x="666" y="100"/>
                    </a:lnTo>
                    <a:lnTo>
                      <a:pt x="686" y="73"/>
                    </a:lnTo>
                    <a:lnTo>
                      <a:pt x="696" y="38"/>
                    </a:lnTo>
                    <a:lnTo>
                      <a:pt x="699" y="0"/>
                    </a:lnTo>
                    <a:lnTo>
                      <a:pt x="443" y="40"/>
                    </a:lnTo>
                    <a:close/>
                  </a:path>
                </a:pathLst>
              </a:custGeom>
              <a:solidFill>
                <a:srgbClr val="80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33" name="Freeform 52"/>
              <p:cNvSpPr>
                <a:spLocks/>
              </p:cNvSpPr>
              <p:nvPr/>
            </p:nvSpPr>
            <p:spPr bwMode="auto">
              <a:xfrm>
                <a:off x="412" y="1106"/>
                <a:ext cx="161" cy="110"/>
              </a:xfrm>
              <a:custGeom>
                <a:avLst/>
                <a:gdLst>
                  <a:gd name="T0" fmla="*/ 15 w 321"/>
                  <a:gd name="T1" fmla="*/ 15 h 219"/>
                  <a:gd name="T2" fmla="*/ 8 w 321"/>
                  <a:gd name="T3" fmla="*/ 21 h 219"/>
                  <a:gd name="T4" fmla="*/ 2 w 321"/>
                  <a:gd name="T5" fmla="*/ 34 h 219"/>
                  <a:gd name="T6" fmla="*/ 0 w 321"/>
                  <a:gd name="T7" fmla="*/ 49 h 219"/>
                  <a:gd name="T8" fmla="*/ 64 w 321"/>
                  <a:gd name="T9" fmla="*/ 47 h 219"/>
                  <a:gd name="T10" fmla="*/ 73 w 321"/>
                  <a:gd name="T11" fmla="*/ 42 h 219"/>
                  <a:gd name="T12" fmla="*/ 72 w 321"/>
                  <a:gd name="T13" fmla="*/ 35 h 219"/>
                  <a:gd name="T14" fmla="*/ 59 w 321"/>
                  <a:gd name="T15" fmla="*/ 38 h 219"/>
                  <a:gd name="T16" fmla="*/ 54 w 321"/>
                  <a:gd name="T17" fmla="*/ 30 h 219"/>
                  <a:gd name="T18" fmla="*/ 57 w 321"/>
                  <a:gd name="T19" fmla="*/ 23 h 219"/>
                  <a:gd name="T20" fmla="*/ 69 w 321"/>
                  <a:gd name="T21" fmla="*/ 20 h 219"/>
                  <a:gd name="T22" fmla="*/ 81 w 321"/>
                  <a:gd name="T23" fmla="*/ 14 h 219"/>
                  <a:gd name="T24" fmla="*/ 72 w 321"/>
                  <a:gd name="T25" fmla="*/ 9 h 219"/>
                  <a:gd name="T26" fmla="*/ 67 w 321"/>
                  <a:gd name="T27" fmla="*/ 2 h 219"/>
                  <a:gd name="T28" fmla="*/ 68 w 321"/>
                  <a:gd name="T29" fmla="*/ 5 h 219"/>
                  <a:gd name="T30" fmla="*/ 67 w 321"/>
                  <a:gd name="T31" fmla="*/ 18 h 219"/>
                  <a:gd name="T32" fmla="*/ 54 w 321"/>
                  <a:gd name="T33" fmla="*/ 36 h 219"/>
                  <a:gd name="T34" fmla="*/ 48 w 321"/>
                  <a:gd name="T35" fmla="*/ 36 h 219"/>
                  <a:gd name="T36" fmla="*/ 49 w 321"/>
                  <a:gd name="T37" fmla="*/ 28 h 219"/>
                  <a:gd name="T38" fmla="*/ 57 w 321"/>
                  <a:gd name="T39" fmla="*/ 12 h 219"/>
                  <a:gd name="T40" fmla="*/ 53 w 321"/>
                  <a:gd name="T41" fmla="*/ 4 h 219"/>
                  <a:gd name="T42" fmla="*/ 54 w 321"/>
                  <a:gd name="T43" fmla="*/ 17 h 219"/>
                  <a:gd name="T44" fmla="*/ 46 w 321"/>
                  <a:gd name="T45" fmla="*/ 31 h 219"/>
                  <a:gd name="T46" fmla="*/ 35 w 321"/>
                  <a:gd name="T47" fmla="*/ 39 h 219"/>
                  <a:gd name="T48" fmla="*/ 28 w 321"/>
                  <a:gd name="T49" fmla="*/ 33 h 219"/>
                  <a:gd name="T50" fmla="*/ 36 w 321"/>
                  <a:gd name="T51" fmla="*/ 19 h 219"/>
                  <a:gd name="T52" fmla="*/ 37 w 321"/>
                  <a:gd name="T53" fmla="*/ 12 h 219"/>
                  <a:gd name="T54" fmla="*/ 35 w 321"/>
                  <a:gd name="T55" fmla="*/ 5 h 219"/>
                  <a:gd name="T56" fmla="*/ 33 w 321"/>
                  <a:gd name="T57" fmla="*/ 3 h 219"/>
                  <a:gd name="T58" fmla="*/ 37 w 321"/>
                  <a:gd name="T59" fmla="*/ 13 h 219"/>
                  <a:gd name="T60" fmla="*/ 28 w 321"/>
                  <a:gd name="T61" fmla="*/ 25 h 219"/>
                  <a:gd name="T62" fmla="*/ 24 w 321"/>
                  <a:gd name="T63" fmla="*/ 33 h 219"/>
                  <a:gd name="T64" fmla="*/ 16 w 321"/>
                  <a:gd name="T65" fmla="*/ 34 h 219"/>
                  <a:gd name="T66" fmla="*/ 14 w 321"/>
                  <a:gd name="T67" fmla="*/ 24 h 219"/>
                  <a:gd name="T68" fmla="*/ 17 w 321"/>
                  <a:gd name="T69" fmla="*/ 15 h 219"/>
                  <a:gd name="T70" fmla="*/ 10 w 321"/>
                  <a:gd name="T71" fmla="*/ 6 h 21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21"/>
                  <a:gd name="T109" fmla="*/ 0 h 219"/>
                  <a:gd name="T110" fmla="*/ 321 w 321"/>
                  <a:gd name="T111" fmla="*/ 219 h 219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21" h="219">
                    <a:moveTo>
                      <a:pt x="40" y="23"/>
                    </a:moveTo>
                    <a:lnTo>
                      <a:pt x="57" y="60"/>
                    </a:lnTo>
                    <a:lnTo>
                      <a:pt x="52" y="73"/>
                    </a:lnTo>
                    <a:lnTo>
                      <a:pt x="32" y="81"/>
                    </a:lnTo>
                    <a:lnTo>
                      <a:pt x="17" y="103"/>
                    </a:lnTo>
                    <a:lnTo>
                      <a:pt x="5" y="135"/>
                    </a:lnTo>
                    <a:lnTo>
                      <a:pt x="2" y="166"/>
                    </a:lnTo>
                    <a:lnTo>
                      <a:pt x="0" y="196"/>
                    </a:lnTo>
                    <a:lnTo>
                      <a:pt x="5" y="219"/>
                    </a:lnTo>
                    <a:lnTo>
                      <a:pt x="256" y="188"/>
                    </a:lnTo>
                    <a:lnTo>
                      <a:pt x="271" y="171"/>
                    </a:lnTo>
                    <a:lnTo>
                      <a:pt x="291" y="166"/>
                    </a:lnTo>
                    <a:lnTo>
                      <a:pt x="303" y="125"/>
                    </a:lnTo>
                    <a:lnTo>
                      <a:pt x="286" y="138"/>
                    </a:lnTo>
                    <a:lnTo>
                      <a:pt x="253" y="150"/>
                    </a:lnTo>
                    <a:lnTo>
                      <a:pt x="233" y="150"/>
                    </a:lnTo>
                    <a:lnTo>
                      <a:pt x="221" y="136"/>
                    </a:lnTo>
                    <a:lnTo>
                      <a:pt x="216" y="118"/>
                    </a:lnTo>
                    <a:lnTo>
                      <a:pt x="221" y="100"/>
                    </a:lnTo>
                    <a:lnTo>
                      <a:pt x="228" y="90"/>
                    </a:lnTo>
                    <a:lnTo>
                      <a:pt x="260" y="81"/>
                    </a:lnTo>
                    <a:lnTo>
                      <a:pt x="273" y="78"/>
                    </a:lnTo>
                    <a:lnTo>
                      <a:pt x="310" y="63"/>
                    </a:lnTo>
                    <a:lnTo>
                      <a:pt x="321" y="53"/>
                    </a:lnTo>
                    <a:lnTo>
                      <a:pt x="280" y="71"/>
                    </a:lnTo>
                    <a:lnTo>
                      <a:pt x="288" y="33"/>
                    </a:lnTo>
                    <a:lnTo>
                      <a:pt x="280" y="26"/>
                    </a:lnTo>
                    <a:lnTo>
                      <a:pt x="266" y="6"/>
                    </a:lnTo>
                    <a:lnTo>
                      <a:pt x="265" y="11"/>
                    </a:lnTo>
                    <a:lnTo>
                      <a:pt x="271" y="18"/>
                    </a:lnTo>
                    <a:lnTo>
                      <a:pt x="283" y="40"/>
                    </a:lnTo>
                    <a:lnTo>
                      <a:pt x="268" y="71"/>
                    </a:lnTo>
                    <a:lnTo>
                      <a:pt x="216" y="90"/>
                    </a:lnTo>
                    <a:lnTo>
                      <a:pt x="213" y="143"/>
                    </a:lnTo>
                    <a:lnTo>
                      <a:pt x="201" y="148"/>
                    </a:lnTo>
                    <a:lnTo>
                      <a:pt x="190" y="143"/>
                    </a:lnTo>
                    <a:lnTo>
                      <a:pt x="178" y="135"/>
                    </a:lnTo>
                    <a:lnTo>
                      <a:pt x="193" y="111"/>
                    </a:lnTo>
                    <a:lnTo>
                      <a:pt x="226" y="66"/>
                    </a:lnTo>
                    <a:lnTo>
                      <a:pt x="226" y="48"/>
                    </a:lnTo>
                    <a:lnTo>
                      <a:pt x="216" y="11"/>
                    </a:lnTo>
                    <a:lnTo>
                      <a:pt x="210" y="13"/>
                    </a:lnTo>
                    <a:lnTo>
                      <a:pt x="215" y="40"/>
                    </a:lnTo>
                    <a:lnTo>
                      <a:pt x="213" y="65"/>
                    </a:lnTo>
                    <a:lnTo>
                      <a:pt x="205" y="88"/>
                    </a:lnTo>
                    <a:lnTo>
                      <a:pt x="182" y="121"/>
                    </a:lnTo>
                    <a:lnTo>
                      <a:pt x="162" y="140"/>
                    </a:lnTo>
                    <a:lnTo>
                      <a:pt x="138" y="153"/>
                    </a:lnTo>
                    <a:lnTo>
                      <a:pt x="115" y="143"/>
                    </a:lnTo>
                    <a:lnTo>
                      <a:pt x="112" y="131"/>
                    </a:lnTo>
                    <a:lnTo>
                      <a:pt x="123" y="106"/>
                    </a:lnTo>
                    <a:lnTo>
                      <a:pt x="143" y="75"/>
                    </a:lnTo>
                    <a:lnTo>
                      <a:pt x="152" y="56"/>
                    </a:lnTo>
                    <a:lnTo>
                      <a:pt x="148" y="48"/>
                    </a:lnTo>
                    <a:lnTo>
                      <a:pt x="143" y="36"/>
                    </a:lnTo>
                    <a:lnTo>
                      <a:pt x="138" y="18"/>
                    </a:lnTo>
                    <a:lnTo>
                      <a:pt x="132" y="0"/>
                    </a:lnTo>
                    <a:lnTo>
                      <a:pt x="130" y="10"/>
                    </a:lnTo>
                    <a:lnTo>
                      <a:pt x="140" y="33"/>
                    </a:lnTo>
                    <a:lnTo>
                      <a:pt x="145" y="51"/>
                    </a:lnTo>
                    <a:lnTo>
                      <a:pt x="133" y="81"/>
                    </a:lnTo>
                    <a:lnTo>
                      <a:pt x="112" y="100"/>
                    </a:lnTo>
                    <a:lnTo>
                      <a:pt x="100" y="121"/>
                    </a:lnTo>
                    <a:lnTo>
                      <a:pt x="95" y="130"/>
                    </a:lnTo>
                    <a:lnTo>
                      <a:pt x="83" y="136"/>
                    </a:lnTo>
                    <a:lnTo>
                      <a:pt x="63" y="133"/>
                    </a:lnTo>
                    <a:lnTo>
                      <a:pt x="53" y="125"/>
                    </a:lnTo>
                    <a:lnTo>
                      <a:pt x="55" y="96"/>
                    </a:lnTo>
                    <a:lnTo>
                      <a:pt x="68" y="76"/>
                    </a:lnTo>
                    <a:lnTo>
                      <a:pt x="68" y="60"/>
                    </a:lnTo>
                    <a:lnTo>
                      <a:pt x="62" y="40"/>
                    </a:lnTo>
                    <a:lnTo>
                      <a:pt x="40" y="23"/>
                    </a:lnTo>
                    <a:close/>
                  </a:path>
                </a:pathLst>
              </a:custGeom>
              <a:solidFill>
                <a:srgbClr val="80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2003" name="Group 60"/>
            <p:cNvGrpSpPr>
              <a:grpSpLocks/>
            </p:cNvGrpSpPr>
            <p:nvPr/>
          </p:nvGrpSpPr>
          <p:grpSpPr bwMode="auto">
            <a:xfrm>
              <a:off x="1059" y="921"/>
              <a:ext cx="520" cy="1032"/>
              <a:chOff x="1059" y="921"/>
              <a:chExt cx="520" cy="1032"/>
            </a:xfrm>
          </p:grpSpPr>
          <p:sp>
            <p:nvSpPr>
              <p:cNvPr id="42025" name="Freeform 54"/>
              <p:cNvSpPr>
                <a:spLocks/>
              </p:cNvSpPr>
              <p:nvPr/>
            </p:nvSpPr>
            <p:spPr bwMode="auto">
              <a:xfrm>
                <a:off x="1059" y="921"/>
                <a:ext cx="520" cy="1032"/>
              </a:xfrm>
              <a:custGeom>
                <a:avLst/>
                <a:gdLst>
                  <a:gd name="T0" fmla="*/ 3 w 1040"/>
                  <a:gd name="T1" fmla="*/ 368 h 2064"/>
                  <a:gd name="T2" fmla="*/ 5 w 1040"/>
                  <a:gd name="T3" fmla="*/ 438 h 2064"/>
                  <a:gd name="T4" fmla="*/ 11 w 1040"/>
                  <a:gd name="T5" fmla="*/ 483 h 2064"/>
                  <a:gd name="T6" fmla="*/ 20 w 1040"/>
                  <a:gd name="T7" fmla="*/ 505 h 2064"/>
                  <a:gd name="T8" fmla="*/ 36 w 1040"/>
                  <a:gd name="T9" fmla="*/ 498 h 2064"/>
                  <a:gd name="T10" fmla="*/ 45 w 1040"/>
                  <a:gd name="T11" fmla="*/ 467 h 2064"/>
                  <a:gd name="T12" fmla="*/ 52 w 1040"/>
                  <a:gd name="T13" fmla="*/ 446 h 2064"/>
                  <a:gd name="T14" fmla="*/ 74 w 1040"/>
                  <a:gd name="T15" fmla="*/ 449 h 2064"/>
                  <a:gd name="T16" fmla="*/ 100 w 1040"/>
                  <a:gd name="T17" fmla="*/ 447 h 2064"/>
                  <a:gd name="T18" fmla="*/ 125 w 1040"/>
                  <a:gd name="T19" fmla="*/ 439 h 2064"/>
                  <a:gd name="T20" fmla="*/ 154 w 1040"/>
                  <a:gd name="T21" fmla="*/ 424 h 2064"/>
                  <a:gd name="T22" fmla="*/ 176 w 1040"/>
                  <a:gd name="T23" fmla="*/ 410 h 2064"/>
                  <a:gd name="T24" fmla="*/ 198 w 1040"/>
                  <a:gd name="T25" fmla="*/ 395 h 2064"/>
                  <a:gd name="T26" fmla="*/ 218 w 1040"/>
                  <a:gd name="T27" fmla="*/ 382 h 2064"/>
                  <a:gd name="T28" fmla="*/ 242 w 1040"/>
                  <a:gd name="T29" fmla="*/ 370 h 2064"/>
                  <a:gd name="T30" fmla="*/ 255 w 1040"/>
                  <a:gd name="T31" fmla="*/ 356 h 2064"/>
                  <a:gd name="T32" fmla="*/ 260 w 1040"/>
                  <a:gd name="T33" fmla="*/ 342 h 2064"/>
                  <a:gd name="T34" fmla="*/ 255 w 1040"/>
                  <a:gd name="T35" fmla="*/ 324 h 2064"/>
                  <a:gd name="T36" fmla="*/ 255 w 1040"/>
                  <a:gd name="T37" fmla="*/ 291 h 2064"/>
                  <a:gd name="T38" fmla="*/ 248 w 1040"/>
                  <a:gd name="T39" fmla="*/ 259 h 2064"/>
                  <a:gd name="T40" fmla="*/ 238 w 1040"/>
                  <a:gd name="T41" fmla="*/ 228 h 2064"/>
                  <a:gd name="T42" fmla="*/ 225 w 1040"/>
                  <a:gd name="T43" fmla="*/ 189 h 2064"/>
                  <a:gd name="T44" fmla="*/ 213 w 1040"/>
                  <a:gd name="T45" fmla="*/ 156 h 2064"/>
                  <a:gd name="T46" fmla="*/ 203 w 1040"/>
                  <a:gd name="T47" fmla="*/ 120 h 2064"/>
                  <a:gd name="T48" fmla="*/ 196 w 1040"/>
                  <a:gd name="T49" fmla="*/ 100 h 2064"/>
                  <a:gd name="T50" fmla="*/ 198 w 1040"/>
                  <a:gd name="T51" fmla="*/ 83 h 2064"/>
                  <a:gd name="T52" fmla="*/ 200 w 1040"/>
                  <a:gd name="T53" fmla="*/ 65 h 2064"/>
                  <a:gd name="T54" fmla="*/ 196 w 1040"/>
                  <a:gd name="T55" fmla="*/ 46 h 2064"/>
                  <a:gd name="T56" fmla="*/ 194 w 1040"/>
                  <a:gd name="T57" fmla="*/ 26 h 2064"/>
                  <a:gd name="T58" fmla="*/ 186 w 1040"/>
                  <a:gd name="T59" fmla="*/ 12 h 2064"/>
                  <a:gd name="T60" fmla="*/ 175 w 1040"/>
                  <a:gd name="T61" fmla="*/ 10 h 2064"/>
                  <a:gd name="T62" fmla="*/ 168 w 1040"/>
                  <a:gd name="T63" fmla="*/ 6 h 2064"/>
                  <a:gd name="T64" fmla="*/ 158 w 1040"/>
                  <a:gd name="T65" fmla="*/ 2 h 2064"/>
                  <a:gd name="T66" fmla="*/ 145 w 1040"/>
                  <a:gd name="T67" fmla="*/ 7 h 2064"/>
                  <a:gd name="T68" fmla="*/ 127 w 1040"/>
                  <a:gd name="T69" fmla="*/ 13 h 2064"/>
                  <a:gd name="T70" fmla="*/ 123 w 1040"/>
                  <a:gd name="T71" fmla="*/ 1 h 2064"/>
                  <a:gd name="T72" fmla="*/ 114 w 1040"/>
                  <a:gd name="T73" fmla="*/ 3 h 2064"/>
                  <a:gd name="T74" fmla="*/ 107 w 1040"/>
                  <a:gd name="T75" fmla="*/ 20 h 2064"/>
                  <a:gd name="T76" fmla="*/ 101 w 1040"/>
                  <a:gd name="T77" fmla="*/ 26 h 2064"/>
                  <a:gd name="T78" fmla="*/ 104 w 1040"/>
                  <a:gd name="T79" fmla="*/ 42 h 2064"/>
                  <a:gd name="T80" fmla="*/ 105 w 1040"/>
                  <a:gd name="T81" fmla="*/ 65 h 2064"/>
                  <a:gd name="T82" fmla="*/ 113 w 1040"/>
                  <a:gd name="T83" fmla="*/ 78 h 2064"/>
                  <a:gd name="T84" fmla="*/ 126 w 1040"/>
                  <a:gd name="T85" fmla="*/ 100 h 2064"/>
                  <a:gd name="T86" fmla="*/ 134 w 1040"/>
                  <a:gd name="T87" fmla="*/ 111 h 2064"/>
                  <a:gd name="T88" fmla="*/ 149 w 1040"/>
                  <a:gd name="T89" fmla="*/ 125 h 2064"/>
                  <a:gd name="T90" fmla="*/ 159 w 1040"/>
                  <a:gd name="T91" fmla="*/ 155 h 2064"/>
                  <a:gd name="T92" fmla="*/ 173 w 1040"/>
                  <a:gd name="T93" fmla="*/ 192 h 2064"/>
                  <a:gd name="T94" fmla="*/ 180 w 1040"/>
                  <a:gd name="T95" fmla="*/ 218 h 2064"/>
                  <a:gd name="T96" fmla="*/ 180 w 1040"/>
                  <a:gd name="T97" fmla="*/ 241 h 2064"/>
                  <a:gd name="T98" fmla="*/ 177 w 1040"/>
                  <a:gd name="T99" fmla="*/ 265 h 2064"/>
                  <a:gd name="T100" fmla="*/ 173 w 1040"/>
                  <a:gd name="T101" fmla="*/ 294 h 2064"/>
                  <a:gd name="T102" fmla="*/ 170 w 1040"/>
                  <a:gd name="T103" fmla="*/ 320 h 2064"/>
                  <a:gd name="T104" fmla="*/ 154 w 1040"/>
                  <a:gd name="T105" fmla="*/ 323 h 2064"/>
                  <a:gd name="T106" fmla="*/ 124 w 1040"/>
                  <a:gd name="T107" fmla="*/ 324 h 2064"/>
                  <a:gd name="T108" fmla="*/ 102 w 1040"/>
                  <a:gd name="T109" fmla="*/ 332 h 2064"/>
                  <a:gd name="T110" fmla="*/ 82 w 1040"/>
                  <a:gd name="T111" fmla="*/ 340 h 2064"/>
                  <a:gd name="T112" fmla="*/ 59 w 1040"/>
                  <a:gd name="T113" fmla="*/ 338 h 2064"/>
                  <a:gd name="T114" fmla="*/ 32 w 1040"/>
                  <a:gd name="T115" fmla="*/ 331 h 2064"/>
                  <a:gd name="T116" fmla="*/ 9 w 1040"/>
                  <a:gd name="T117" fmla="*/ 335 h 206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040"/>
                  <a:gd name="T178" fmla="*/ 0 h 2064"/>
                  <a:gd name="T179" fmla="*/ 1040 w 1040"/>
                  <a:gd name="T180" fmla="*/ 2064 h 206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040" h="2064">
                    <a:moveTo>
                      <a:pt x="0" y="1355"/>
                    </a:moveTo>
                    <a:lnTo>
                      <a:pt x="13" y="1475"/>
                    </a:lnTo>
                    <a:lnTo>
                      <a:pt x="16" y="1615"/>
                    </a:lnTo>
                    <a:lnTo>
                      <a:pt x="21" y="1753"/>
                    </a:lnTo>
                    <a:lnTo>
                      <a:pt x="33" y="1844"/>
                    </a:lnTo>
                    <a:lnTo>
                      <a:pt x="46" y="1934"/>
                    </a:lnTo>
                    <a:lnTo>
                      <a:pt x="58" y="1981"/>
                    </a:lnTo>
                    <a:lnTo>
                      <a:pt x="83" y="2021"/>
                    </a:lnTo>
                    <a:lnTo>
                      <a:pt x="118" y="2064"/>
                    </a:lnTo>
                    <a:lnTo>
                      <a:pt x="144" y="1992"/>
                    </a:lnTo>
                    <a:lnTo>
                      <a:pt x="159" y="1931"/>
                    </a:lnTo>
                    <a:lnTo>
                      <a:pt x="183" y="1868"/>
                    </a:lnTo>
                    <a:lnTo>
                      <a:pt x="193" y="1821"/>
                    </a:lnTo>
                    <a:lnTo>
                      <a:pt x="209" y="1784"/>
                    </a:lnTo>
                    <a:lnTo>
                      <a:pt x="254" y="1796"/>
                    </a:lnTo>
                    <a:lnTo>
                      <a:pt x="299" y="1799"/>
                    </a:lnTo>
                    <a:lnTo>
                      <a:pt x="347" y="1799"/>
                    </a:lnTo>
                    <a:lnTo>
                      <a:pt x="402" y="1791"/>
                    </a:lnTo>
                    <a:lnTo>
                      <a:pt x="444" y="1778"/>
                    </a:lnTo>
                    <a:lnTo>
                      <a:pt x="501" y="1756"/>
                    </a:lnTo>
                    <a:lnTo>
                      <a:pt x="556" y="1730"/>
                    </a:lnTo>
                    <a:lnTo>
                      <a:pt x="617" y="1698"/>
                    </a:lnTo>
                    <a:lnTo>
                      <a:pt x="660" y="1673"/>
                    </a:lnTo>
                    <a:lnTo>
                      <a:pt x="707" y="1643"/>
                    </a:lnTo>
                    <a:lnTo>
                      <a:pt x="755" y="1611"/>
                    </a:lnTo>
                    <a:lnTo>
                      <a:pt x="795" y="1583"/>
                    </a:lnTo>
                    <a:lnTo>
                      <a:pt x="834" y="1553"/>
                    </a:lnTo>
                    <a:lnTo>
                      <a:pt x="872" y="1531"/>
                    </a:lnTo>
                    <a:lnTo>
                      <a:pt x="924" y="1502"/>
                    </a:lnTo>
                    <a:lnTo>
                      <a:pt x="970" y="1480"/>
                    </a:lnTo>
                    <a:lnTo>
                      <a:pt x="998" y="1460"/>
                    </a:lnTo>
                    <a:lnTo>
                      <a:pt x="1020" y="1427"/>
                    </a:lnTo>
                    <a:lnTo>
                      <a:pt x="1037" y="1402"/>
                    </a:lnTo>
                    <a:lnTo>
                      <a:pt x="1040" y="1368"/>
                    </a:lnTo>
                    <a:lnTo>
                      <a:pt x="1032" y="1340"/>
                    </a:lnTo>
                    <a:lnTo>
                      <a:pt x="1023" y="1297"/>
                    </a:lnTo>
                    <a:lnTo>
                      <a:pt x="1025" y="1230"/>
                    </a:lnTo>
                    <a:lnTo>
                      <a:pt x="1022" y="1165"/>
                    </a:lnTo>
                    <a:lnTo>
                      <a:pt x="1012" y="1112"/>
                    </a:lnTo>
                    <a:lnTo>
                      <a:pt x="993" y="1036"/>
                    </a:lnTo>
                    <a:lnTo>
                      <a:pt x="977" y="982"/>
                    </a:lnTo>
                    <a:lnTo>
                      <a:pt x="953" y="912"/>
                    </a:lnTo>
                    <a:lnTo>
                      <a:pt x="927" y="829"/>
                    </a:lnTo>
                    <a:lnTo>
                      <a:pt x="900" y="756"/>
                    </a:lnTo>
                    <a:lnTo>
                      <a:pt x="877" y="691"/>
                    </a:lnTo>
                    <a:lnTo>
                      <a:pt x="855" y="626"/>
                    </a:lnTo>
                    <a:lnTo>
                      <a:pt x="830" y="550"/>
                    </a:lnTo>
                    <a:lnTo>
                      <a:pt x="812" y="481"/>
                    </a:lnTo>
                    <a:lnTo>
                      <a:pt x="807" y="441"/>
                    </a:lnTo>
                    <a:lnTo>
                      <a:pt x="787" y="401"/>
                    </a:lnTo>
                    <a:lnTo>
                      <a:pt x="787" y="370"/>
                    </a:lnTo>
                    <a:lnTo>
                      <a:pt x="795" y="333"/>
                    </a:lnTo>
                    <a:lnTo>
                      <a:pt x="804" y="297"/>
                    </a:lnTo>
                    <a:lnTo>
                      <a:pt x="802" y="260"/>
                    </a:lnTo>
                    <a:lnTo>
                      <a:pt x="795" y="232"/>
                    </a:lnTo>
                    <a:lnTo>
                      <a:pt x="787" y="185"/>
                    </a:lnTo>
                    <a:lnTo>
                      <a:pt x="774" y="145"/>
                    </a:lnTo>
                    <a:lnTo>
                      <a:pt x="777" y="105"/>
                    </a:lnTo>
                    <a:lnTo>
                      <a:pt x="767" y="65"/>
                    </a:lnTo>
                    <a:lnTo>
                      <a:pt x="744" y="50"/>
                    </a:lnTo>
                    <a:lnTo>
                      <a:pt x="732" y="47"/>
                    </a:lnTo>
                    <a:lnTo>
                      <a:pt x="700" y="42"/>
                    </a:lnTo>
                    <a:lnTo>
                      <a:pt x="687" y="27"/>
                    </a:lnTo>
                    <a:lnTo>
                      <a:pt x="674" y="25"/>
                    </a:lnTo>
                    <a:lnTo>
                      <a:pt x="652" y="37"/>
                    </a:lnTo>
                    <a:lnTo>
                      <a:pt x="634" y="10"/>
                    </a:lnTo>
                    <a:lnTo>
                      <a:pt x="601" y="7"/>
                    </a:lnTo>
                    <a:lnTo>
                      <a:pt x="582" y="29"/>
                    </a:lnTo>
                    <a:lnTo>
                      <a:pt x="549" y="22"/>
                    </a:lnTo>
                    <a:lnTo>
                      <a:pt x="511" y="54"/>
                    </a:lnTo>
                    <a:lnTo>
                      <a:pt x="506" y="27"/>
                    </a:lnTo>
                    <a:lnTo>
                      <a:pt x="494" y="7"/>
                    </a:lnTo>
                    <a:lnTo>
                      <a:pt x="474" y="0"/>
                    </a:lnTo>
                    <a:lnTo>
                      <a:pt x="459" y="15"/>
                    </a:lnTo>
                    <a:lnTo>
                      <a:pt x="451" y="59"/>
                    </a:lnTo>
                    <a:lnTo>
                      <a:pt x="431" y="80"/>
                    </a:lnTo>
                    <a:lnTo>
                      <a:pt x="414" y="90"/>
                    </a:lnTo>
                    <a:lnTo>
                      <a:pt x="406" y="105"/>
                    </a:lnTo>
                    <a:lnTo>
                      <a:pt x="401" y="127"/>
                    </a:lnTo>
                    <a:lnTo>
                      <a:pt x="417" y="170"/>
                    </a:lnTo>
                    <a:lnTo>
                      <a:pt x="422" y="228"/>
                    </a:lnTo>
                    <a:lnTo>
                      <a:pt x="421" y="260"/>
                    </a:lnTo>
                    <a:lnTo>
                      <a:pt x="427" y="287"/>
                    </a:lnTo>
                    <a:lnTo>
                      <a:pt x="452" y="315"/>
                    </a:lnTo>
                    <a:lnTo>
                      <a:pt x="481" y="358"/>
                    </a:lnTo>
                    <a:lnTo>
                      <a:pt x="504" y="401"/>
                    </a:lnTo>
                    <a:lnTo>
                      <a:pt x="517" y="430"/>
                    </a:lnTo>
                    <a:lnTo>
                      <a:pt x="537" y="445"/>
                    </a:lnTo>
                    <a:lnTo>
                      <a:pt x="579" y="460"/>
                    </a:lnTo>
                    <a:lnTo>
                      <a:pt x="597" y="503"/>
                    </a:lnTo>
                    <a:lnTo>
                      <a:pt x="621" y="565"/>
                    </a:lnTo>
                    <a:lnTo>
                      <a:pt x="639" y="623"/>
                    </a:lnTo>
                    <a:lnTo>
                      <a:pt x="677" y="721"/>
                    </a:lnTo>
                    <a:lnTo>
                      <a:pt x="694" y="768"/>
                    </a:lnTo>
                    <a:lnTo>
                      <a:pt x="709" y="821"/>
                    </a:lnTo>
                    <a:lnTo>
                      <a:pt x="722" y="872"/>
                    </a:lnTo>
                    <a:lnTo>
                      <a:pt x="725" y="931"/>
                    </a:lnTo>
                    <a:lnTo>
                      <a:pt x="722" y="967"/>
                    </a:lnTo>
                    <a:lnTo>
                      <a:pt x="720" y="1014"/>
                    </a:lnTo>
                    <a:lnTo>
                      <a:pt x="710" y="1060"/>
                    </a:lnTo>
                    <a:lnTo>
                      <a:pt x="699" y="1122"/>
                    </a:lnTo>
                    <a:lnTo>
                      <a:pt x="694" y="1177"/>
                    </a:lnTo>
                    <a:lnTo>
                      <a:pt x="687" y="1220"/>
                    </a:lnTo>
                    <a:lnTo>
                      <a:pt x="680" y="1282"/>
                    </a:lnTo>
                    <a:lnTo>
                      <a:pt x="667" y="1297"/>
                    </a:lnTo>
                    <a:lnTo>
                      <a:pt x="617" y="1293"/>
                    </a:lnTo>
                    <a:lnTo>
                      <a:pt x="556" y="1292"/>
                    </a:lnTo>
                    <a:lnTo>
                      <a:pt x="499" y="1298"/>
                    </a:lnTo>
                    <a:lnTo>
                      <a:pt x="457" y="1310"/>
                    </a:lnTo>
                    <a:lnTo>
                      <a:pt x="411" y="1328"/>
                    </a:lnTo>
                    <a:lnTo>
                      <a:pt x="377" y="1342"/>
                    </a:lnTo>
                    <a:lnTo>
                      <a:pt x="331" y="1360"/>
                    </a:lnTo>
                    <a:lnTo>
                      <a:pt x="289" y="1365"/>
                    </a:lnTo>
                    <a:lnTo>
                      <a:pt x="238" y="1352"/>
                    </a:lnTo>
                    <a:lnTo>
                      <a:pt x="178" y="1328"/>
                    </a:lnTo>
                    <a:lnTo>
                      <a:pt x="128" y="1325"/>
                    </a:lnTo>
                    <a:lnTo>
                      <a:pt x="81" y="1328"/>
                    </a:lnTo>
                    <a:lnTo>
                      <a:pt x="38" y="1343"/>
                    </a:lnTo>
                    <a:lnTo>
                      <a:pt x="0" y="1355"/>
                    </a:lnTo>
                    <a:close/>
                  </a:path>
                </a:pathLst>
              </a:custGeom>
              <a:solidFill>
                <a:srgbClr val="FFE0C0"/>
              </a:solidFill>
              <a:ln w="11113">
                <a:solidFill>
                  <a:srgbClr val="804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26" name="Freeform 55"/>
              <p:cNvSpPr>
                <a:spLocks/>
              </p:cNvSpPr>
              <p:nvPr/>
            </p:nvSpPr>
            <p:spPr bwMode="auto">
              <a:xfrm>
                <a:off x="1317" y="970"/>
                <a:ext cx="5" cy="27"/>
              </a:xfrm>
              <a:custGeom>
                <a:avLst/>
                <a:gdLst>
                  <a:gd name="T0" fmla="*/ 3 w 10"/>
                  <a:gd name="T1" fmla="*/ 0 h 53"/>
                  <a:gd name="T2" fmla="*/ 0 w 10"/>
                  <a:gd name="T3" fmla="*/ 4 h 53"/>
                  <a:gd name="T4" fmla="*/ 1 w 10"/>
                  <a:gd name="T5" fmla="*/ 10 h 53"/>
                  <a:gd name="T6" fmla="*/ 3 w 10"/>
                  <a:gd name="T7" fmla="*/ 14 h 5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53"/>
                  <a:gd name="T14" fmla="*/ 10 w 10"/>
                  <a:gd name="T15" fmla="*/ 53 h 5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53">
                    <a:moveTo>
                      <a:pt x="10" y="0"/>
                    </a:moveTo>
                    <a:lnTo>
                      <a:pt x="0" y="13"/>
                    </a:lnTo>
                    <a:lnTo>
                      <a:pt x="6" y="39"/>
                    </a:lnTo>
                    <a:lnTo>
                      <a:pt x="10" y="53"/>
                    </a:lnTo>
                  </a:path>
                </a:pathLst>
              </a:custGeom>
              <a:noFill/>
              <a:ln w="11113">
                <a:solidFill>
                  <a:srgbClr val="804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27" name="Freeform 56"/>
              <p:cNvSpPr>
                <a:spLocks/>
              </p:cNvSpPr>
              <p:nvPr/>
            </p:nvSpPr>
            <p:spPr bwMode="auto">
              <a:xfrm>
                <a:off x="1348" y="972"/>
                <a:ext cx="5" cy="24"/>
              </a:xfrm>
              <a:custGeom>
                <a:avLst/>
                <a:gdLst>
                  <a:gd name="T0" fmla="*/ 2 w 12"/>
                  <a:gd name="T1" fmla="*/ 0 h 48"/>
                  <a:gd name="T2" fmla="*/ 0 w 12"/>
                  <a:gd name="T3" fmla="*/ 4 h 48"/>
                  <a:gd name="T4" fmla="*/ 1 w 12"/>
                  <a:gd name="T5" fmla="*/ 12 h 48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48"/>
                  <a:gd name="T11" fmla="*/ 12 w 12"/>
                  <a:gd name="T12" fmla="*/ 48 h 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48">
                    <a:moveTo>
                      <a:pt x="12" y="0"/>
                    </a:moveTo>
                    <a:lnTo>
                      <a:pt x="0" y="16"/>
                    </a:lnTo>
                    <a:lnTo>
                      <a:pt x="5" y="48"/>
                    </a:lnTo>
                  </a:path>
                </a:pathLst>
              </a:custGeom>
              <a:noFill/>
              <a:ln w="11113">
                <a:solidFill>
                  <a:srgbClr val="804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28" name="Freeform 57"/>
              <p:cNvSpPr>
                <a:spLocks/>
              </p:cNvSpPr>
              <p:nvPr/>
            </p:nvSpPr>
            <p:spPr bwMode="auto">
              <a:xfrm>
                <a:off x="1375" y="979"/>
                <a:ext cx="5" cy="33"/>
              </a:xfrm>
              <a:custGeom>
                <a:avLst/>
                <a:gdLst>
                  <a:gd name="T0" fmla="*/ 3 w 10"/>
                  <a:gd name="T1" fmla="*/ 0 h 67"/>
                  <a:gd name="T2" fmla="*/ 0 w 10"/>
                  <a:gd name="T3" fmla="*/ 8 h 67"/>
                  <a:gd name="T4" fmla="*/ 3 w 10"/>
                  <a:gd name="T5" fmla="*/ 16 h 6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67"/>
                  <a:gd name="T11" fmla="*/ 10 w 10"/>
                  <a:gd name="T12" fmla="*/ 67 h 6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67">
                    <a:moveTo>
                      <a:pt x="10" y="0"/>
                    </a:moveTo>
                    <a:lnTo>
                      <a:pt x="0" y="32"/>
                    </a:lnTo>
                    <a:lnTo>
                      <a:pt x="10" y="67"/>
                    </a:lnTo>
                  </a:path>
                </a:pathLst>
              </a:custGeom>
              <a:noFill/>
              <a:ln w="11113">
                <a:solidFill>
                  <a:srgbClr val="804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29" name="Freeform 58"/>
              <p:cNvSpPr>
                <a:spLocks/>
              </p:cNvSpPr>
              <p:nvPr/>
            </p:nvSpPr>
            <p:spPr bwMode="auto">
              <a:xfrm>
                <a:off x="1080" y="1025"/>
                <a:ext cx="486" cy="912"/>
              </a:xfrm>
              <a:custGeom>
                <a:avLst/>
                <a:gdLst>
                  <a:gd name="T0" fmla="*/ 177 w 970"/>
                  <a:gd name="T1" fmla="*/ 0 h 1824"/>
                  <a:gd name="T2" fmla="*/ 177 w 970"/>
                  <a:gd name="T3" fmla="*/ 25 h 1824"/>
                  <a:gd name="T4" fmla="*/ 174 w 970"/>
                  <a:gd name="T5" fmla="*/ 46 h 1824"/>
                  <a:gd name="T6" fmla="*/ 165 w 970"/>
                  <a:gd name="T7" fmla="*/ 57 h 1824"/>
                  <a:gd name="T8" fmla="*/ 148 w 970"/>
                  <a:gd name="T9" fmla="*/ 57 h 1824"/>
                  <a:gd name="T10" fmla="*/ 146 w 970"/>
                  <a:gd name="T11" fmla="*/ 61 h 1824"/>
                  <a:gd name="T12" fmla="*/ 163 w 970"/>
                  <a:gd name="T13" fmla="*/ 77 h 1824"/>
                  <a:gd name="T14" fmla="*/ 172 w 970"/>
                  <a:gd name="T15" fmla="*/ 103 h 1824"/>
                  <a:gd name="T16" fmla="*/ 184 w 970"/>
                  <a:gd name="T17" fmla="*/ 137 h 1824"/>
                  <a:gd name="T18" fmla="*/ 195 w 970"/>
                  <a:gd name="T19" fmla="*/ 174 h 1824"/>
                  <a:gd name="T20" fmla="*/ 200 w 970"/>
                  <a:gd name="T21" fmla="*/ 206 h 1824"/>
                  <a:gd name="T22" fmla="*/ 200 w 970"/>
                  <a:gd name="T23" fmla="*/ 230 h 1824"/>
                  <a:gd name="T24" fmla="*/ 197 w 970"/>
                  <a:gd name="T25" fmla="*/ 255 h 1824"/>
                  <a:gd name="T26" fmla="*/ 187 w 970"/>
                  <a:gd name="T27" fmla="*/ 270 h 1824"/>
                  <a:gd name="T28" fmla="*/ 184 w 970"/>
                  <a:gd name="T29" fmla="*/ 278 h 1824"/>
                  <a:gd name="T30" fmla="*/ 193 w 970"/>
                  <a:gd name="T31" fmla="*/ 288 h 1824"/>
                  <a:gd name="T32" fmla="*/ 190 w 970"/>
                  <a:gd name="T33" fmla="*/ 301 h 1824"/>
                  <a:gd name="T34" fmla="*/ 171 w 970"/>
                  <a:gd name="T35" fmla="*/ 315 h 1824"/>
                  <a:gd name="T36" fmla="*/ 145 w 970"/>
                  <a:gd name="T37" fmla="*/ 332 h 1824"/>
                  <a:gd name="T38" fmla="*/ 118 w 970"/>
                  <a:gd name="T39" fmla="*/ 347 h 1824"/>
                  <a:gd name="T40" fmla="*/ 88 w 970"/>
                  <a:gd name="T41" fmla="*/ 360 h 1824"/>
                  <a:gd name="T42" fmla="*/ 62 w 970"/>
                  <a:gd name="T43" fmla="*/ 363 h 1824"/>
                  <a:gd name="T44" fmla="*/ 42 w 970"/>
                  <a:gd name="T45" fmla="*/ 362 h 1824"/>
                  <a:gd name="T46" fmla="*/ 37 w 970"/>
                  <a:gd name="T47" fmla="*/ 353 h 1824"/>
                  <a:gd name="T48" fmla="*/ 39 w 970"/>
                  <a:gd name="T49" fmla="*/ 337 h 1824"/>
                  <a:gd name="T50" fmla="*/ 51 w 970"/>
                  <a:gd name="T51" fmla="*/ 323 h 1824"/>
                  <a:gd name="T52" fmla="*/ 37 w 970"/>
                  <a:gd name="T53" fmla="*/ 335 h 1824"/>
                  <a:gd name="T54" fmla="*/ 31 w 970"/>
                  <a:gd name="T55" fmla="*/ 354 h 1824"/>
                  <a:gd name="T56" fmla="*/ 23 w 970"/>
                  <a:gd name="T57" fmla="*/ 377 h 1824"/>
                  <a:gd name="T58" fmla="*/ 12 w 970"/>
                  <a:gd name="T59" fmla="*/ 407 h 1824"/>
                  <a:gd name="T60" fmla="*/ 0 w 970"/>
                  <a:gd name="T61" fmla="*/ 427 h 1824"/>
                  <a:gd name="T62" fmla="*/ 12 w 970"/>
                  <a:gd name="T63" fmla="*/ 456 h 1824"/>
                  <a:gd name="T64" fmla="*/ 19 w 970"/>
                  <a:gd name="T65" fmla="*/ 434 h 1824"/>
                  <a:gd name="T66" fmla="*/ 29 w 970"/>
                  <a:gd name="T67" fmla="*/ 401 h 1824"/>
                  <a:gd name="T68" fmla="*/ 48 w 970"/>
                  <a:gd name="T69" fmla="*/ 388 h 1824"/>
                  <a:gd name="T70" fmla="*/ 72 w 970"/>
                  <a:gd name="T71" fmla="*/ 391 h 1824"/>
                  <a:gd name="T72" fmla="*/ 99 w 970"/>
                  <a:gd name="T73" fmla="*/ 386 h 1824"/>
                  <a:gd name="T74" fmla="*/ 128 w 970"/>
                  <a:gd name="T75" fmla="*/ 374 h 1824"/>
                  <a:gd name="T76" fmla="*/ 153 w 970"/>
                  <a:gd name="T77" fmla="*/ 359 h 1824"/>
                  <a:gd name="T78" fmla="*/ 181 w 970"/>
                  <a:gd name="T79" fmla="*/ 341 h 1824"/>
                  <a:gd name="T80" fmla="*/ 212 w 970"/>
                  <a:gd name="T81" fmla="*/ 323 h 1824"/>
                  <a:gd name="T82" fmla="*/ 242 w 970"/>
                  <a:gd name="T83" fmla="*/ 302 h 1824"/>
                  <a:gd name="T84" fmla="*/ 242 w 970"/>
                  <a:gd name="T85" fmla="*/ 287 h 1824"/>
                  <a:gd name="T86" fmla="*/ 241 w 970"/>
                  <a:gd name="T87" fmla="*/ 267 h 1824"/>
                  <a:gd name="T88" fmla="*/ 241 w 970"/>
                  <a:gd name="T89" fmla="*/ 239 h 1824"/>
                  <a:gd name="T90" fmla="*/ 234 w 970"/>
                  <a:gd name="T91" fmla="*/ 213 h 1824"/>
                  <a:gd name="T92" fmla="*/ 224 w 970"/>
                  <a:gd name="T93" fmla="*/ 182 h 1824"/>
                  <a:gd name="T94" fmla="*/ 214 w 970"/>
                  <a:gd name="T95" fmla="*/ 152 h 1824"/>
                  <a:gd name="T96" fmla="*/ 203 w 970"/>
                  <a:gd name="T97" fmla="*/ 123 h 1824"/>
                  <a:gd name="T98" fmla="*/ 191 w 970"/>
                  <a:gd name="T99" fmla="*/ 98 h 1824"/>
                  <a:gd name="T100" fmla="*/ 185 w 970"/>
                  <a:gd name="T101" fmla="*/ 72 h 1824"/>
                  <a:gd name="T102" fmla="*/ 181 w 970"/>
                  <a:gd name="T103" fmla="*/ 52 h 1824"/>
                  <a:gd name="T104" fmla="*/ 183 w 970"/>
                  <a:gd name="T105" fmla="*/ 30 h 1824"/>
                  <a:gd name="T106" fmla="*/ 182 w 970"/>
                  <a:gd name="T107" fmla="*/ 10 h 182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970"/>
                  <a:gd name="T163" fmla="*/ 0 h 1824"/>
                  <a:gd name="T164" fmla="*/ 970 w 970"/>
                  <a:gd name="T165" fmla="*/ 1824 h 182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970" h="1824">
                    <a:moveTo>
                      <a:pt x="717" y="5"/>
                    </a:moveTo>
                    <a:lnTo>
                      <a:pt x="704" y="0"/>
                    </a:lnTo>
                    <a:lnTo>
                      <a:pt x="709" y="52"/>
                    </a:lnTo>
                    <a:lnTo>
                      <a:pt x="706" y="97"/>
                    </a:lnTo>
                    <a:lnTo>
                      <a:pt x="699" y="143"/>
                    </a:lnTo>
                    <a:lnTo>
                      <a:pt x="692" y="183"/>
                    </a:lnTo>
                    <a:lnTo>
                      <a:pt x="676" y="212"/>
                    </a:lnTo>
                    <a:lnTo>
                      <a:pt x="657" y="230"/>
                    </a:lnTo>
                    <a:lnTo>
                      <a:pt x="626" y="233"/>
                    </a:lnTo>
                    <a:lnTo>
                      <a:pt x="588" y="230"/>
                    </a:lnTo>
                    <a:lnTo>
                      <a:pt x="553" y="233"/>
                    </a:lnTo>
                    <a:lnTo>
                      <a:pt x="581" y="245"/>
                    </a:lnTo>
                    <a:lnTo>
                      <a:pt x="611" y="260"/>
                    </a:lnTo>
                    <a:lnTo>
                      <a:pt x="649" y="305"/>
                    </a:lnTo>
                    <a:lnTo>
                      <a:pt x="671" y="350"/>
                    </a:lnTo>
                    <a:lnTo>
                      <a:pt x="687" y="410"/>
                    </a:lnTo>
                    <a:lnTo>
                      <a:pt x="714" y="490"/>
                    </a:lnTo>
                    <a:lnTo>
                      <a:pt x="732" y="546"/>
                    </a:lnTo>
                    <a:lnTo>
                      <a:pt x="757" y="614"/>
                    </a:lnTo>
                    <a:lnTo>
                      <a:pt x="776" y="694"/>
                    </a:lnTo>
                    <a:lnTo>
                      <a:pt x="792" y="766"/>
                    </a:lnTo>
                    <a:lnTo>
                      <a:pt x="797" y="824"/>
                    </a:lnTo>
                    <a:lnTo>
                      <a:pt x="801" y="869"/>
                    </a:lnTo>
                    <a:lnTo>
                      <a:pt x="797" y="922"/>
                    </a:lnTo>
                    <a:lnTo>
                      <a:pt x="794" y="977"/>
                    </a:lnTo>
                    <a:lnTo>
                      <a:pt x="784" y="1022"/>
                    </a:lnTo>
                    <a:lnTo>
                      <a:pt x="766" y="1057"/>
                    </a:lnTo>
                    <a:lnTo>
                      <a:pt x="744" y="1079"/>
                    </a:lnTo>
                    <a:lnTo>
                      <a:pt x="711" y="1100"/>
                    </a:lnTo>
                    <a:lnTo>
                      <a:pt x="734" y="1109"/>
                    </a:lnTo>
                    <a:lnTo>
                      <a:pt x="756" y="1135"/>
                    </a:lnTo>
                    <a:lnTo>
                      <a:pt x="769" y="1150"/>
                    </a:lnTo>
                    <a:lnTo>
                      <a:pt x="776" y="1175"/>
                    </a:lnTo>
                    <a:lnTo>
                      <a:pt x="757" y="1202"/>
                    </a:lnTo>
                    <a:lnTo>
                      <a:pt x="727" y="1229"/>
                    </a:lnTo>
                    <a:lnTo>
                      <a:pt x="681" y="1260"/>
                    </a:lnTo>
                    <a:lnTo>
                      <a:pt x="631" y="1297"/>
                    </a:lnTo>
                    <a:lnTo>
                      <a:pt x="578" y="1327"/>
                    </a:lnTo>
                    <a:lnTo>
                      <a:pt x="524" y="1358"/>
                    </a:lnTo>
                    <a:lnTo>
                      <a:pt x="469" y="1387"/>
                    </a:lnTo>
                    <a:lnTo>
                      <a:pt x="411" y="1415"/>
                    </a:lnTo>
                    <a:lnTo>
                      <a:pt x="351" y="1437"/>
                    </a:lnTo>
                    <a:lnTo>
                      <a:pt x="303" y="1445"/>
                    </a:lnTo>
                    <a:lnTo>
                      <a:pt x="248" y="1452"/>
                    </a:lnTo>
                    <a:lnTo>
                      <a:pt x="198" y="1450"/>
                    </a:lnTo>
                    <a:lnTo>
                      <a:pt x="165" y="1445"/>
                    </a:lnTo>
                    <a:lnTo>
                      <a:pt x="148" y="1428"/>
                    </a:lnTo>
                    <a:lnTo>
                      <a:pt x="145" y="1410"/>
                    </a:lnTo>
                    <a:lnTo>
                      <a:pt x="145" y="1380"/>
                    </a:lnTo>
                    <a:lnTo>
                      <a:pt x="155" y="1347"/>
                    </a:lnTo>
                    <a:lnTo>
                      <a:pt x="166" y="1325"/>
                    </a:lnTo>
                    <a:lnTo>
                      <a:pt x="203" y="1292"/>
                    </a:lnTo>
                    <a:lnTo>
                      <a:pt x="173" y="1308"/>
                    </a:lnTo>
                    <a:lnTo>
                      <a:pt x="145" y="1338"/>
                    </a:lnTo>
                    <a:lnTo>
                      <a:pt x="131" y="1372"/>
                    </a:lnTo>
                    <a:lnTo>
                      <a:pt x="123" y="1413"/>
                    </a:lnTo>
                    <a:lnTo>
                      <a:pt x="108" y="1458"/>
                    </a:lnTo>
                    <a:lnTo>
                      <a:pt x="91" y="1505"/>
                    </a:lnTo>
                    <a:lnTo>
                      <a:pt x="68" y="1573"/>
                    </a:lnTo>
                    <a:lnTo>
                      <a:pt x="46" y="1628"/>
                    </a:lnTo>
                    <a:lnTo>
                      <a:pt x="21" y="1683"/>
                    </a:lnTo>
                    <a:lnTo>
                      <a:pt x="0" y="1706"/>
                    </a:lnTo>
                    <a:lnTo>
                      <a:pt x="16" y="1784"/>
                    </a:lnTo>
                    <a:lnTo>
                      <a:pt x="46" y="1824"/>
                    </a:lnTo>
                    <a:lnTo>
                      <a:pt x="65" y="1783"/>
                    </a:lnTo>
                    <a:lnTo>
                      <a:pt x="76" y="1735"/>
                    </a:lnTo>
                    <a:lnTo>
                      <a:pt x="96" y="1668"/>
                    </a:lnTo>
                    <a:lnTo>
                      <a:pt x="116" y="1601"/>
                    </a:lnTo>
                    <a:lnTo>
                      <a:pt x="148" y="1551"/>
                    </a:lnTo>
                    <a:lnTo>
                      <a:pt x="190" y="1551"/>
                    </a:lnTo>
                    <a:lnTo>
                      <a:pt x="245" y="1560"/>
                    </a:lnTo>
                    <a:lnTo>
                      <a:pt x="285" y="1563"/>
                    </a:lnTo>
                    <a:lnTo>
                      <a:pt x="334" y="1555"/>
                    </a:lnTo>
                    <a:lnTo>
                      <a:pt x="396" y="1541"/>
                    </a:lnTo>
                    <a:lnTo>
                      <a:pt x="458" y="1520"/>
                    </a:lnTo>
                    <a:lnTo>
                      <a:pt x="509" y="1495"/>
                    </a:lnTo>
                    <a:lnTo>
                      <a:pt x="559" y="1468"/>
                    </a:lnTo>
                    <a:lnTo>
                      <a:pt x="611" y="1435"/>
                    </a:lnTo>
                    <a:lnTo>
                      <a:pt x="671" y="1397"/>
                    </a:lnTo>
                    <a:lnTo>
                      <a:pt x="722" y="1362"/>
                    </a:lnTo>
                    <a:lnTo>
                      <a:pt x="771" y="1328"/>
                    </a:lnTo>
                    <a:lnTo>
                      <a:pt x="846" y="1289"/>
                    </a:lnTo>
                    <a:lnTo>
                      <a:pt x="934" y="1234"/>
                    </a:lnTo>
                    <a:lnTo>
                      <a:pt x="964" y="1205"/>
                    </a:lnTo>
                    <a:lnTo>
                      <a:pt x="970" y="1177"/>
                    </a:lnTo>
                    <a:lnTo>
                      <a:pt x="964" y="1147"/>
                    </a:lnTo>
                    <a:lnTo>
                      <a:pt x="957" y="1114"/>
                    </a:lnTo>
                    <a:lnTo>
                      <a:pt x="960" y="1065"/>
                    </a:lnTo>
                    <a:lnTo>
                      <a:pt x="959" y="1014"/>
                    </a:lnTo>
                    <a:lnTo>
                      <a:pt x="960" y="956"/>
                    </a:lnTo>
                    <a:lnTo>
                      <a:pt x="952" y="909"/>
                    </a:lnTo>
                    <a:lnTo>
                      <a:pt x="932" y="851"/>
                    </a:lnTo>
                    <a:lnTo>
                      <a:pt x="914" y="789"/>
                    </a:lnTo>
                    <a:lnTo>
                      <a:pt x="894" y="728"/>
                    </a:lnTo>
                    <a:lnTo>
                      <a:pt x="871" y="659"/>
                    </a:lnTo>
                    <a:lnTo>
                      <a:pt x="854" y="608"/>
                    </a:lnTo>
                    <a:lnTo>
                      <a:pt x="836" y="558"/>
                    </a:lnTo>
                    <a:lnTo>
                      <a:pt x="809" y="495"/>
                    </a:lnTo>
                    <a:lnTo>
                      <a:pt x="784" y="440"/>
                    </a:lnTo>
                    <a:lnTo>
                      <a:pt x="762" y="390"/>
                    </a:lnTo>
                    <a:lnTo>
                      <a:pt x="751" y="335"/>
                    </a:lnTo>
                    <a:lnTo>
                      <a:pt x="737" y="285"/>
                    </a:lnTo>
                    <a:lnTo>
                      <a:pt x="727" y="248"/>
                    </a:lnTo>
                    <a:lnTo>
                      <a:pt x="721" y="208"/>
                    </a:lnTo>
                    <a:lnTo>
                      <a:pt x="722" y="162"/>
                    </a:lnTo>
                    <a:lnTo>
                      <a:pt x="731" y="122"/>
                    </a:lnTo>
                    <a:lnTo>
                      <a:pt x="731" y="77"/>
                    </a:lnTo>
                    <a:lnTo>
                      <a:pt x="724" y="39"/>
                    </a:lnTo>
                    <a:lnTo>
                      <a:pt x="717" y="5"/>
                    </a:lnTo>
                    <a:close/>
                  </a:path>
                </a:pathLst>
              </a:custGeom>
              <a:solidFill>
                <a:srgbClr val="80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30" name="Freeform 59"/>
              <p:cNvSpPr>
                <a:spLocks/>
              </p:cNvSpPr>
              <p:nvPr/>
            </p:nvSpPr>
            <p:spPr bwMode="auto">
              <a:xfrm>
                <a:off x="1287" y="946"/>
                <a:ext cx="151" cy="129"/>
              </a:xfrm>
              <a:custGeom>
                <a:avLst/>
                <a:gdLst>
                  <a:gd name="T0" fmla="*/ 2 w 301"/>
                  <a:gd name="T1" fmla="*/ 9 h 258"/>
                  <a:gd name="T2" fmla="*/ 2 w 301"/>
                  <a:gd name="T3" fmla="*/ 20 h 258"/>
                  <a:gd name="T4" fmla="*/ 5 w 301"/>
                  <a:gd name="T5" fmla="*/ 41 h 258"/>
                  <a:gd name="T6" fmla="*/ 10 w 301"/>
                  <a:gd name="T7" fmla="*/ 52 h 258"/>
                  <a:gd name="T8" fmla="*/ 18 w 301"/>
                  <a:gd name="T9" fmla="*/ 60 h 258"/>
                  <a:gd name="T10" fmla="*/ 29 w 301"/>
                  <a:gd name="T11" fmla="*/ 61 h 258"/>
                  <a:gd name="T12" fmla="*/ 39 w 301"/>
                  <a:gd name="T13" fmla="*/ 65 h 258"/>
                  <a:gd name="T14" fmla="*/ 54 w 301"/>
                  <a:gd name="T15" fmla="*/ 62 h 258"/>
                  <a:gd name="T16" fmla="*/ 56 w 301"/>
                  <a:gd name="T17" fmla="*/ 57 h 258"/>
                  <a:gd name="T18" fmla="*/ 76 w 301"/>
                  <a:gd name="T19" fmla="*/ 47 h 258"/>
                  <a:gd name="T20" fmla="*/ 63 w 301"/>
                  <a:gd name="T21" fmla="*/ 35 h 258"/>
                  <a:gd name="T22" fmla="*/ 72 w 301"/>
                  <a:gd name="T23" fmla="*/ 19 h 258"/>
                  <a:gd name="T24" fmla="*/ 62 w 301"/>
                  <a:gd name="T25" fmla="*/ 23 h 258"/>
                  <a:gd name="T26" fmla="*/ 59 w 301"/>
                  <a:gd name="T27" fmla="*/ 23 h 258"/>
                  <a:gd name="T28" fmla="*/ 60 w 301"/>
                  <a:gd name="T29" fmla="*/ 45 h 258"/>
                  <a:gd name="T30" fmla="*/ 68 w 301"/>
                  <a:gd name="T31" fmla="*/ 40 h 258"/>
                  <a:gd name="T32" fmla="*/ 70 w 301"/>
                  <a:gd name="T33" fmla="*/ 46 h 258"/>
                  <a:gd name="T34" fmla="*/ 54 w 301"/>
                  <a:gd name="T35" fmla="*/ 54 h 258"/>
                  <a:gd name="T36" fmla="*/ 50 w 301"/>
                  <a:gd name="T37" fmla="*/ 40 h 258"/>
                  <a:gd name="T38" fmla="*/ 50 w 301"/>
                  <a:gd name="T39" fmla="*/ 52 h 258"/>
                  <a:gd name="T40" fmla="*/ 49 w 301"/>
                  <a:gd name="T41" fmla="*/ 60 h 258"/>
                  <a:gd name="T42" fmla="*/ 37 w 301"/>
                  <a:gd name="T43" fmla="*/ 60 h 258"/>
                  <a:gd name="T44" fmla="*/ 34 w 301"/>
                  <a:gd name="T45" fmla="*/ 46 h 258"/>
                  <a:gd name="T46" fmla="*/ 32 w 301"/>
                  <a:gd name="T47" fmla="*/ 51 h 258"/>
                  <a:gd name="T48" fmla="*/ 30 w 301"/>
                  <a:gd name="T49" fmla="*/ 58 h 258"/>
                  <a:gd name="T50" fmla="*/ 22 w 301"/>
                  <a:gd name="T51" fmla="*/ 53 h 258"/>
                  <a:gd name="T52" fmla="*/ 20 w 301"/>
                  <a:gd name="T53" fmla="*/ 39 h 258"/>
                  <a:gd name="T54" fmla="*/ 18 w 301"/>
                  <a:gd name="T55" fmla="*/ 46 h 258"/>
                  <a:gd name="T56" fmla="*/ 11 w 301"/>
                  <a:gd name="T57" fmla="*/ 47 h 258"/>
                  <a:gd name="T58" fmla="*/ 6 w 301"/>
                  <a:gd name="T59" fmla="*/ 33 h 258"/>
                  <a:gd name="T60" fmla="*/ 2 w 301"/>
                  <a:gd name="T61" fmla="*/ 13 h 258"/>
                  <a:gd name="T62" fmla="*/ 14 w 301"/>
                  <a:gd name="T63" fmla="*/ 0 h 25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01"/>
                  <a:gd name="T97" fmla="*/ 0 h 258"/>
                  <a:gd name="T98" fmla="*/ 301 w 301"/>
                  <a:gd name="T99" fmla="*/ 258 h 25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01" h="258">
                    <a:moveTo>
                      <a:pt x="53" y="0"/>
                    </a:moveTo>
                    <a:lnTo>
                      <a:pt x="5" y="37"/>
                    </a:lnTo>
                    <a:lnTo>
                      <a:pt x="0" y="62"/>
                    </a:lnTo>
                    <a:lnTo>
                      <a:pt x="5" y="82"/>
                    </a:lnTo>
                    <a:lnTo>
                      <a:pt x="13" y="132"/>
                    </a:lnTo>
                    <a:lnTo>
                      <a:pt x="20" y="165"/>
                    </a:lnTo>
                    <a:lnTo>
                      <a:pt x="21" y="200"/>
                    </a:lnTo>
                    <a:lnTo>
                      <a:pt x="40" y="210"/>
                    </a:lnTo>
                    <a:lnTo>
                      <a:pt x="63" y="213"/>
                    </a:lnTo>
                    <a:lnTo>
                      <a:pt x="71" y="242"/>
                    </a:lnTo>
                    <a:lnTo>
                      <a:pt x="88" y="250"/>
                    </a:lnTo>
                    <a:lnTo>
                      <a:pt x="115" y="245"/>
                    </a:lnTo>
                    <a:lnTo>
                      <a:pt x="136" y="242"/>
                    </a:lnTo>
                    <a:lnTo>
                      <a:pt x="156" y="258"/>
                    </a:lnTo>
                    <a:lnTo>
                      <a:pt x="196" y="258"/>
                    </a:lnTo>
                    <a:lnTo>
                      <a:pt x="213" y="250"/>
                    </a:lnTo>
                    <a:lnTo>
                      <a:pt x="218" y="237"/>
                    </a:lnTo>
                    <a:lnTo>
                      <a:pt x="221" y="228"/>
                    </a:lnTo>
                    <a:lnTo>
                      <a:pt x="284" y="205"/>
                    </a:lnTo>
                    <a:lnTo>
                      <a:pt x="301" y="190"/>
                    </a:lnTo>
                    <a:lnTo>
                      <a:pt x="301" y="163"/>
                    </a:lnTo>
                    <a:lnTo>
                      <a:pt x="251" y="143"/>
                    </a:lnTo>
                    <a:lnTo>
                      <a:pt x="246" y="110"/>
                    </a:lnTo>
                    <a:lnTo>
                      <a:pt x="288" y="77"/>
                    </a:lnTo>
                    <a:lnTo>
                      <a:pt x="288" y="55"/>
                    </a:lnTo>
                    <a:lnTo>
                      <a:pt x="248" y="95"/>
                    </a:lnTo>
                    <a:lnTo>
                      <a:pt x="239" y="98"/>
                    </a:lnTo>
                    <a:lnTo>
                      <a:pt x="233" y="95"/>
                    </a:lnTo>
                    <a:lnTo>
                      <a:pt x="246" y="140"/>
                    </a:lnTo>
                    <a:lnTo>
                      <a:pt x="239" y="180"/>
                    </a:lnTo>
                    <a:lnTo>
                      <a:pt x="253" y="162"/>
                    </a:lnTo>
                    <a:lnTo>
                      <a:pt x="271" y="160"/>
                    </a:lnTo>
                    <a:lnTo>
                      <a:pt x="288" y="175"/>
                    </a:lnTo>
                    <a:lnTo>
                      <a:pt x="278" y="187"/>
                    </a:lnTo>
                    <a:lnTo>
                      <a:pt x="254" y="210"/>
                    </a:lnTo>
                    <a:lnTo>
                      <a:pt x="216" y="218"/>
                    </a:lnTo>
                    <a:lnTo>
                      <a:pt x="206" y="203"/>
                    </a:lnTo>
                    <a:lnTo>
                      <a:pt x="198" y="163"/>
                    </a:lnTo>
                    <a:lnTo>
                      <a:pt x="196" y="180"/>
                    </a:lnTo>
                    <a:lnTo>
                      <a:pt x="199" y="210"/>
                    </a:lnTo>
                    <a:lnTo>
                      <a:pt x="203" y="225"/>
                    </a:lnTo>
                    <a:lnTo>
                      <a:pt x="193" y="240"/>
                    </a:lnTo>
                    <a:lnTo>
                      <a:pt x="166" y="243"/>
                    </a:lnTo>
                    <a:lnTo>
                      <a:pt x="145" y="240"/>
                    </a:lnTo>
                    <a:lnTo>
                      <a:pt x="136" y="213"/>
                    </a:lnTo>
                    <a:lnTo>
                      <a:pt x="135" y="187"/>
                    </a:lnTo>
                    <a:lnTo>
                      <a:pt x="123" y="180"/>
                    </a:lnTo>
                    <a:lnTo>
                      <a:pt x="128" y="205"/>
                    </a:lnTo>
                    <a:lnTo>
                      <a:pt x="131" y="225"/>
                    </a:lnTo>
                    <a:lnTo>
                      <a:pt x="118" y="232"/>
                    </a:lnTo>
                    <a:lnTo>
                      <a:pt x="103" y="232"/>
                    </a:lnTo>
                    <a:lnTo>
                      <a:pt x="88" y="213"/>
                    </a:lnTo>
                    <a:lnTo>
                      <a:pt x="83" y="190"/>
                    </a:lnTo>
                    <a:lnTo>
                      <a:pt x="78" y="158"/>
                    </a:lnTo>
                    <a:lnTo>
                      <a:pt x="71" y="168"/>
                    </a:lnTo>
                    <a:lnTo>
                      <a:pt x="71" y="187"/>
                    </a:lnTo>
                    <a:lnTo>
                      <a:pt x="53" y="190"/>
                    </a:lnTo>
                    <a:lnTo>
                      <a:pt x="41" y="190"/>
                    </a:lnTo>
                    <a:lnTo>
                      <a:pt x="30" y="173"/>
                    </a:lnTo>
                    <a:lnTo>
                      <a:pt x="23" y="135"/>
                    </a:lnTo>
                    <a:lnTo>
                      <a:pt x="13" y="90"/>
                    </a:lnTo>
                    <a:lnTo>
                      <a:pt x="5" y="53"/>
                    </a:lnTo>
                    <a:lnTo>
                      <a:pt x="13" y="34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80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2004" name="Group 69"/>
            <p:cNvGrpSpPr>
              <a:grpSpLocks/>
            </p:cNvGrpSpPr>
            <p:nvPr/>
          </p:nvGrpSpPr>
          <p:grpSpPr bwMode="auto">
            <a:xfrm>
              <a:off x="527" y="2258"/>
              <a:ext cx="550" cy="525"/>
              <a:chOff x="527" y="2258"/>
              <a:chExt cx="550" cy="525"/>
            </a:xfrm>
          </p:grpSpPr>
          <p:sp>
            <p:nvSpPr>
              <p:cNvPr id="42017" name="Freeform 61"/>
              <p:cNvSpPr>
                <a:spLocks/>
              </p:cNvSpPr>
              <p:nvPr/>
            </p:nvSpPr>
            <p:spPr bwMode="auto">
              <a:xfrm>
                <a:off x="527" y="2258"/>
                <a:ext cx="550" cy="523"/>
              </a:xfrm>
              <a:custGeom>
                <a:avLst/>
                <a:gdLst>
                  <a:gd name="T0" fmla="*/ 36 w 1100"/>
                  <a:gd name="T1" fmla="*/ 17 h 1045"/>
                  <a:gd name="T2" fmla="*/ 27 w 1100"/>
                  <a:gd name="T3" fmla="*/ 35 h 1045"/>
                  <a:gd name="T4" fmla="*/ 24 w 1100"/>
                  <a:gd name="T5" fmla="*/ 63 h 1045"/>
                  <a:gd name="T6" fmla="*/ 15 w 1100"/>
                  <a:gd name="T7" fmla="*/ 87 h 1045"/>
                  <a:gd name="T8" fmla="*/ 12 w 1100"/>
                  <a:gd name="T9" fmla="*/ 105 h 1045"/>
                  <a:gd name="T10" fmla="*/ 12 w 1100"/>
                  <a:gd name="T11" fmla="*/ 118 h 1045"/>
                  <a:gd name="T12" fmla="*/ 15 w 1100"/>
                  <a:gd name="T13" fmla="*/ 133 h 1045"/>
                  <a:gd name="T14" fmla="*/ 11 w 1100"/>
                  <a:gd name="T15" fmla="*/ 148 h 1045"/>
                  <a:gd name="T16" fmla="*/ 6 w 1100"/>
                  <a:gd name="T17" fmla="*/ 162 h 1045"/>
                  <a:gd name="T18" fmla="*/ 5 w 1100"/>
                  <a:gd name="T19" fmla="*/ 176 h 1045"/>
                  <a:gd name="T20" fmla="*/ 0 w 1100"/>
                  <a:gd name="T21" fmla="*/ 194 h 1045"/>
                  <a:gd name="T22" fmla="*/ 15 w 1100"/>
                  <a:gd name="T23" fmla="*/ 217 h 1045"/>
                  <a:gd name="T24" fmla="*/ 44 w 1100"/>
                  <a:gd name="T25" fmla="*/ 245 h 1045"/>
                  <a:gd name="T26" fmla="*/ 71 w 1100"/>
                  <a:gd name="T27" fmla="*/ 260 h 1045"/>
                  <a:gd name="T28" fmla="*/ 98 w 1100"/>
                  <a:gd name="T29" fmla="*/ 260 h 1045"/>
                  <a:gd name="T30" fmla="*/ 125 w 1100"/>
                  <a:gd name="T31" fmla="*/ 252 h 1045"/>
                  <a:gd name="T32" fmla="*/ 138 w 1100"/>
                  <a:gd name="T33" fmla="*/ 231 h 1045"/>
                  <a:gd name="T34" fmla="*/ 163 w 1100"/>
                  <a:gd name="T35" fmla="*/ 209 h 1045"/>
                  <a:gd name="T36" fmla="*/ 189 w 1100"/>
                  <a:gd name="T37" fmla="*/ 196 h 1045"/>
                  <a:gd name="T38" fmla="*/ 219 w 1100"/>
                  <a:gd name="T39" fmla="*/ 190 h 1045"/>
                  <a:gd name="T40" fmla="*/ 247 w 1100"/>
                  <a:gd name="T41" fmla="*/ 191 h 1045"/>
                  <a:gd name="T42" fmla="*/ 266 w 1100"/>
                  <a:gd name="T43" fmla="*/ 201 h 1045"/>
                  <a:gd name="T44" fmla="*/ 273 w 1100"/>
                  <a:gd name="T45" fmla="*/ 209 h 1045"/>
                  <a:gd name="T46" fmla="*/ 271 w 1100"/>
                  <a:gd name="T47" fmla="*/ 193 h 1045"/>
                  <a:gd name="T48" fmla="*/ 267 w 1100"/>
                  <a:gd name="T49" fmla="*/ 178 h 1045"/>
                  <a:gd name="T50" fmla="*/ 267 w 1100"/>
                  <a:gd name="T51" fmla="*/ 158 h 1045"/>
                  <a:gd name="T52" fmla="*/ 257 w 1100"/>
                  <a:gd name="T53" fmla="*/ 141 h 1045"/>
                  <a:gd name="T54" fmla="*/ 260 w 1100"/>
                  <a:gd name="T55" fmla="*/ 123 h 1045"/>
                  <a:gd name="T56" fmla="*/ 254 w 1100"/>
                  <a:gd name="T57" fmla="*/ 105 h 1045"/>
                  <a:gd name="T58" fmla="*/ 255 w 1100"/>
                  <a:gd name="T59" fmla="*/ 85 h 1045"/>
                  <a:gd name="T60" fmla="*/ 252 w 1100"/>
                  <a:gd name="T61" fmla="*/ 67 h 1045"/>
                  <a:gd name="T62" fmla="*/ 246 w 1100"/>
                  <a:gd name="T63" fmla="*/ 43 h 1045"/>
                  <a:gd name="T64" fmla="*/ 225 w 1100"/>
                  <a:gd name="T65" fmla="*/ 34 h 1045"/>
                  <a:gd name="T66" fmla="*/ 182 w 1100"/>
                  <a:gd name="T67" fmla="*/ 34 h 1045"/>
                  <a:gd name="T68" fmla="*/ 129 w 1100"/>
                  <a:gd name="T69" fmla="*/ 24 h 1045"/>
                  <a:gd name="T70" fmla="*/ 89 w 1100"/>
                  <a:gd name="T71" fmla="*/ 14 h 1045"/>
                  <a:gd name="T72" fmla="*/ 56 w 1100"/>
                  <a:gd name="T73" fmla="*/ 7 h 104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100"/>
                  <a:gd name="T112" fmla="*/ 0 h 1045"/>
                  <a:gd name="T113" fmla="*/ 1100 w 1100"/>
                  <a:gd name="T114" fmla="*/ 1045 h 104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100" h="1045">
                    <a:moveTo>
                      <a:pt x="161" y="0"/>
                    </a:moveTo>
                    <a:lnTo>
                      <a:pt x="145" y="66"/>
                    </a:lnTo>
                    <a:lnTo>
                      <a:pt x="123" y="88"/>
                    </a:lnTo>
                    <a:lnTo>
                      <a:pt x="110" y="140"/>
                    </a:lnTo>
                    <a:lnTo>
                      <a:pt x="103" y="198"/>
                    </a:lnTo>
                    <a:lnTo>
                      <a:pt x="98" y="251"/>
                    </a:lnTo>
                    <a:lnTo>
                      <a:pt x="83" y="294"/>
                    </a:lnTo>
                    <a:lnTo>
                      <a:pt x="60" y="346"/>
                    </a:lnTo>
                    <a:lnTo>
                      <a:pt x="56" y="388"/>
                    </a:lnTo>
                    <a:lnTo>
                      <a:pt x="48" y="418"/>
                    </a:lnTo>
                    <a:lnTo>
                      <a:pt x="48" y="446"/>
                    </a:lnTo>
                    <a:lnTo>
                      <a:pt x="51" y="471"/>
                    </a:lnTo>
                    <a:lnTo>
                      <a:pt x="61" y="496"/>
                    </a:lnTo>
                    <a:lnTo>
                      <a:pt x="61" y="529"/>
                    </a:lnTo>
                    <a:lnTo>
                      <a:pt x="51" y="551"/>
                    </a:lnTo>
                    <a:lnTo>
                      <a:pt x="46" y="591"/>
                    </a:lnTo>
                    <a:lnTo>
                      <a:pt x="40" y="616"/>
                    </a:lnTo>
                    <a:lnTo>
                      <a:pt x="26" y="646"/>
                    </a:lnTo>
                    <a:lnTo>
                      <a:pt x="20" y="667"/>
                    </a:lnTo>
                    <a:lnTo>
                      <a:pt x="20" y="704"/>
                    </a:lnTo>
                    <a:lnTo>
                      <a:pt x="10" y="732"/>
                    </a:lnTo>
                    <a:lnTo>
                      <a:pt x="0" y="774"/>
                    </a:lnTo>
                    <a:lnTo>
                      <a:pt x="13" y="809"/>
                    </a:lnTo>
                    <a:lnTo>
                      <a:pt x="61" y="867"/>
                    </a:lnTo>
                    <a:lnTo>
                      <a:pt x="116" y="925"/>
                    </a:lnTo>
                    <a:lnTo>
                      <a:pt x="178" y="980"/>
                    </a:lnTo>
                    <a:lnTo>
                      <a:pt x="233" y="1015"/>
                    </a:lnTo>
                    <a:lnTo>
                      <a:pt x="284" y="1037"/>
                    </a:lnTo>
                    <a:lnTo>
                      <a:pt x="339" y="1045"/>
                    </a:lnTo>
                    <a:lnTo>
                      <a:pt x="394" y="1037"/>
                    </a:lnTo>
                    <a:lnTo>
                      <a:pt x="454" y="1020"/>
                    </a:lnTo>
                    <a:lnTo>
                      <a:pt x="503" y="1005"/>
                    </a:lnTo>
                    <a:lnTo>
                      <a:pt x="529" y="965"/>
                    </a:lnTo>
                    <a:lnTo>
                      <a:pt x="554" y="922"/>
                    </a:lnTo>
                    <a:lnTo>
                      <a:pt x="599" y="867"/>
                    </a:lnTo>
                    <a:lnTo>
                      <a:pt x="652" y="835"/>
                    </a:lnTo>
                    <a:lnTo>
                      <a:pt x="696" y="809"/>
                    </a:lnTo>
                    <a:lnTo>
                      <a:pt x="757" y="784"/>
                    </a:lnTo>
                    <a:lnTo>
                      <a:pt x="796" y="774"/>
                    </a:lnTo>
                    <a:lnTo>
                      <a:pt x="879" y="759"/>
                    </a:lnTo>
                    <a:lnTo>
                      <a:pt x="944" y="755"/>
                    </a:lnTo>
                    <a:lnTo>
                      <a:pt x="990" y="762"/>
                    </a:lnTo>
                    <a:lnTo>
                      <a:pt x="1040" y="784"/>
                    </a:lnTo>
                    <a:lnTo>
                      <a:pt x="1062" y="802"/>
                    </a:lnTo>
                    <a:lnTo>
                      <a:pt x="1065" y="845"/>
                    </a:lnTo>
                    <a:lnTo>
                      <a:pt x="1089" y="835"/>
                    </a:lnTo>
                    <a:lnTo>
                      <a:pt x="1100" y="805"/>
                    </a:lnTo>
                    <a:lnTo>
                      <a:pt x="1084" y="769"/>
                    </a:lnTo>
                    <a:lnTo>
                      <a:pt x="1072" y="737"/>
                    </a:lnTo>
                    <a:lnTo>
                      <a:pt x="1067" y="710"/>
                    </a:lnTo>
                    <a:lnTo>
                      <a:pt x="1075" y="672"/>
                    </a:lnTo>
                    <a:lnTo>
                      <a:pt x="1065" y="629"/>
                    </a:lnTo>
                    <a:lnTo>
                      <a:pt x="1042" y="609"/>
                    </a:lnTo>
                    <a:lnTo>
                      <a:pt x="1027" y="562"/>
                    </a:lnTo>
                    <a:lnTo>
                      <a:pt x="1027" y="519"/>
                    </a:lnTo>
                    <a:lnTo>
                      <a:pt x="1040" y="491"/>
                    </a:lnTo>
                    <a:lnTo>
                      <a:pt x="1034" y="451"/>
                    </a:lnTo>
                    <a:lnTo>
                      <a:pt x="1017" y="418"/>
                    </a:lnTo>
                    <a:lnTo>
                      <a:pt x="1024" y="374"/>
                    </a:lnTo>
                    <a:lnTo>
                      <a:pt x="1020" y="338"/>
                    </a:lnTo>
                    <a:lnTo>
                      <a:pt x="999" y="316"/>
                    </a:lnTo>
                    <a:lnTo>
                      <a:pt x="1010" y="266"/>
                    </a:lnTo>
                    <a:lnTo>
                      <a:pt x="1002" y="215"/>
                    </a:lnTo>
                    <a:lnTo>
                      <a:pt x="985" y="171"/>
                    </a:lnTo>
                    <a:lnTo>
                      <a:pt x="995" y="115"/>
                    </a:lnTo>
                    <a:lnTo>
                      <a:pt x="902" y="133"/>
                    </a:lnTo>
                    <a:lnTo>
                      <a:pt x="821" y="136"/>
                    </a:lnTo>
                    <a:lnTo>
                      <a:pt x="731" y="133"/>
                    </a:lnTo>
                    <a:lnTo>
                      <a:pt x="611" y="118"/>
                    </a:lnTo>
                    <a:lnTo>
                      <a:pt x="516" y="93"/>
                    </a:lnTo>
                    <a:lnTo>
                      <a:pt x="428" y="75"/>
                    </a:lnTo>
                    <a:lnTo>
                      <a:pt x="356" y="53"/>
                    </a:lnTo>
                    <a:lnTo>
                      <a:pt x="301" y="46"/>
                    </a:lnTo>
                    <a:lnTo>
                      <a:pt x="226" y="28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00C0C0"/>
              </a:solidFill>
              <a:ln w="11113">
                <a:solidFill>
                  <a:srgbClr val="0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18" name="Freeform 62"/>
              <p:cNvSpPr>
                <a:spLocks/>
              </p:cNvSpPr>
              <p:nvPr/>
            </p:nvSpPr>
            <p:spPr bwMode="auto">
              <a:xfrm>
                <a:off x="629" y="2301"/>
                <a:ext cx="380" cy="192"/>
              </a:xfrm>
              <a:custGeom>
                <a:avLst/>
                <a:gdLst>
                  <a:gd name="T0" fmla="*/ 21 w 759"/>
                  <a:gd name="T1" fmla="*/ 9 h 384"/>
                  <a:gd name="T2" fmla="*/ 61 w 759"/>
                  <a:gd name="T3" fmla="*/ 13 h 384"/>
                  <a:gd name="T4" fmla="*/ 103 w 759"/>
                  <a:gd name="T5" fmla="*/ 23 h 384"/>
                  <a:gd name="T6" fmla="*/ 139 w 759"/>
                  <a:gd name="T7" fmla="*/ 25 h 384"/>
                  <a:gd name="T8" fmla="*/ 172 w 759"/>
                  <a:gd name="T9" fmla="*/ 23 h 384"/>
                  <a:gd name="T10" fmla="*/ 178 w 759"/>
                  <a:gd name="T11" fmla="*/ 39 h 384"/>
                  <a:gd name="T12" fmla="*/ 144 w 759"/>
                  <a:gd name="T13" fmla="*/ 57 h 384"/>
                  <a:gd name="T14" fmla="*/ 104 w 759"/>
                  <a:gd name="T15" fmla="*/ 59 h 384"/>
                  <a:gd name="T16" fmla="*/ 84 w 759"/>
                  <a:gd name="T17" fmla="*/ 74 h 384"/>
                  <a:gd name="T18" fmla="*/ 64 w 759"/>
                  <a:gd name="T19" fmla="*/ 93 h 384"/>
                  <a:gd name="T20" fmla="*/ 41 w 759"/>
                  <a:gd name="T21" fmla="*/ 92 h 384"/>
                  <a:gd name="T22" fmla="*/ 70 w 759"/>
                  <a:gd name="T23" fmla="*/ 79 h 384"/>
                  <a:gd name="T24" fmla="*/ 86 w 759"/>
                  <a:gd name="T25" fmla="*/ 59 h 384"/>
                  <a:gd name="T26" fmla="*/ 124 w 759"/>
                  <a:gd name="T27" fmla="*/ 49 h 384"/>
                  <a:gd name="T28" fmla="*/ 158 w 759"/>
                  <a:gd name="T29" fmla="*/ 42 h 384"/>
                  <a:gd name="T30" fmla="*/ 171 w 759"/>
                  <a:gd name="T31" fmla="*/ 28 h 384"/>
                  <a:gd name="T32" fmla="*/ 141 w 759"/>
                  <a:gd name="T33" fmla="*/ 27 h 384"/>
                  <a:gd name="T34" fmla="*/ 123 w 759"/>
                  <a:gd name="T35" fmla="*/ 36 h 384"/>
                  <a:gd name="T36" fmla="*/ 86 w 759"/>
                  <a:gd name="T37" fmla="*/ 47 h 384"/>
                  <a:gd name="T38" fmla="*/ 87 w 759"/>
                  <a:gd name="T39" fmla="*/ 41 h 384"/>
                  <a:gd name="T40" fmla="*/ 105 w 759"/>
                  <a:gd name="T41" fmla="*/ 33 h 384"/>
                  <a:gd name="T42" fmla="*/ 98 w 759"/>
                  <a:gd name="T43" fmla="*/ 28 h 384"/>
                  <a:gd name="T44" fmla="*/ 74 w 759"/>
                  <a:gd name="T45" fmla="*/ 23 h 384"/>
                  <a:gd name="T46" fmla="*/ 64 w 759"/>
                  <a:gd name="T47" fmla="*/ 35 h 384"/>
                  <a:gd name="T48" fmla="*/ 50 w 759"/>
                  <a:gd name="T49" fmla="*/ 55 h 384"/>
                  <a:gd name="T50" fmla="*/ 26 w 759"/>
                  <a:gd name="T51" fmla="*/ 65 h 384"/>
                  <a:gd name="T52" fmla="*/ 9 w 759"/>
                  <a:gd name="T53" fmla="*/ 83 h 384"/>
                  <a:gd name="T54" fmla="*/ 29 w 759"/>
                  <a:gd name="T55" fmla="*/ 58 h 384"/>
                  <a:gd name="T56" fmla="*/ 54 w 759"/>
                  <a:gd name="T57" fmla="*/ 44 h 384"/>
                  <a:gd name="T58" fmla="*/ 62 w 759"/>
                  <a:gd name="T59" fmla="*/ 27 h 384"/>
                  <a:gd name="T60" fmla="*/ 62 w 759"/>
                  <a:gd name="T61" fmla="*/ 13 h 384"/>
                  <a:gd name="T62" fmla="*/ 40 w 759"/>
                  <a:gd name="T63" fmla="*/ 19 h 384"/>
                  <a:gd name="T64" fmla="*/ 23 w 759"/>
                  <a:gd name="T65" fmla="*/ 35 h 384"/>
                  <a:gd name="T66" fmla="*/ 9 w 759"/>
                  <a:gd name="T67" fmla="*/ 55 h 384"/>
                  <a:gd name="T68" fmla="*/ 6 w 759"/>
                  <a:gd name="T69" fmla="*/ 54 h 384"/>
                  <a:gd name="T70" fmla="*/ 24 w 759"/>
                  <a:gd name="T71" fmla="*/ 29 h 384"/>
                  <a:gd name="T72" fmla="*/ 44 w 759"/>
                  <a:gd name="T73" fmla="*/ 17 h 384"/>
                  <a:gd name="T74" fmla="*/ 0 w 759"/>
                  <a:gd name="T75" fmla="*/ 0 h 38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759"/>
                  <a:gd name="T115" fmla="*/ 0 h 384"/>
                  <a:gd name="T116" fmla="*/ 759 w 759"/>
                  <a:gd name="T117" fmla="*/ 384 h 384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759" h="384">
                    <a:moveTo>
                      <a:pt x="0" y="0"/>
                    </a:moveTo>
                    <a:lnTo>
                      <a:pt x="83" y="36"/>
                    </a:lnTo>
                    <a:lnTo>
                      <a:pt x="161" y="55"/>
                    </a:lnTo>
                    <a:lnTo>
                      <a:pt x="241" y="55"/>
                    </a:lnTo>
                    <a:lnTo>
                      <a:pt x="293" y="73"/>
                    </a:lnTo>
                    <a:lnTo>
                      <a:pt x="412" y="91"/>
                    </a:lnTo>
                    <a:lnTo>
                      <a:pt x="481" y="95"/>
                    </a:lnTo>
                    <a:lnTo>
                      <a:pt x="556" y="103"/>
                    </a:lnTo>
                    <a:lnTo>
                      <a:pt x="662" y="95"/>
                    </a:lnTo>
                    <a:lnTo>
                      <a:pt x="687" y="91"/>
                    </a:lnTo>
                    <a:lnTo>
                      <a:pt x="759" y="100"/>
                    </a:lnTo>
                    <a:lnTo>
                      <a:pt x="712" y="155"/>
                    </a:lnTo>
                    <a:lnTo>
                      <a:pt x="667" y="193"/>
                    </a:lnTo>
                    <a:lnTo>
                      <a:pt x="574" y="229"/>
                    </a:lnTo>
                    <a:lnTo>
                      <a:pt x="502" y="226"/>
                    </a:lnTo>
                    <a:lnTo>
                      <a:pt x="416" y="238"/>
                    </a:lnTo>
                    <a:lnTo>
                      <a:pt x="372" y="248"/>
                    </a:lnTo>
                    <a:lnTo>
                      <a:pt x="334" y="296"/>
                    </a:lnTo>
                    <a:lnTo>
                      <a:pt x="299" y="344"/>
                    </a:lnTo>
                    <a:lnTo>
                      <a:pt x="254" y="369"/>
                    </a:lnTo>
                    <a:lnTo>
                      <a:pt x="151" y="384"/>
                    </a:lnTo>
                    <a:lnTo>
                      <a:pt x="163" y="366"/>
                    </a:lnTo>
                    <a:lnTo>
                      <a:pt x="241" y="351"/>
                    </a:lnTo>
                    <a:lnTo>
                      <a:pt x="279" y="314"/>
                    </a:lnTo>
                    <a:lnTo>
                      <a:pt x="316" y="263"/>
                    </a:lnTo>
                    <a:lnTo>
                      <a:pt x="344" y="238"/>
                    </a:lnTo>
                    <a:lnTo>
                      <a:pt x="377" y="211"/>
                    </a:lnTo>
                    <a:lnTo>
                      <a:pt x="494" y="198"/>
                    </a:lnTo>
                    <a:lnTo>
                      <a:pt x="569" y="198"/>
                    </a:lnTo>
                    <a:lnTo>
                      <a:pt x="632" y="168"/>
                    </a:lnTo>
                    <a:lnTo>
                      <a:pt x="684" y="128"/>
                    </a:lnTo>
                    <a:lnTo>
                      <a:pt x="684" y="115"/>
                    </a:lnTo>
                    <a:lnTo>
                      <a:pt x="622" y="110"/>
                    </a:lnTo>
                    <a:lnTo>
                      <a:pt x="561" y="110"/>
                    </a:lnTo>
                    <a:lnTo>
                      <a:pt x="536" y="118"/>
                    </a:lnTo>
                    <a:lnTo>
                      <a:pt x="489" y="143"/>
                    </a:lnTo>
                    <a:lnTo>
                      <a:pt x="392" y="168"/>
                    </a:lnTo>
                    <a:lnTo>
                      <a:pt x="344" y="186"/>
                    </a:lnTo>
                    <a:lnTo>
                      <a:pt x="334" y="208"/>
                    </a:lnTo>
                    <a:lnTo>
                      <a:pt x="347" y="164"/>
                    </a:lnTo>
                    <a:lnTo>
                      <a:pt x="384" y="150"/>
                    </a:lnTo>
                    <a:lnTo>
                      <a:pt x="419" y="131"/>
                    </a:lnTo>
                    <a:lnTo>
                      <a:pt x="474" y="115"/>
                    </a:lnTo>
                    <a:lnTo>
                      <a:pt x="392" y="115"/>
                    </a:lnTo>
                    <a:lnTo>
                      <a:pt x="344" y="100"/>
                    </a:lnTo>
                    <a:lnTo>
                      <a:pt x="296" y="91"/>
                    </a:lnTo>
                    <a:lnTo>
                      <a:pt x="254" y="115"/>
                    </a:lnTo>
                    <a:lnTo>
                      <a:pt x="254" y="140"/>
                    </a:lnTo>
                    <a:lnTo>
                      <a:pt x="234" y="183"/>
                    </a:lnTo>
                    <a:lnTo>
                      <a:pt x="199" y="223"/>
                    </a:lnTo>
                    <a:lnTo>
                      <a:pt x="134" y="241"/>
                    </a:lnTo>
                    <a:lnTo>
                      <a:pt x="104" y="259"/>
                    </a:lnTo>
                    <a:lnTo>
                      <a:pt x="66" y="293"/>
                    </a:lnTo>
                    <a:lnTo>
                      <a:pt x="35" y="329"/>
                    </a:lnTo>
                    <a:lnTo>
                      <a:pt x="86" y="254"/>
                    </a:lnTo>
                    <a:lnTo>
                      <a:pt x="113" y="233"/>
                    </a:lnTo>
                    <a:lnTo>
                      <a:pt x="199" y="216"/>
                    </a:lnTo>
                    <a:lnTo>
                      <a:pt x="216" y="176"/>
                    </a:lnTo>
                    <a:lnTo>
                      <a:pt x="231" y="131"/>
                    </a:lnTo>
                    <a:lnTo>
                      <a:pt x="248" y="110"/>
                    </a:lnTo>
                    <a:lnTo>
                      <a:pt x="274" y="83"/>
                    </a:lnTo>
                    <a:lnTo>
                      <a:pt x="246" y="55"/>
                    </a:lnTo>
                    <a:lnTo>
                      <a:pt x="176" y="76"/>
                    </a:lnTo>
                    <a:lnTo>
                      <a:pt x="158" y="76"/>
                    </a:lnTo>
                    <a:lnTo>
                      <a:pt x="133" y="106"/>
                    </a:lnTo>
                    <a:lnTo>
                      <a:pt x="91" y="140"/>
                    </a:lnTo>
                    <a:lnTo>
                      <a:pt x="76" y="186"/>
                    </a:lnTo>
                    <a:lnTo>
                      <a:pt x="35" y="223"/>
                    </a:lnTo>
                    <a:lnTo>
                      <a:pt x="6" y="241"/>
                    </a:lnTo>
                    <a:lnTo>
                      <a:pt x="21" y="216"/>
                    </a:lnTo>
                    <a:lnTo>
                      <a:pt x="58" y="171"/>
                    </a:lnTo>
                    <a:lnTo>
                      <a:pt x="96" y="118"/>
                    </a:lnTo>
                    <a:lnTo>
                      <a:pt x="134" y="95"/>
                    </a:lnTo>
                    <a:lnTo>
                      <a:pt x="174" y="65"/>
                    </a:lnTo>
                    <a:lnTo>
                      <a:pt x="121" y="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40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19" name="Freeform 63"/>
              <p:cNvSpPr>
                <a:spLocks/>
              </p:cNvSpPr>
              <p:nvPr/>
            </p:nvSpPr>
            <p:spPr bwMode="auto">
              <a:xfrm>
                <a:off x="620" y="2427"/>
                <a:ext cx="392" cy="183"/>
              </a:xfrm>
              <a:custGeom>
                <a:avLst/>
                <a:gdLst>
                  <a:gd name="T0" fmla="*/ 196 w 784"/>
                  <a:gd name="T1" fmla="*/ 0 h 366"/>
                  <a:gd name="T2" fmla="*/ 174 w 784"/>
                  <a:gd name="T3" fmla="*/ 3 h 366"/>
                  <a:gd name="T4" fmla="*/ 161 w 784"/>
                  <a:gd name="T5" fmla="*/ 9 h 366"/>
                  <a:gd name="T6" fmla="*/ 152 w 784"/>
                  <a:gd name="T7" fmla="*/ 18 h 366"/>
                  <a:gd name="T8" fmla="*/ 127 w 784"/>
                  <a:gd name="T9" fmla="*/ 34 h 366"/>
                  <a:gd name="T10" fmla="*/ 121 w 784"/>
                  <a:gd name="T11" fmla="*/ 37 h 366"/>
                  <a:gd name="T12" fmla="*/ 107 w 784"/>
                  <a:gd name="T13" fmla="*/ 38 h 366"/>
                  <a:gd name="T14" fmla="*/ 89 w 784"/>
                  <a:gd name="T15" fmla="*/ 44 h 366"/>
                  <a:gd name="T16" fmla="*/ 79 w 784"/>
                  <a:gd name="T17" fmla="*/ 51 h 366"/>
                  <a:gd name="T18" fmla="*/ 70 w 784"/>
                  <a:gd name="T19" fmla="*/ 53 h 366"/>
                  <a:gd name="T20" fmla="*/ 63 w 784"/>
                  <a:gd name="T21" fmla="*/ 59 h 366"/>
                  <a:gd name="T22" fmla="*/ 46 w 784"/>
                  <a:gd name="T23" fmla="*/ 66 h 366"/>
                  <a:gd name="T24" fmla="*/ 31 w 784"/>
                  <a:gd name="T25" fmla="*/ 69 h 366"/>
                  <a:gd name="T26" fmla="*/ 12 w 784"/>
                  <a:gd name="T27" fmla="*/ 80 h 366"/>
                  <a:gd name="T28" fmla="*/ 0 w 784"/>
                  <a:gd name="T29" fmla="*/ 92 h 366"/>
                  <a:gd name="T30" fmla="*/ 9 w 784"/>
                  <a:gd name="T31" fmla="*/ 78 h 366"/>
                  <a:gd name="T32" fmla="*/ 23 w 784"/>
                  <a:gd name="T33" fmla="*/ 67 h 366"/>
                  <a:gd name="T34" fmla="*/ 50 w 784"/>
                  <a:gd name="T35" fmla="*/ 61 h 366"/>
                  <a:gd name="T36" fmla="*/ 67 w 784"/>
                  <a:gd name="T37" fmla="*/ 47 h 366"/>
                  <a:gd name="T38" fmla="*/ 79 w 784"/>
                  <a:gd name="T39" fmla="*/ 46 h 366"/>
                  <a:gd name="T40" fmla="*/ 92 w 784"/>
                  <a:gd name="T41" fmla="*/ 38 h 366"/>
                  <a:gd name="T42" fmla="*/ 117 w 784"/>
                  <a:gd name="T43" fmla="*/ 34 h 366"/>
                  <a:gd name="T44" fmla="*/ 120 w 784"/>
                  <a:gd name="T45" fmla="*/ 34 h 366"/>
                  <a:gd name="T46" fmla="*/ 142 w 784"/>
                  <a:gd name="T47" fmla="*/ 15 h 366"/>
                  <a:gd name="T48" fmla="*/ 159 w 784"/>
                  <a:gd name="T49" fmla="*/ 9 h 366"/>
                  <a:gd name="T50" fmla="*/ 170 w 784"/>
                  <a:gd name="T51" fmla="*/ 3 h 366"/>
                  <a:gd name="T52" fmla="*/ 196 w 784"/>
                  <a:gd name="T53" fmla="*/ 0 h 36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84"/>
                  <a:gd name="T82" fmla="*/ 0 h 366"/>
                  <a:gd name="T83" fmla="*/ 784 w 784"/>
                  <a:gd name="T84" fmla="*/ 366 h 36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84" h="366">
                    <a:moveTo>
                      <a:pt x="784" y="0"/>
                    </a:moveTo>
                    <a:lnTo>
                      <a:pt x="696" y="11"/>
                    </a:lnTo>
                    <a:lnTo>
                      <a:pt x="641" y="36"/>
                    </a:lnTo>
                    <a:lnTo>
                      <a:pt x="608" y="70"/>
                    </a:lnTo>
                    <a:lnTo>
                      <a:pt x="510" y="133"/>
                    </a:lnTo>
                    <a:lnTo>
                      <a:pt x="486" y="148"/>
                    </a:lnTo>
                    <a:lnTo>
                      <a:pt x="431" y="151"/>
                    </a:lnTo>
                    <a:lnTo>
                      <a:pt x="356" y="176"/>
                    </a:lnTo>
                    <a:lnTo>
                      <a:pt x="315" y="204"/>
                    </a:lnTo>
                    <a:lnTo>
                      <a:pt x="277" y="213"/>
                    </a:lnTo>
                    <a:lnTo>
                      <a:pt x="252" y="238"/>
                    </a:lnTo>
                    <a:lnTo>
                      <a:pt x="183" y="263"/>
                    </a:lnTo>
                    <a:lnTo>
                      <a:pt x="125" y="276"/>
                    </a:lnTo>
                    <a:lnTo>
                      <a:pt x="49" y="319"/>
                    </a:lnTo>
                    <a:lnTo>
                      <a:pt x="0" y="366"/>
                    </a:lnTo>
                    <a:lnTo>
                      <a:pt x="35" y="311"/>
                    </a:lnTo>
                    <a:lnTo>
                      <a:pt x="90" y="266"/>
                    </a:lnTo>
                    <a:lnTo>
                      <a:pt x="200" y="244"/>
                    </a:lnTo>
                    <a:lnTo>
                      <a:pt x="265" y="191"/>
                    </a:lnTo>
                    <a:lnTo>
                      <a:pt x="313" y="186"/>
                    </a:lnTo>
                    <a:lnTo>
                      <a:pt x="368" y="151"/>
                    </a:lnTo>
                    <a:lnTo>
                      <a:pt x="468" y="133"/>
                    </a:lnTo>
                    <a:lnTo>
                      <a:pt x="483" y="136"/>
                    </a:lnTo>
                    <a:lnTo>
                      <a:pt x="568" y="61"/>
                    </a:lnTo>
                    <a:lnTo>
                      <a:pt x="633" y="33"/>
                    </a:lnTo>
                    <a:lnTo>
                      <a:pt x="678" y="15"/>
                    </a:lnTo>
                    <a:lnTo>
                      <a:pt x="784" y="0"/>
                    </a:lnTo>
                    <a:close/>
                  </a:path>
                </a:pathLst>
              </a:custGeom>
              <a:solidFill>
                <a:srgbClr val="0040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20" name="Freeform 64"/>
              <p:cNvSpPr>
                <a:spLocks/>
              </p:cNvSpPr>
              <p:nvPr/>
            </p:nvSpPr>
            <p:spPr bwMode="auto">
              <a:xfrm>
                <a:off x="741" y="2501"/>
                <a:ext cx="293" cy="139"/>
              </a:xfrm>
              <a:custGeom>
                <a:avLst/>
                <a:gdLst>
                  <a:gd name="T0" fmla="*/ 147 w 586"/>
                  <a:gd name="T1" fmla="*/ 3 h 278"/>
                  <a:gd name="T2" fmla="*/ 134 w 586"/>
                  <a:gd name="T3" fmla="*/ 0 h 278"/>
                  <a:gd name="T4" fmla="*/ 124 w 586"/>
                  <a:gd name="T5" fmla="*/ 0 h 278"/>
                  <a:gd name="T6" fmla="*/ 107 w 586"/>
                  <a:gd name="T7" fmla="*/ 3 h 278"/>
                  <a:gd name="T8" fmla="*/ 89 w 586"/>
                  <a:gd name="T9" fmla="*/ 13 h 278"/>
                  <a:gd name="T10" fmla="*/ 65 w 586"/>
                  <a:gd name="T11" fmla="*/ 17 h 278"/>
                  <a:gd name="T12" fmla="*/ 59 w 586"/>
                  <a:gd name="T13" fmla="*/ 20 h 278"/>
                  <a:gd name="T14" fmla="*/ 56 w 586"/>
                  <a:gd name="T15" fmla="*/ 25 h 278"/>
                  <a:gd name="T16" fmla="*/ 45 w 586"/>
                  <a:gd name="T17" fmla="*/ 31 h 278"/>
                  <a:gd name="T18" fmla="*/ 22 w 586"/>
                  <a:gd name="T19" fmla="*/ 37 h 278"/>
                  <a:gd name="T20" fmla="*/ 12 w 586"/>
                  <a:gd name="T21" fmla="*/ 44 h 278"/>
                  <a:gd name="T22" fmla="*/ 3 w 586"/>
                  <a:gd name="T23" fmla="*/ 55 h 278"/>
                  <a:gd name="T24" fmla="*/ 0 w 586"/>
                  <a:gd name="T25" fmla="*/ 70 h 278"/>
                  <a:gd name="T26" fmla="*/ 10 w 586"/>
                  <a:gd name="T27" fmla="*/ 53 h 278"/>
                  <a:gd name="T28" fmla="*/ 23 w 586"/>
                  <a:gd name="T29" fmla="*/ 42 h 278"/>
                  <a:gd name="T30" fmla="*/ 48 w 586"/>
                  <a:gd name="T31" fmla="*/ 35 h 278"/>
                  <a:gd name="T32" fmla="*/ 56 w 586"/>
                  <a:gd name="T33" fmla="*/ 29 h 278"/>
                  <a:gd name="T34" fmla="*/ 69 w 586"/>
                  <a:gd name="T35" fmla="*/ 25 h 278"/>
                  <a:gd name="T36" fmla="*/ 83 w 586"/>
                  <a:gd name="T37" fmla="*/ 17 h 278"/>
                  <a:gd name="T38" fmla="*/ 98 w 586"/>
                  <a:gd name="T39" fmla="*/ 15 h 278"/>
                  <a:gd name="T40" fmla="*/ 105 w 586"/>
                  <a:gd name="T41" fmla="*/ 9 h 278"/>
                  <a:gd name="T42" fmla="*/ 119 w 586"/>
                  <a:gd name="T43" fmla="*/ 2 h 278"/>
                  <a:gd name="T44" fmla="*/ 130 w 586"/>
                  <a:gd name="T45" fmla="*/ 2 h 278"/>
                  <a:gd name="T46" fmla="*/ 147 w 586"/>
                  <a:gd name="T47" fmla="*/ 3 h 27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86"/>
                  <a:gd name="T73" fmla="*/ 0 h 278"/>
                  <a:gd name="T74" fmla="*/ 586 w 586"/>
                  <a:gd name="T75" fmla="*/ 278 h 27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86" h="278">
                    <a:moveTo>
                      <a:pt x="586" y="13"/>
                    </a:moveTo>
                    <a:lnTo>
                      <a:pt x="536" y="0"/>
                    </a:lnTo>
                    <a:lnTo>
                      <a:pt x="496" y="0"/>
                    </a:lnTo>
                    <a:lnTo>
                      <a:pt x="431" y="13"/>
                    </a:lnTo>
                    <a:lnTo>
                      <a:pt x="359" y="53"/>
                    </a:lnTo>
                    <a:lnTo>
                      <a:pt x="259" y="65"/>
                    </a:lnTo>
                    <a:lnTo>
                      <a:pt x="239" y="80"/>
                    </a:lnTo>
                    <a:lnTo>
                      <a:pt x="226" y="102"/>
                    </a:lnTo>
                    <a:lnTo>
                      <a:pt x="181" y="125"/>
                    </a:lnTo>
                    <a:lnTo>
                      <a:pt x="91" y="150"/>
                    </a:lnTo>
                    <a:lnTo>
                      <a:pt x="50" y="178"/>
                    </a:lnTo>
                    <a:lnTo>
                      <a:pt x="13" y="223"/>
                    </a:lnTo>
                    <a:lnTo>
                      <a:pt x="0" y="278"/>
                    </a:lnTo>
                    <a:lnTo>
                      <a:pt x="40" y="213"/>
                    </a:lnTo>
                    <a:lnTo>
                      <a:pt x="93" y="168"/>
                    </a:lnTo>
                    <a:lnTo>
                      <a:pt x="194" y="138"/>
                    </a:lnTo>
                    <a:lnTo>
                      <a:pt x="226" y="117"/>
                    </a:lnTo>
                    <a:lnTo>
                      <a:pt x="273" y="102"/>
                    </a:lnTo>
                    <a:lnTo>
                      <a:pt x="334" y="68"/>
                    </a:lnTo>
                    <a:lnTo>
                      <a:pt x="393" y="62"/>
                    </a:lnTo>
                    <a:lnTo>
                      <a:pt x="421" y="35"/>
                    </a:lnTo>
                    <a:lnTo>
                      <a:pt x="479" y="10"/>
                    </a:lnTo>
                    <a:lnTo>
                      <a:pt x="519" y="10"/>
                    </a:lnTo>
                    <a:lnTo>
                      <a:pt x="586" y="13"/>
                    </a:lnTo>
                    <a:close/>
                  </a:path>
                </a:pathLst>
              </a:custGeom>
              <a:solidFill>
                <a:srgbClr val="0040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21" name="Freeform 65"/>
              <p:cNvSpPr>
                <a:spLocks/>
              </p:cNvSpPr>
              <p:nvPr/>
            </p:nvSpPr>
            <p:spPr bwMode="auto">
              <a:xfrm>
                <a:off x="722" y="2542"/>
                <a:ext cx="304" cy="195"/>
              </a:xfrm>
              <a:custGeom>
                <a:avLst/>
                <a:gdLst>
                  <a:gd name="T0" fmla="*/ 152 w 610"/>
                  <a:gd name="T1" fmla="*/ 3 h 390"/>
                  <a:gd name="T2" fmla="*/ 131 w 610"/>
                  <a:gd name="T3" fmla="*/ 3 h 390"/>
                  <a:gd name="T4" fmla="*/ 112 w 610"/>
                  <a:gd name="T5" fmla="*/ 7 h 390"/>
                  <a:gd name="T6" fmla="*/ 98 w 610"/>
                  <a:gd name="T7" fmla="*/ 15 h 390"/>
                  <a:gd name="T8" fmla="*/ 89 w 610"/>
                  <a:gd name="T9" fmla="*/ 20 h 390"/>
                  <a:gd name="T10" fmla="*/ 84 w 610"/>
                  <a:gd name="T11" fmla="*/ 26 h 390"/>
                  <a:gd name="T12" fmla="*/ 72 w 610"/>
                  <a:gd name="T13" fmla="*/ 31 h 390"/>
                  <a:gd name="T14" fmla="*/ 56 w 610"/>
                  <a:gd name="T15" fmla="*/ 36 h 390"/>
                  <a:gd name="T16" fmla="*/ 45 w 610"/>
                  <a:gd name="T17" fmla="*/ 43 h 390"/>
                  <a:gd name="T18" fmla="*/ 26 w 610"/>
                  <a:gd name="T19" fmla="*/ 58 h 390"/>
                  <a:gd name="T20" fmla="*/ 18 w 610"/>
                  <a:gd name="T21" fmla="*/ 71 h 390"/>
                  <a:gd name="T22" fmla="*/ 13 w 610"/>
                  <a:gd name="T23" fmla="*/ 85 h 390"/>
                  <a:gd name="T24" fmla="*/ 8 w 610"/>
                  <a:gd name="T25" fmla="*/ 94 h 390"/>
                  <a:gd name="T26" fmla="*/ 0 w 610"/>
                  <a:gd name="T27" fmla="*/ 98 h 390"/>
                  <a:gd name="T28" fmla="*/ 8 w 610"/>
                  <a:gd name="T29" fmla="*/ 86 h 390"/>
                  <a:gd name="T30" fmla="*/ 15 w 610"/>
                  <a:gd name="T31" fmla="*/ 72 h 390"/>
                  <a:gd name="T32" fmla="*/ 20 w 610"/>
                  <a:gd name="T33" fmla="*/ 62 h 390"/>
                  <a:gd name="T34" fmla="*/ 46 w 610"/>
                  <a:gd name="T35" fmla="*/ 36 h 390"/>
                  <a:gd name="T36" fmla="*/ 60 w 610"/>
                  <a:gd name="T37" fmla="*/ 28 h 390"/>
                  <a:gd name="T38" fmla="*/ 73 w 610"/>
                  <a:gd name="T39" fmla="*/ 26 h 390"/>
                  <a:gd name="T40" fmla="*/ 81 w 610"/>
                  <a:gd name="T41" fmla="*/ 24 h 390"/>
                  <a:gd name="T42" fmla="*/ 89 w 610"/>
                  <a:gd name="T43" fmla="*/ 15 h 390"/>
                  <a:gd name="T44" fmla="*/ 111 w 610"/>
                  <a:gd name="T45" fmla="*/ 2 h 390"/>
                  <a:gd name="T46" fmla="*/ 121 w 610"/>
                  <a:gd name="T47" fmla="*/ 0 h 390"/>
                  <a:gd name="T48" fmla="*/ 152 w 610"/>
                  <a:gd name="T49" fmla="*/ 3 h 39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10"/>
                  <a:gd name="T76" fmla="*/ 0 h 390"/>
                  <a:gd name="T77" fmla="*/ 610 w 610"/>
                  <a:gd name="T78" fmla="*/ 390 h 39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10" h="390">
                    <a:moveTo>
                      <a:pt x="610" y="14"/>
                    </a:moveTo>
                    <a:lnTo>
                      <a:pt x="528" y="10"/>
                    </a:lnTo>
                    <a:lnTo>
                      <a:pt x="450" y="29"/>
                    </a:lnTo>
                    <a:lnTo>
                      <a:pt x="395" y="62"/>
                    </a:lnTo>
                    <a:lnTo>
                      <a:pt x="360" y="79"/>
                    </a:lnTo>
                    <a:lnTo>
                      <a:pt x="340" y="107"/>
                    </a:lnTo>
                    <a:lnTo>
                      <a:pt x="290" y="125"/>
                    </a:lnTo>
                    <a:lnTo>
                      <a:pt x="227" y="142"/>
                    </a:lnTo>
                    <a:lnTo>
                      <a:pt x="182" y="172"/>
                    </a:lnTo>
                    <a:lnTo>
                      <a:pt x="107" y="233"/>
                    </a:lnTo>
                    <a:lnTo>
                      <a:pt x="72" y="283"/>
                    </a:lnTo>
                    <a:lnTo>
                      <a:pt x="55" y="340"/>
                    </a:lnTo>
                    <a:lnTo>
                      <a:pt x="34" y="373"/>
                    </a:lnTo>
                    <a:lnTo>
                      <a:pt x="0" y="390"/>
                    </a:lnTo>
                    <a:lnTo>
                      <a:pt x="35" y="343"/>
                    </a:lnTo>
                    <a:lnTo>
                      <a:pt x="60" y="287"/>
                    </a:lnTo>
                    <a:lnTo>
                      <a:pt x="82" y="248"/>
                    </a:lnTo>
                    <a:lnTo>
                      <a:pt x="185" y="142"/>
                    </a:lnTo>
                    <a:lnTo>
                      <a:pt x="243" y="114"/>
                    </a:lnTo>
                    <a:lnTo>
                      <a:pt x="292" y="107"/>
                    </a:lnTo>
                    <a:lnTo>
                      <a:pt x="328" y="99"/>
                    </a:lnTo>
                    <a:lnTo>
                      <a:pt x="360" y="62"/>
                    </a:lnTo>
                    <a:lnTo>
                      <a:pt x="446" y="7"/>
                    </a:lnTo>
                    <a:lnTo>
                      <a:pt x="486" y="0"/>
                    </a:lnTo>
                    <a:lnTo>
                      <a:pt x="610" y="14"/>
                    </a:lnTo>
                    <a:close/>
                  </a:path>
                </a:pathLst>
              </a:custGeom>
              <a:solidFill>
                <a:srgbClr val="0040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22" name="Freeform 66"/>
              <p:cNvSpPr>
                <a:spLocks/>
              </p:cNvSpPr>
              <p:nvPr/>
            </p:nvSpPr>
            <p:spPr bwMode="auto">
              <a:xfrm>
                <a:off x="708" y="2595"/>
                <a:ext cx="344" cy="157"/>
              </a:xfrm>
              <a:custGeom>
                <a:avLst/>
                <a:gdLst>
                  <a:gd name="T0" fmla="*/ 172 w 689"/>
                  <a:gd name="T1" fmla="*/ 5 h 315"/>
                  <a:gd name="T2" fmla="*/ 153 w 689"/>
                  <a:gd name="T3" fmla="*/ 0 h 315"/>
                  <a:gd name="T4" fmla="*/ 142 w 689"/>
                  <a:gd name="T5" fmla="*/ 2 h 315"/>
                  <a:gd name="T6" fmla="*/ 118 w 689"/>
                  <a:gd name="T7" fmla="*/ 2 h 315"/>
                  <a:gd name="T8" fmla="*/ 89 w 689"/>
                  <a:gd name="T9" fmla="*/ 10 h 315"/>
                  <a:gd name="T10" fmla="*/ 75 w 689"/>
                  <a:gd name="T11" fmla="*/ 18 h 315"/>
                  <a:gd name="T12" fmla="*/ 59 w 689"/>
                  <a:gd name="T13" fmla="*/ 30 h 315"/>
                  <a:gd name="T14" fmla="*/ 39 w 689"/>
                  <a:gd name="T15" fmla="*/ 45 h 315"/>
                  <a:gd name="T16" fmla="*/ 38 w 689"/>
                  <a:gd name="T17" fmla="*/ 53 h 315"/>
                  <a:gd name="T18" fmla="*/ 25 w 689"/>
                  <a:gd name="T19" fmla="*/ 69 h 315"/>
                  <a:gd name="T20" fmla="*/ 18 w 689"/>
                  <a:gd name="T21" fmla="*/ 75 h 315"/>
                  <a:gd name="T22" fmla="*/ 0 w 689"/>
                  <a:gd name="T23" fmla="*/ 77 h 315"/>
                  <a:gd name="T24" fmla="*/ 12 w 689"/>
                  <a:gd name="T25" fmla="*/ 78 h 315"/>
                  <a:gd name="T26" fmla="*/ 25 w 689"/>
                  <a:gd name="T27" fmla="*/ 75 h 315"/>
                  <a:gd name="T28" fmla="*/ 35 w 689"/>
                  <a:gd name="T29" fmla="*/ 68 h 315"/>
                  <a:gd name="T30" fmla="*/ 41 w 689"/>
                  <a:gd name="T31" fmla="*/ 59 h 315"/>
                  <a:gd name="T32" fmla="*/ 46 w 689"/>
                  <a:gd name="T33" fmla="*/ 48 h 315"/>
                  <a:gd name="T34" fmla="*/ 57 w 689"/>
                  <a:gd name="T35" fmla="*/ 34 h 315"/>
                  <a:gd name="T36" fmla="*/ 77 w 689"/>
                  <a:gd name="T37" fmla="*/ 18 h 315"/>
                  <a:gd name="T38" fmla="*/ 98 w 689"/>
                  <a:gd name="T39" fmla="*/ 11 h 315"/>
                  <a:gd name="T40" fmla="*/ 122 w 689"/>
                  <a:gd name="T41" fmla="*/ 8 h 315"/>
                  <a:gd name="T42" fmla="*/ 144 w 689"/>
                  <a:gd name="T43" fmla="*/ 10 h 315"/>
                  <a:gd name="T44" fmla="*/ 152 w 689"/>
                  <a:gd name="T45" fmla="*/ 5 h 315"/>
                  <a:gd name="T46" fmla="*/ 172 w 689"/>
                  <a:gd name="T47" fmla="*/ 5 h 31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89"/>
                  <a:gd name="T73" fmla="*/ 0 h 315"/>
                  <a:gd name="T74" fmla="*/ 689 w 689"/>
                  <a:gd name="T75" fmla="*/ 315 h 31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89" h="315">
                    <a:moveTo>
                      <a:pt x="689" y="22"/>
                    </a:moveTo>
                    <a:lnTo>
                      <a:pt x="614" y="0"/>
                    </a:lnTo>
                    <a:lnTo>
                      <a:pt x="568" y="10"/>
                    </a:lnTo>
                    <a:lnTo>
                      <a:pt x="473" y="10"/>
                    </a:lnTo>
                    <a:lnTo>
                      <a:pt x="356" y="40"/>
                    </a:lnTo>
                    <a:lnTo>
                      <a:pt x="301" y="72"/>
                    </a:lnTo>
                    <a:lnTo>
                      <a:pt x="236" y="122"/>
                    </a:lnTo>
                    <a:lnTo>
                      <a:pt x="158" y="182"/>
                    </a:lnTo>
                    <a:lnTo>
                      <a:pt x="152" y="215"/>
                    </a:lnTo>
                    <a:lnTo>
                      <a:pt x="103" y="278"/>
                    </a:lnTo>
                    <a:lnTo>
                      <a:pt x="72" y="300"/>
                    </a:lnTo>
                    <a:lnTo>
                      <a:pt x="0" y="311"/>
                    </a:lnTo>
                    <a:lnTo>
                      <a:pt x="48" y="315"/>
                    </a:lnTo>
                    <a:lnTo>
                      <a:pt x="103" y="303"/>
                    </a:lnTo>
                    <a:lnTo>
                      <a:pt x="142" y="272"/>
                    </a:lnTo>
                    <a:lnTo>
                      <a:pt x="165" y="238"/>
                    </a:lnTo>
                    <a:lnTo>
                      <a:pt x="185" y="193"/>
                    </a:lnTo>
                    <a:lnTo>
                      <a:pt x="230" y="138"/>
                    </a:lnTo>
                    <a:lnTo>
                      <a:pt x="308" y="75"/>
                    </a:lnTo>
                    <a:lnTo>
                      <a:pt x="395" y="47"/>
                    </a:lnTo>
                    <a:lnTo>
                      <a:pt x="489" y="35"/>
                    </a:lnTo>
                    <a:lnTo>
                      <a:pt x="579" y="40"/>
                    </a:lnTo>
                    <a:lnTo>
                      <a:pt x="609" y="22"/>
                    </a:lnTo>
                    <a:lnTo>
                      <a:pt x="689" y="22"/>
                    </a:lnTo>
                    <a:close/>
                  </a:path>
                </a:pathLst>
              </a:custGeom>
              <a:solidFill>
                <a:srgbClr val="0040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23" name="Freeform 67"/>
              <p:cNvSpPr>
                <a:spLocks/>
              </p:cNvSpPr>
              <p:nvPr/>
            </p:nvSpPr>
            <p:spPr bwMode="auto">
              <a:xfrm>
                <a:off x="621" y="2640"/>
                <a:ext cx="115" cy="35"/>
              </a:xfrm>
              <a:custGeom>
                <a:avLst/>
                <a:gdLst>
                  <a:gd name="T0" fmla="*/ 0 w 230"/>
                  <a:gd name="T1" fmla="*/ 8 h 72"/>
                  <a:gd name="T2" fmla="*/ 19 w 230"/>
                  <a:gd name="T3" fmla="*/ 11 h 72"/>
                  <a:gd name="T4" fmla="*/ 35 w 230"/>
                  <a:gd name="T5" fmla="*/ 8 h 72"/>
                  <a:gd name="T6" fmla="*/ 58 w 230"/>
                  <a:gd name="T7" fmla="*/ 0 h 72"/>
                  <a:gd name="T8" fmla="*/ 44 w 230"/>
                  <a:gd name="T9" fmla="*/ 9 h 72"/>
                  <a:gd name="T10" fmla="*/ 25 w 230"/>
                  <a:gd name="T11" fmla="*/ 16 h 72"/>
                  <a:gd name="T12" fmla="*/ 17 w 230"/>
                  <a:gd name="T13" fmla="*/ 17 h 72"/>
                  <a:gd name="T14" fmla="*/ 0 w 230"/>
                  <a:gd name="T15" fmla="*/ 8 h 7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30"/>
                  <a:gd name="T25" fmla="*/ 0 h 72"/>
                  <a:gd name="T26" fmla="*/ 230 w 230"/>
                  <a:gd name="T27" fmla="*/ 72 h 7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30" h="72">
                    <a:moveTo>
                      <a:pt x="0" y="35"/>
                    </a:moveTo>
                    <a:lnTo>
                      <a:pt x="75" y="45"/>
                    </a:lnTo>
                    <a:lnTo>
                      <a:pt x="138" y="35"/>
                    </a:lnTo>
                    <a:lnTo>
                      <a:pt x="230" y="0"/>
                    </a:lnTo>
                    <a:lnTo>
                      <a:pt x="173" y="38"/>
                    </a:lnTo>
                    <a:lnTo>
                      <a:pt x="98" y="68"/>
                    </a:lnTo>
                    <a:lnTo>
                      <a:pt x="68" y="72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40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24" name="Freeform 68"/>
              <p:cNvSpPr>
                <a:spLocks/>
              </p:cNvSpPr>
              <p:nvPr/>
            </p:nvSpPr>
            <p:spPr bwMode="auto">
              <a:xfrm>
                <a:off x="561" y="2596"/>
                <a:ext cx="241" cy="187"/>
              </a:xfrm>
              <a:custGeom>
                <a:avLst/>
                <a:gdLst>
                  <a:gd name="T0" fmla="*/ 110 w 481"/>
                  <a:gd name="T1" fmla="*/ 84 h 372"/>
                  <a:gd name="T2" fmla="*/ 104 w 481"/>
                  <a:gd name="T3" fmla="*/ 69 h 372"/>
                  <a:gd name="T4" fmla="*/ 112 w 481"/>
                  <a:gd name="T5" fmla="*/ 60 h 372"/>
                  <a:gd name="T6" fmla="*/ 121 w 481"/>
                  <a:gd name="T7" fmla="*/ 45 h 372"/>
                  <a:gd name="T8" fmla="*/ 108 w 481"/>
                  <a:gd name="T9" fmla="*/ 53 h 372"/>
                  <a:gd name="T10" fmla="*/ 102 w 481"/>
                  <a:gd name="T11" fmla="*/ 44 h 372"/>
                  <a:gd name="T12" fmla="*/ 112 w 481"/>
                  <a:gd name="T13" fmla="*/ 22 h 372"/>
                  <a:gd name="T14" fmla="*/ 102 w 481"/>
                  <a:gd name="T15" fmla="*/ 37 h 372"/>
                  <a:gd name="T16" fmla="*/ 104 w 481"/>
                  <a:gd name="T17" fmla="*/ 16 h 372"/>
                  <a:gd name="T18" fmla="*/ 110 w 481"/>
                  <a:gd name="T19" fmla="*/ 0 h 372"/>
                  <a:gd name="T20" fmla="*/ 99 w 481"/>
                  <a:gd name="T21" fmla="*/ 20 h 372"/>
                  <a:gd name="T22" fmla="*/ 98 w 481"/>
                  <a:gd name="T23" fmla="*/ 30 h 372"/>
                  <a:gd name="T24" fmla="*/ 94 w 481"/>
                  <a:gd name="T25" fmla="*/ 39 h 372"/>
                  <a:gd name="T26" fmla="*/ 87 w 481"/>
                  <a:gd name="T27" fmla="*/ 49 h 372"/>
                  <a:gd name="T28" fmla="*/ 74 w 481"/>
                  <a:gd name="T29" fmla="*/ 55 h 372"/>
                  <a:gd name="T30" fmla="*/ 60 w 481"/>
                  <a:gd name="T31" fmla="*/ 59 h 372"/>
                  <a:gd name="T32" fmla="*/ 38 w 481"/>
                  <a:gd name="T33" fmla="*/ 59 h 372"/>
                  <a:gd name="T34" fmla="*/ 13 w 481"/>
                  <a:gd name="T35" fmla="*/ 54 h 372"/>
                  <a:gd name="T36" fmla="*/ 0 w 481"/>
                  <a:gd name="T37" fmla="*/ 50 h 372"/>
                  <a:gd name="T38" fmla="*/ 10 w 481"/>
                  <a:gd name="T39" fmla="*/ 63 h 372"/>
                  <a:gd name="T40" fmla="*/ 21 w 481"/>
                  <a:gd name="T41" fmla="*/ 71 h 372"/>
                  <a:gd name="T42" fmla="*/ 29 w 481"/>
                  <a:gd name="T43" fmla="*/ 79 h 372"/>
                  <a:gd name="T44" fmla="*/ 42 w 481"/>
                  <a:gd name="T45" fmla="*/ 86 h 372"/>
                  <a:gd name="T46" fmla="*/ 52 w 481"/>
                  <a:gd name="T47" fmla="*/ 92 h 372"/>
                  <a:gd name="T48" fmla="*/ 57 w 481"/>
                  <a:gd name="T49" fmla="*/ 93 h 372"/>
                  <a:gd name="T50" fmla="*/ 67 w 481"/>
                  <a:gd name="T51" fmla="*/ 94 h 372"/>
                  <a:gd name="T52" fmla="*/ 79 w 481"/>
                  <a:gd name="T53" fmla="*/ 93 h 372"/>
                  <a:gd name="T54" fmla="*/ 93 w 481"/>
                  <a:gd name="T55" fmla="*/ 90 h 372"/>
                  <a:gd name="T56" fmla="*/ 97 w 481"/>
                  <a:gd name="T57" fmla="*/ 88 h 372"/>
                  <a:gd name="T58" fmla="*/ 110 w 481"/>
                  <a:gd name="T59" fmla="*/ 84 h 37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481"/>
                  <a:gd name="T91" fmla="*/ 0 h 372"/>
                  <a:gd name="T92" fmla="*/ 481 w 481"/>
                  <a:gd name="T93" fmla="*/ 372 h 37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481" h="372">
                    <a:moveTo>
                      <a:pt x="438" y="332"/>
                    </a:moveTo>
                    <a:lnTo>
                      <a:pt x="413" y="272"/>
                    </a:lnTo>
                    <a:lnTo>
                      <a:pt x="445" y="236"/>
                    </a:lnTo>
                    <a:lnTo>
                      <a:pt x="481" y="178"/>
                    </a:lnTo>
                    <a:lnTo>
                      <a:pt x="431" y="211"/>
                    </a:lnTo>
                    <a:lnTo>
                      <a:pt x="406" y="174"/>
                    </a:lnTo>
                    <a:lnTo>
                      <a:pt x="448" y="86"/>
                    </a:lnTo>
                    <a:lnTo>
                      <a:pt x="406" y="146"/>
                    </a:lnTo>
                    <a:lnTo>
                      <a:pt x="416" y="64"/>
                    </a:lnTo>
                    <a:lnTo>
                      <a:pt x="438" y="0"/>
                    </a:lnTo>
                    <a:lnTo>
                      <a:pt x="393" y="79"/>
                    </a:lnTo>
                    <a:lnTo>
                      <a:pt x="390" y="118"/>
                    </a:lnTo>
                    <a:lnTo>
                      <a:pt x="373" y="156"/>
                    </a:lnTo>
                    <a:lnTo>
                      <a:pt x="348" y="193"/>
                    </a:lnTo>
                    <a:lnTo>
                      <a:pt x="296" y="218"/>
                    </a:lnTo>
                    <a:lnTo>
                      <a:pt x="238" y="233"/>
                    </a:lnTo>
                    <a:lnTo>
                      <a:pt x="150" y="233"/>
                    </a:lnTo>
                    <a:lnTo>
                      <a:pt x="50" y="214"/>
                    </a:lnTo>
                    <a:lnTo>
                      <a:pt x="0" y="196"/>
                    </a:lnTo>
                    <a:lnTo>
                      <a:pt x="37" y="248"/>
                    </a:lnTo>
                    <a:lnTo>
                      <a:pt x="82" y="281"/>
                    </a:lnTo>
                    <a:lnTo>
                      <a:pt x="113" y="314"/>
                    </a:lnTo>
                    <a:lnTo>
                      <a:pt x="167" y="342"/>
                    </a:lnTo>
                    <a:lnTo>
                      <a:pt x="205" y="364"/>
                    </a:lnTo>
                    <a:lnTo>
                      <a:pt x="226" y="369"/>
                    </a:lnTo>
                    <a:lnTo>
                      <a:pt x="266" y="372"/>
                    </a:lnTo>
                    <a:lnTo>
                      <a:pt x="315" y="369"/>
                    </a:lnTo>
                    <a:lnTo>
                      <a:pt x="371" y="357"/>
                    </a:lnTo>
                    <a:lnTo>
                      <a:pt x="385" y="351"/>
                    </a:lnTo>
                    <a:lnTo>
                      <a:pt x="438" y="332"/>
                    </a:lnTo>
                    <a:close/>
                  </a:path>
                </a:pathLst>
              </a:custGeom>
              <a:solidFill>
                <a:srgbClr val="0040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2005" name="Group 75"/>
            <p:cNvGrpSpPr>
              <a:grpSpLocks/>
            </p:cNvGrpSpPr>
            <p:nvPr/>
          </p:nvGrpSpPr>
          <p:grpSpPr bwMode="auto">
            <a:xfrm>
              <a:off x="587" y="1568"/>
              <a:ext cx="535" cy="768"/>
              <a:chOff x="587" y="1568"/>
              <a:chExt cx="535" cy="768"/>
            </a:xfrm>
          </p:grpSpPr>
          <p:sp>
            <p:nvSpPr>
              <p:cNvPr id="42012" name="Freeform 70"/>
              <p:cNvSpPr>
                <a:spLocks/>
              </p:cNvSpPr>
              <p:nvPr/>
            </p:nvSpPr>
            <p:spPr bwMode="auto">
              <a:xfrm>
                <a:off x="587" y="1568"/>
                <a:ext cx="535" cy="768"/>
              </a:xfrm>
              <a:custGeom>
                <a:avLst/>
                <a:gdLst>
                  <a:gd name="T0" fmla="*/ 62 w 1070"/>
                  <a:gd name="T1" fmla="*/ 6 h 1537"/>
                  <a:gd name="T2" fmla="*/ 84 w 1070"/>
                  <a:gd name="T3" fmla="*/ 0 h 1537"/>
                  <a:gd name="T4" fmla="*/ 84 w 1070"/>
                  <a:gd name="T5" fmla="*/ 6 h 1537"/>
                  <a:gd name="T6" fmla="*/ 88 w 1070"/>
                  <a:gd name="T7" fmla="*/ 41 h 1537"/>
                  <a:gd name="T8" fmla="*/ 95 w 1070"/>
                  <a:gd name="T9" fmla="*/ 76 h 1537"/>
                  <a:gd name="T10" fmla="*/ 110 w 1070"/>
                  <a:gd name="T11" fmla="*/ 100 h 1537"/>
                  <a:gd name="T12" fmla="*/ 130 w 1070"/>
                  <a:gd name="T13" fmla="*/ 118 h 1537"/>
                  <a:gd name="T14" fmla="*/ 149 w 1070"/>
                  <a:gd name="T15" fmla="*/ 124 h 1537"/>
                  <a:gd name="T16" fmla="*/ 168 w 1070"/>
                  <a:gd name="T17" fmla="*/ 123 h 1537"/>
                  <a:gd name="T18" fmla="*/ 193 w 1070"/>
                  <a:gd name="T19" fmla="*/ 108 h 1537"/>
                  <a:gd name="T20" fmla="*/ 208 w 1070"/>
                  <a:gd name="T21" fmla="*/ 78 h 1537"/>
                  <a:gd name="T22" fmla="*/ 213 w 1070"/>
                  <a:gd name="T23" fmla="*/ 55 h 1537"/>
                  <a:gd name="T24" fmla="*/ 212 w 1070"/>
                  <a:gd name="T25" fmla="*/ 31 h 1537"/>
                  <a:gd name="T26" fmla="*/ 210 w 1070"/>
                  <a:gd name="T27" fmla="*/ 6 h 1537"/>
                  <a:gd name="T28" fmla="*/ 225 w 1070"/>
                  <a:gd name="T29" fmla="*/ 11 h 1537"/>
                  <a:gd name="T30" fmla="*/ 236 w 1070"/>
                  <a:gd name="T31" fmla="*/ 21 h 1537"/>
                  <a:gd name="T32" fmla="*/ 238 w 1070"/>
                  <a:gd name="T33" fmla="*/ 50 h 1537"/>
                  <a:gd name="T34" fmla="*/ 239 w 1070"/>
                  <a:gd name="T35" fmla="*/ 85 h 1537"/>
                  <a:gd name="T36" fmla="*/ 241 w 1070"/>
                  <a:gd name="T37" fmla="*/ 118 h 1537"/>
                  <a:gd name="T38" fmla="*/ 246 w 1070"/>
                  <a:gd name="T39" fmla="*/ 149 h 1537"/>
                  <a:gd name="T40" fmla="*/ 250 w 1070"/>
                  <a:gd name="T41" fmla="*/ 173 h 1537"/>
                  <a:gd name="T42" fmla="*/ 268 w 1070"/>
                  <a:gd name="T43" fmla="*/ 192 h 1537"/>
                  <a:gd name="T44" fmla="*/ 257 w 1070"/>
                  <a:gd name="T45" fmla="*/ 248 h 1537"/>
                  <a:gd name="T46" fmla="*/ 249 w 1070"/>
                  <a:gd name="T47" fmla="*/ 309 h 1537"/>
                  <a:gd name="T48" fmla="*/ 229 w 1070"/>
                  <a:gd name="T49" fmla="*/ 352 h 1537"/>
                  <a:gd name="T50" fmla="*/ 158 w 1070"/>
                  <a:gd name="T51" fmla="*/ 384 h 1537"/>
                  <a:gd name="T52" fmla="*/ 95 w 1070"/>
                  <a:gd name="T53" fmla="*/ 373 h 1537"/>
                  <a:gd name="T54" fmla="*/ 39 w 1070"/>
                  <a:gd name="T55" fmla="*/ 360 h 1537"/>
                  <a:gd name="T56" fmla="*/ 8 w 1070"/>
                  <a:gd name="T57" fmla="*/ 336 h 1537"/>
                  <a:gd name="T58" fmla="*/ 2 w 1070"/>
                  <a:gd name="T59" fmla="*/ 297 h 1537"/>
                  <a:gd name="T60" fmla="*/ 6 w 1070"/>
                  <a:gd name="T61" fmla="*/ 276 h 1537"/>
                  <a:gd name="T62" fmla="*/ 4 w 1070"/>
                  <a:gd name="T63" fmla="*/ 217 h 1537"/>
                  <a:gd name="T64" fmla="*/ 2 w 1070"/>
                  <a:gd name="T65" fmla="*/ 188 h 1537"/>
                  <a:gd name="T66" fmla="*/ 7 w 1070"/>
                  <a:gd name="T67" fmla="*/ 190 h 1537"/>
                  <a:gd name="T68" fmla="*/ 22 w 1070"/>
                  <a:gd name="T69" fmla="*/ 196 h 1537"/>
                  <a:gd name="T70" fmla="*/ 35 w 1070"/>
                  <a:gd name="T71" fmla="*/ 182 h 1537"/>
                  <a:gd name="T72" fmla="*/ 46 w 1070"/>
                  <a:gd name="T73" fmla="*/ 156 h 1537"/>
                  <a:gd name="T74" fmla="*/ 58 w 1070"/>
                  <a:gd name="T75" fmla="*/ 128 h 1537"/>
                  <a:gd name="T76" fmla="*/ 65 w 1070"/>
                  <a:gd name="T77" fmla="*/ 99 h 1537"/>
                  <a:gd name="T78" fmla="*/ 67 w 1070"/>
                  <a:gd name="T79" fmla="*/ 59 h 1537"/>
                  <a:gd name="T80" fmla="*/ 64 w 1070"/>
                  <a:gd name="T81" fmla="*/ 21 h 153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070"/>
                  <a:gd name="T124" fmla="*/ 0 h 1537"/>
                  <a:gd name="T125" fmla="*/ 1070 w 1070"/>
                  <a:gd name="T126" fmla="*/ 1537 h 153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070" h="1537">
                    <a:moveTo>
                      <a:pt x="238" y="40"/>
                    </a:moveTo>
                    <a:lnTo>
                      <a:pt x="249" y="27"/>
                    </a:lnTo>
                    <a:lnTo>
                      <a:pt x="288" y="30"/>
                    </a:lnTo>
                    <a:lnTo>
                      <a:pt x="338" y="0"/>
                    </a:lnTo>
                    <a:lnTo>
                      <a:pt x="354" y="5"/>
                    </a:lnTo>
                    <a:lnTo>
                      <a:pt x="336" y="24"/>
                    </a:lnTo>
                    <a:lnTo>
                      <a:pt x="349" y="97"/>
                    </a:lnTo>
                    <a:lnTo>
                      <a:pt x="354" y="165"/>
                    </a:lnTo>
                    <a:lnTo>
                      <a:pt x="366" y="233"/>
                    </a:lnTo>
                    <a:lnTo>
                      <a:pt x="381" y="307"/>
                    </a:lnTo>
                    <a:lnTo>
                      <a:pt x="391" y="350"/>
                    </a:lnTo>
                    <a:lnTo>
                      <a:pt x="442" y="402"/>
                    </a:lnTo>
                    <a:lnTo>
                      <a:pt x="484" y="448"/>
                    </a:lnTo>
                    <a:lnTo>
                      <a:pt x="519" y="473"/>
                    </a:lnTo>
                    <a:lnTo>
                      <a:pt x="557" y="495"/>
                    </a:lnTo>
                    <a:lnTo>
                      <a:pt x="596" y="498"/>
                    </a:lnTo>
                    <a:lnTo>
                      <a:pt x="636" y="498"/>
                    </a:lnTo>
                    <a:lnTo>
                      <a:pt x="674" y="495"/>
                    </a:lnTo>
                    <a:lnTo>
                      <a:pt x="719" y="470"/>
                    </a:lnTo>
                    <a:lnTo>
                      <a:pt x="774" y="433"/>
                    </a:lnTo>
                    <a:lnTo>
                      <a:pt x="809" y="362"/>
                    </a:lnTo>
                    <a:lnTo>
                      <a:pt x="832" y="313"/>
                    </a:lnTo>
                    <a:lnTo>
                      <a:pt x="850" y="270"/>
                    </a:lnTo>
                    <a:lnTo>
                      <a:pt x="854" y="223"/>
                    </a:lnTo>
                    <a:lnTo>
                      <a:pt x="850" y="169"/>
                    </a:lnTo>
                    <a:lnTo>
                      <a:pt x="850" y="125"/>
                    </a:lnTo>
                    <a:lnTo>
                      <a:pt x="847" y="85"/>
                    </a:lnTo>
                    <a:lnTo>
                      <a:pt x="842" y="24"/>
                    </a:lnTo>
                    <a:lnTo>
                      <a:pt x="877" y="30"/>
                    </a:lnTo>
                    <a:lnTo>
                      <a:pt x="900" y="45"/>
                    </a:lnTo>
                    <a:lnTo>
                      <a:pt x="935" y="45"/>
                    </a:lnTo>
                    <a:lnTo>
                      <a:pt x="944" y="85"/>
                    </a:lnTo>
                    <a:lnTo>
                      <a:pt x="954" y="144"/>
                    </a:lnTo>
                    <a:lnTo>
                      <a:pt x="954" y="202"/>
                    </a:lnTo>
                    <a:lnTo>
                      <a:pt x="959" y="270"/>
                    </a:lnTo>
                    <a:lnTo>
                      <a:pt x="959" y="343"/>
                    </a:lnTo>
                    <a:lnTo>
                      <a:pt x="964" y="415"/>
                    </a:lnTo>
                    <a:lnTo>
                      <a:pt x="964" y="473"/>
                    </a:lnTo>
                    <a:lnTo>
                      <a:pt x="975" y="535"/>
                    </a:lnTo>
                    <a:lnTo>
                      <a:pt x="984" y="596"/>
                    </a:lnTo>
                    <a:lnTo>
                      <a:pt x="992" y="658"/>
                    </a:lnTo>
                    <a:lnTo>
                      <a:pt x="1002" y="694"/>
                    </a:lnTo>
                    <a:lnTo>
                      <a:pt x="1030" y="738"/>
                    </a:lnTo>
                    <a:lnTo>
                      <a:pt x="1070" y="769"/>
                    </a:lnTo>
                    <a:lnTo>
                      <a:pt x="1057" y="863"/>
                    </a:lnTo>
                    <a:lnTo>
                      <a:pt x="1028" y="994"/>
                    </a:lnTo>
                    <a:lnTo>
                      <a:pt x="1007" y="1154"/>
                    </a:lnTo>
                    <a:lnTo>
                      <a:pt x="997" y="1237"/>
                    </a:lnTo>
                    <a:lnTo>
                      <a:pt x="960" y="1320"/>
                    </a:lnTo>
                    <a:lnTo>
                      <a:pt x="919" y="1410"/>
                    </a:lnTo>
                    <a:lnTo>
                      <a:pt x="870" y="1512"/>
                    </a:lnTo>
                    <a:lnTo>
                      <a:pt x="634" y="1537"/>
                    </a:lnTo>
                    <a:lnTo>
                      <a:pt x="527" y="1527"/>
                    </a:lnTo>
                    <a:lnTo>
                      <a:pt x="381" y="1493"/>
                    </a:lnTo>
                    <a:lnTo>
                      <a:pt x="293" y="1475"/>
                    </a:lnTo>
                    <a:lnTo>
                      <a:pt x="156" y="1443"/>
                    </a:lnTo>
                    <a:lnTo>
                      <a:pt x="58" y="1400"/>
                    </a:lnTo>
                    <a:lnTo>
                      <a:pt x="35" y="1345"/>
                    </a:lnTo>
                    <a:lnTo>
                      <a:pt x="20" y="1262"/>
                    </a:lnTo>
                    <a:lnTo>
                      <a:pt x="10" y="1189"/>
                    </a:lnTo>
                    <a:lnTo>
                      <a:pt x="20" y="1142"/>
                    </a:lnTo>
                    <a:lnTo>
                      <a:pt x="25" y="1106"/>
                    </a:lnTo>
                    <a:lnTo>
                      <a:pt x="30" y="932"/>
                    </a:lnTo>
                    <a:lnTo>
                      <a:pt x="16" y="868"/>
                    </a:lnTo>
                    <a:lnTo>
                      <a:pt x="0" y="809"/>
                    </a:lnTo>
                    <a:lnTo>
                      <a:pt x="10" y="754"/>
                    </a:lnTo>
                    <a:lnTo>
                      <a:pt x="16" y="686"/>
                    </a:lnTo>
                    <a:lnTo>
                      <a:pt x="28" y="763"/>
                    </a:lnTo>
                    <a:lnTo>
                      <a:pt x="50" y="778"/>
                    </a:lnTo>
                    <a:lnTo>
                      <a:pt x="88" y="784"/>
                    </a:lnTo>
                    <a:lnTo>
                      <a:pt x="121" y="771"/>
                    </a:lnTo>
                    <a:lnTo>
                      <a:pt x="143" y="731"/>
                    </a:lnTo>
                    <a:lnTo>
                      <a:pt x="166" y="680"/>
                    </a:lnTo>
                    <a:lnTo>
                      <a:pt x="184" y="626"/>
                    </a:lnTo>
                    <a:lnTo>
                      <a:pt x="214" y="565"/>
                    </a:lnTo>
                    <a:lnTo>
                      <a:pt x="234" y="513"/>
                    </a:lnTo>
                    <a:lnTo>
                      <a:pt x="243" y="455"/>
                    </a:lnTo>
                    <a:lnTo>
                      <a:pt x="259" y="397"/>
                    </a:lnTo>
                    <a:lnTo>
                      <a:pt x="261" y="318"/>
                    </a:lnTo>
                    <a:lnTo>
                      <a:pt x="266" y="238"/>
                    </a:lnTo>
                    <a:lnTo>
                      <a:pt x="256" y="155"/>
                    </a:lnTo>
                    <a:lnTo>
                      <a:pt x="256" y="85"/>
                    </a:lnTo>
                    <a:lnTo>
                      <a:pt x="238" y="40"/>
                    </a:lnTo>
                    <a:close/>
                  </a:path>
                </a:pathLst>
              </a:custGeom>
              <a:solidFill>
                <a:srgbClr val="CCFFFF"/>
              </a:solidFill>
              <a:ln w="11176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13" name="Freeform 71"/>
              <p:cNvSpPr>
                <a:spLocks/>
              </p:cNvSpPr>
              <p:nvPr/>
            </p:nvSpPr>
            <p:spPr bwMode="auto">
              <a:xfrm>
                <a:off x="634" y="1837"/>
                <a:ext cx="219" cy="237"/>
              </a:xfrm>
              <a:custGeom>
                <a:avLst/>
                <a:gdLst>
                  <a:gd name="T0" fmla="*/ 0 w 437"/>
                  <a:gd name="T1" fmla="*/ 119 h 474"/>
                  <a:gd name="T2" fmla="*/ 7 w 437"/>
                  <a:gd name="T3" fmla="*/ 101 h 474"/>
                  <a:gd name="T4" fmla="*/ 24 w 437"/>
                  <a:gd name="T5" fmla="*/ 82 h 474"/>
                  <a:gd name="T6" fmla="*/ 42 w 437"/>
                  <a:gd name="T7" fmla="*/ 67 h 474"/>
                  <a:gd name="T8" fmla="*/ 68 w 437"/>
                  <a:gd name="T9" fmla="*/ 48 h 474"/>
                  <a:gd name="T10" fmla="*/ 82 w 437"/>
                  <a:gd name="T11" fmla="*/ 31 h 474"/>
                  <a:gd name="T12" fmla="*/ 88 w 437"/>
                  <a:gd name="T13" fmla="*/ 15 h 474"/>
                  <a:gd name="T14" fmla="*/ 98 w 437"/>
                  <a:gd name="T15" fmla="*/ 3 h 474"/>
                  <a:gd name="T16" fmla="*/ 110 w 437"/>
                  <a:gd name="T17" fmla="*/ 0 h 474"/>
                  <a:gd name="T18" fmla="*/ 102 w 437"/>
                  <a:gd name="T19" fmla="*/ 10 h 474"/>
                  <a:gd name="T20" fmla="*/ 94 w 437"/>
                  <a:gd name="T21" fmla="*/ 21 h 474"/>
                  <a:gd name="T22" fmla="*/ 88 w 437"/>
                  <a:gd name="T23" fmla="*/ 31 h 474"/>
                  <a:gd name="T24" fmla="*/ 76 w 437"/>
                  <a:gd name="T25" fmla="*/ 44 h 474"/>
                  <a:gd name="T26" fmla="*/ 64 w 437"/>
                  <a:gd name="T27" fmla="*/ 54 h 474"/>
                  <a:gd name="T28" fmla="*/ 49 w 437"/>
                  <a:gd name="T29" fmla="*/ 68 h 474"/>
                  <a:gd name="T30" fmla="*/ 39 w 437"/>
                  <a:gd name="T31" fmla="*/ 78 h 474"/>
                  <a:gd name="T32" fmla="*/ 24 w 437"/>
                  <a:gd name="T33" fmla="*/ 92 h 474"/>
                  <a:gd name="T34" fmla="*/ 15 w 437"/>
                  <a:gd name="T35" fmla="*/ 104 h 474"/>
                  <a:gd name="T36" fmla="*/ 0 w 437"/>
                  <a:gd name="T37" fmla="*/ 119 h 47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37"/>
                  <a:gd name="T58" fmla="*/ 0 h 474"/>
                  <a:gd name="T59" fmla="*/ 437 w 437"/>
                  <a:gd name="T60" fmla="*/ 474 h 47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37" h="474">
                    <a:moveTo>
                      <a:pt x="0" y="474"/>
                    </a:moveTo>
                    <a:lnTo>
                      <a:pt x="25" y="403"/>
                    </a:lnTo>
                    <a:lnTo>
                      <a:pt x="94" y="325"/>
                    </a:lnTo>
                    <a:lnTo>
                      <a:pt x="168" y="266"/>
                    </a:lnTo>
                    <a:lnTo>
                      <a:pt x="269" y="190"/>
                    </a:lnTo>
                    <a:lnTo>
                      <a:pt x="327" y="125"/>
                    </a:lnTo>
                    <a:lnTo>
                      <a:pt x="352" y="58"/>
                    </a:lnTo>
                    <a:lnTo>
                      <a:pt x="391" y="12"/>
                    </a:lnTo>
                    <a:lnTo>
                      <a:pt x="437" y="0"/>
                    </a:lnTo>
                    <a:lnTo>
                      <a:pt x="407" y="40"/>
                    </a:lnTo>
                    <a:lnTo>
                      <a:pt x="376" y="83"/>
                    </a:lnTo>
                    <a:lnTo>
                      <a:pt x="349" y="125"/>
                    </a:lnTo>
                    <a:lnTo>
                      <a:pt x="304" y="173"/>
                    </a:lnTo>
                    <a:lnTo>
                      <a:pt x="253" y="216"/>
                    </a:lnTo>
                    <a:lnTo>
                      <a:pt x="196" y="270"/>
                    </a:lnTo>
                    <a:lnTo>
                      <a:pt x="154" y="310"/>
                    </a:lnTo>
                    <a:lnTo>
                      <a:pt x="94" y="366"/>
                    </a:lnTo>
                    <a:lnTo>
                      <a:pt x="58" y="413"/>
                    </a:lnTo>
                    <a:lnTo>
                      <a:pt x="0" y="474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14" name="Freeform 72"/>
              <p:cNvSpPr>
                <a:spLocks/>
              </p:cNvSpPr>
              <p:nvPr/>
            </p:nvSpPr>
            <p:spPr bwMode="auto">
              <a:xfrm>
                <a:off x="831" y="1846"/>
                <a:ext cx="145" cy="148"/>
              </a:xfrm>
              <a:custGeom>
                <a:avLst/>
                <a:gdLst>
                  <a:gd name="T0" fmla="*/ 73 w 290"/>
                  <a:gd name="T1" fmla="*/ 0 h 297"/>
                  <a:gd name="T2" fmla="*/ 54 w 290"/>
                  <a:gd name="T3" fmla="*/ 16 h 297"/>
                  <a:gd name="T4" fmla="*/ 45 w 290"/>
                  <a:gd name="T5" fmla="*/ 26 h 297"/>
                  <a:gd name="T6" fmla="*/ 40 w 290"/>
                  <a:gd name="T7" fmla="*/ 36 h 297"/>
                  <a:gd name="T8" fmla="*/ 26 w 290"/>
                  <a:gd name="T9" fmla="*/ 52 h 297"/>
                  <a:gd name="T10" fmla="*/ 6 w 290"/>
                  <a:gd name="T11" fmla="*/ 68 h 297"/>
                  <a:gd name="T12" fmla="*/ 0 w 290"/>
                  <a:gd name="T13" fmla="*/ 74 h 297"/>
                  <a:gd name="T14" fmla="*/ 21 w 290"/>
                  <a:gd name="T15" fmla="*/ 60 h 297"/>
                  <a:gd name="T16" fmla="*/ 46 w 290"/>
                  <a:gd name="T17" fmla="*/ 44 h 297"/>
                  <a:gd name="T18" fmla="*/ 52 w 290"/>
                  <a:gd name="T19" fmla="*/ 35 h 297"/>
                  <a:gd name="T20" fmla="*/ 55 w 290"/>
                  <a:gd name="T21" fmla="*/ 24 h 297"/>
                  <a:gd name="T22" fmla="*/ 63 w 290"/>
                  <a:gd name="T23" fmla="*/ 13 h 297"/>
                  <a:gd name="T24" fmla="*/ 73 w 290"/>
                  <a:gd name="T25" fmla="*/ 0 h 2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0"/>
                  <a:gd name="T40" fmla="*/ 0 h 297"/>
                  <a:gd name="T41" fmla="*/ 290 w 290"/>
                  <a:gd name="T42" fmla="*/ 297 h 29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0" h="297">
                    <a:moveTo>
                      <a:pt x="290" y="0"/>
                    </a:moveTo>
                    <a:lnTo>
                      <a:pt x="219" y="65"/>
                    </a:lnTo>
                    <a:lnTo>
                      <a:pt x="182" y="104"/>
                    </a:lnTo>
                    <a:lnTo>
                      <a:pt x="160" y="147"/>
                    </a:lnTo>
                    <a:lnTo>
                      <a:pt x="107" y="208"/>
                    </a:lnTo>
                    <a:lnTo>
                      <a:pt x="25" y="275"/>
                    </a:lnTo>
                    <a:lnTo>
                      <a:pt x="0" y="297"/>
                    </a:lnTo>
                    <a:lnTo>
                      <a:pt x="87" y="243"/>
                    </a:lnTo>
                    <a:lnTo>
                      <a:pt x="185" y="177"/>
                    </a:lnTo>
                    <a:lnTo>
                      <a:pt x="209" y="140"/>
                    </a:lnTo>
                    <a:lnTo>
                      <a:pt x="222" y="97"/>
                    </a:lnTo>
                    <a:lnTo>
                      <a:pt x="252" y="52"/>
                    </a:lnTo>
                    <a:lnTo>
                      <a:pt x="290" y="0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15" name="Freeform 73"/>
              <p:cNvSpPr>
                <a:spLocks/>
              </p:cNvSpPr>
              <p:nvPr/>
            </p:nvSpPr>
            <p:spPr bwMode="auto">
              <a:xfrm>
                <a:off x="930" y="1940"/>
                <a:ext cx="116" cy="126"/>
              </a:xfrm>
              <a:custGeom>
                <a:avLst/>
                <a:gdLst>
                  <a:gd name="T0" fmla="*/ 58 w 233"/>
                  <a:gd name="T1" fmla="*/ 0 h 253"/>
                  <a:gd name="T2" fmla="*/ 47 w 233"/>
                  <a:gd name="T3" fmla="*/ 25 h 253"/>
                  <a:gd name="T4" fmla="*/ 35 w 233"/>
                  <a:gd name="T5" fmla="*/ 39 h 253"/>
                  <a:gd name="T6" fmla="*/ 15 w 233"/>
                  <a:gd name="T7" fmla="*/ 54 h 253"/>
                  <a:gd name="T8" fmla="*/ 0 w 233"/>
                  <a:gd name="T9" fmla="*/ 63 h 253"/>
                  <a:gd name="T10" fmla="*/ 30 w 233"/>
                  <a:gd name="T11" fmla="*/ 50 h 253"/>
                  <a:gd name="T12" fmla="*/ 51 w 233"/>
                  <a:gd name="T13" fmla="*/ 32 h 253"/>
                  <a:gd name="T14" fmla="*/ 56 w 233"/>
                  <a:gd name="T15" fmla="*/ 18 h 253"/>
                  <a:gd name="T16" fmla="*/ 58 w 233"/>
                  <a:gd name="T17" fmla="*/ 0 h 2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3"/>
                  <a:gd name="T28" fmla="*/ 0 h 253"/>
                  <a:gd name="T29" fmla="*/ 233 w 233"/>
                  <a:gd name="T30" fmla="*/ 253 h 2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3" h="253">
                    <a:moveTo>
                      <a:pt x="233" y="0"/>
                    </a:moveTo>
                    <a:lnTo>
                      <a:pt x="191" y="100"/>
                    </a:lnTo>
                    <a:lnTo>
                      <a:pt x="141" y="159"/>
                    </a:lnTo>
                    <a:lnTo>
                      <a:pt x="61" y="218"/>
                    </a:lnTo>
                    <a:lnTo>
                      <a:pt x="0" y="253"/>
                    </a:lnTo>
                    <a:lnTo>
                      <a:pt x="123" y="200"/>
                    </a:lnTo>
                    <a:lnTo>
                      <a:pt x="204" y="129"/>
                    </a:lnTo>
                    <a:lnTo>
                      <a:pt x="226" y="75"/>
                    </a:lnTo>
                    <a:lnTo>
                      <a:pt x="233" y="0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16" name="Freeform 74"/>
              <p:cNvSpPr>
                <a:spLocks/>
              </p:cNvSpPr>
              <p:nvPr/>
            </p:nvSpPr>
            <p:spPr bwMode="auto">
              <a:xfrm>
                <a:off x="970" y="2052"/>
                <a:ext cx="120" cy="196"/>
              </a:xfrm>
              <a:custGeom>
                <a:avLst/>
                <a:gdLst>
                  <a:gd name="T0" fmla="*/ 60 w 240"/>
                  <a:gd name="T1" fmla="*/ 0 h 391"/>
                  <a:gd name="T2" fmla="*/ 44 w 240"/>
                  <a:gd name="T3" fmla="*/ 18 h 391"/>
                  <a:gd name="T4" fmla="*/ 36 w 240"/>
                  <a:gd name="T5" fmla="*/ 32 h 391"/>
                  <a:gd name="T6" fmla="*/ 30 w 240"/>
                  <a:gd name="T7" fmla="*/ 47 h 391"/>
                  <a:gd name="T8" fmla="*/ 23 w 240"/>
                  <a:gd name="T9" fmla="*/ 68 h 391"/>
                  <a:gd name="T10" fmla="*/ 0 w 240"/>
                  <a:gd name="T11" fmla="*/ 98 h 391"/>
                  <a:gd name="T12" fmla="*/ 25 w 240"/>
                  <a:gd name="T13" fmla="*/ 73 h 391"/>
                  <a:gd name="T14" fmla="*/ 36 w 240"/>
                  <a:gd name="T15" fmla="*/ 46 h 391"/>
                  <a:gd name="T16" fmla="*/ 48 w 240"/>
                  <a:gd name="T17" fmla="*/ 23 h 391"/>
                  <a:gd name="T18" fmla="*/ 60 w 240"/>
                  <a:gd name="T19" fmla="*/ 0 h 39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40"/>
                  <a:gd name="T31" fmla="*/ 0 h 391"/>
                  <a:gd name="T32" fmla="*/ 240 w 240"/>
                  <a:gd name="T33" fmla="*/ 391 h 39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40" h="391">
                    <a:moveTo>
                      <a:pt x="240" y="0"/>
                    </a:moveTo>
                    <a:lnTo>
                      <a:pt x="175" y="70"/>
                    </a:lnTo>
                    <a:lnTo>
                      <a:pt x="142" y="125"/>
                    </a:lnTo>
                    <a:lnTo>
                      <a:pt x="122" y="186"/>
                    </a:lnTo>
                    <a:lnTo>
                      <a:pt x="89" y="270"/>
                    </a:lnTo>
                    <a:lnTo>
                      <a:pt x="0" y="391"/>
                    </a:lnTo>
                    <a:lnTo>
                      <a:pt x="100" y="291"/>
                    </a:lnTo>
                    <a:lnTo>
                      <a:pt x="142" y="183"/>
                    </a:lnTo>
                    <a:lnTo>
                      <a:pt x="190" y="92"/>
                    </a:lnTo>
                    <a:lnTo>
                      <a:pt x="240" y="0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2006" name="Group 80"/>
            <p:cNvGrpSpPr>
              <a:grpSpLocks/>
            </p:cNvGrpSpPr>
            <p:nvPr/>
          </p:nvGrpSpPr>
          <p:grpSpPr bwMode="auto">
            <a:xfrm>
              <a:off x="697" y="2012"/>
              <a:ext cx="329" cy="273"/>
              <a:chOff x="697" y="2012"/>
              <a:chExt cx="329" cy="273"/>
            </a:xfrm>
          </p:grpSpPr>
          <p:sp>
            <p:nvSpPr>
              <p:cNvPr id="42008" name="Freeform 76"/>
              <p:cNvSpPr>
                <a:spLocks/>
              </p:cNvSpPr>
              <p:nvPr/>
            </p:nvSpPr>
            <p:spPr bwMode="auto">
              <a:xfrm>
                <a:off x="697" y="2012"/>
                <a:ext cx="329" cy="273"/>
              </a:xfrm>
              <a:custGeom>
                <a:avLst/>
                <a:gdLst>
                  <a:gd name="T0" fmla="*/ 7 w 660"/>
                  <a:gd name="T1" fmla="*/ 0 h 546"/>
                  <a:gd name="T2" fmla="*/ 7 w 660"/>
                  <a:gd name="T3" fmla="*/ 29 h 546"/>
                  <a:gd name="T4" fmla="*/ 6 w 660"/>
                  <a:gd name="T5" fmla="*/ 48 h 546"/>
                  <a:gd name="T6" fmla="*/ 5 w 660"/>
                  <a:gd name="T7" fmla="*/ 79 h 546"/>
                  <a:gd name="T8" fmla="*/ 1 w 660"/>
                  <a:gd name="T9" fmla="*/ 101 h 546"/>
                  <a:gd name="T10" fmla="*/ 0 w 660"/>
                  <a:gd name="T11" fmla="*/ 115 h 546"/>
                  <a:gd name="T12" fmla="*/ 59 w 660"/>
                  <a:gd name="T13" fmla="*/ 130 h 546"/>
                  <a:gd name="T14" fmla="*/ 111 w 660"/>
                  <a:gd name="T15" fmla="*/ 134 h 546"/>
                  <a:gd name="T16" fmla="*/ 141 w 660"/>
                  <a:gd name="T17" fmla="*/ 137 h 546"/>
                  <a:gd name="T18" fmla="*/ 147 w 660"/>
                  <a:gd name="T19" fmla="*/ 108 h 546"/>
                  <a:gd name="T20" fmla="*/ 153 w 660"/>
                  <a:gd name="T21" fmla="*/ 78 h 546"/>
                  <a:gd name="T22" fmla="*/ 162 w 660"/>
                  <a:gd name="T23" fmla="*/ 42 h 546"/>
                  <a:gd name="T24" fmla="*/ 164 w 660"/>
                  <a:gd name="T25" fmla="*/ 10 h 546"/>
                  <a:gd name="T26" fmla="*/ 132 w 660"/>
                  <a:gd name="T27" fmla="*/ 17 h 546"/>
                  <a:gd name="T28" fmla="*/ 99 w 660"/>
                  <a:gd name="T29" fmla="*/ 15 h 546"/>
                  <a:gd name="T30" fmla="*/ 62 w 660"/>
                  <a:gd name="T31" fmla="*/ 12 h 546"/>
                  <a:gd name="T32" fmla="*/ 7 w 660"/>
                  <a:gd name="T33" fmla="*/ 0 h 5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0"/>
                  <a:gd name="T52" fmla="*/ 0 h 546"/>
                  <a:gd name="T53" fmla="*/ 660 w 660"/>
                  <a:gd name="T54" fmla="*/ 546 h 5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0" h="546">
                    <a:moveTo>
                      <a:pt x="29" y="0"/>
                    </a:moveTo>
                    <a:lnTo>
                      <a:pt x="29" y="118"/>
                    </a:lnTo>
                    <a:lnTo>
                      <a:pt x="25" y="195"/>
                    </a:lnTo>
                    <a:lnTo>
                      <a:pt x="20" y="318"/>
                    </a:lnTo>
                    <a:lnTo>
                      <a:pt x="7" y="405"/>
                    </a:lnTo>
                    <a:lnTo>
                      <a:pt x="0" y="463"/>
                    </a:lnTo>
                    <a:lnTo>
                      <a:pt x="237" y="518"/>
                    </a:lnTo>
                    <a:lnTo>
                      <a:pt x="447" y="536"/>
                    </a:lnTo>
                    <a:lnTo>
                      <a:pt x="566" y="546"/>
                    </a:lnTo>
                    <a:lnTo>
                      <a:pt x="591" y="435"/>
                    </a:lnTo>
                    <a:lnTo>
                      <a:pt x="613" y="315"/>
                    </a:lnTo>
                    <a:lnTo>
                      <a:pt x="650" y="170"/>
                    </a:lnTo>
                    <a:lnTo>
                      <a:pt x="660" y="43"/>
                    </a:lnTo>
                    <a:lnTo>
                      <a:pt x="531" y="65"/>
                    </a:lnTo>
                    <a:lnTo>
                      <a:pt x="397" y="62"/>
                    </a:lnTo>
                    <a:lnTo>
                      <a:pt x="250" y="5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09" name="Freeform 77"/>
              <p:cNvSpPr>
                <a:spLocks/>
              </p:cNvSpPr>
              <p:nvPr/>
            </p:nvSpPr>
            <p:spPr bwMode="auto">
              <a:xfrm>
                <a:off x="747" y="2088"/>
                <a:ext cx="62" cy="172"/>
              </a:xfrm>
              <a:custGeom>
                <a:avLst/>
                <a:gdLst>
                  <a:gd name="T0" fmla="*/ 8 w 123"/>
                  <a:gd name="T1" fmla="*/ 13 h 344"/>
                  <a:gd name="T2" fmla="*/ 9 w 123"/>
                  <a:gd name="T3" fmla="*/ 5 h 344"/>
                  <a:gd name="T4" fmla="*/ 21 w 123"/>
                  <a:gd name="T5" fmla="*/ 0 h 344"/>
                  <a:gd name="T6" fmla="*/ 31 w 123"/>
                  <a:gd name="T7" fmla="*/ 1 h 344"/>
                  <a:gd name="T8" fmla="*/ 22 w 123"/>
                  <a:gd name="T9" fmla="*/ 75 h 344"/>
                  <a:gd name="T10" fmla="*/ 31 w 123"/>
                  <a:gd name="T11" fmla="*/ 76 h 344"/>
                  <a:gd name="T12" fmla="*/ 29 w 123"/>
                  <a:gd name="T13" fmla="*/ 86 h 344"/>
                  <a:gd name="T14" fmla="*/ 0 w 123"/>
                  <a:gd name="T15" fmla="*/ 81 h 344"/>
                  <a:gd name="T16" fmla="*/ 2 w 123"/>
                  <a:gd name="T17" fmla="*/ 70 h 344"/>
                  <a:gd name="T18" fmla="*/ 11 w 123"/>
                  <a:gd name="T19" fmla="*/ 73 h 344"/>
                  <a:gd name="T20" fmla="*/ 18 w 123"/>
                  <a:gd name="T21" fmla="*/ 15 h 344"/>
                  <a:gd name="T22" fmla="*/ 8 w 123"/>
                  <a:gd name="T23" fmla="*/ 13 h 34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23"/>
                  <a:gd name="T37" fmla="*/ 0 h 344"/>
                  <a:gd name="T38" fmla="*/ 123 w 123"/>
                  <a:gd name="T39" fmla="*/ 344 h 34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23" h="344">
                    <a:moveTo>
                      <a:pt x="30" y="55"/>
                    </a:moveTo>
                    <a:lnTo>
                      <a:pt x="33" y="18"/>
                    </a:lnTo>
                    <a:lnTo>
                      <a:pt x="83" y="0"/>
                    </a:lnTo>
                    <a:lnTo>
                      <a:pt x="123" y="5"/>
                    </a:lnTo>
                    <a:lnTo>
                      <a:pt x="88" y="298"/>
                    </a:lnTo>
                    <a:lnTo>
                      <a:pt x="123" y="304"/>
                    </a:lnTo>
                    <a:lnTo>
                      <a:pt x="115" y="344"/>
                    </a:lnTo>
                    <a:lnTo>
                      <a:pt x="0" y="323"/>
                    </a:lnTo>
                    <a:lnTo>
                      <a:pt x="7" y="279"/>
                    </a:lnTo>
                    <a:lnTo>
                      <a:pt x="43" y="291"/>
                    </a:lnTo>
                    <a:lnTo>
                      <a:pt x="72" y="60"/>
                    </a:lnTo>
                    <a:lnTo>
                      <a:pt x="30" y="5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10" name="Freeform 78"/>
              <p:cNvSpPr>
                <a:spLocks/>
              </p:cNvSpPr>
              <p:nvPr/>
            </p:nvSpPr>
            <p:spPr bwMode="auto">
              <a:xfrm>
                <a:off x="822" y="2099"/>
                <a:ext cx="61" cy="173"/>
              </a:xfrm>
              <a:custGeom>
                <a:avLst/>
                <a:gdLst>
                  <a:gd name="T0" fmla="*/ 7 w 123"/>
                  <a:gd name="T1" fmla="*/ 14 h 344"/>
                  <a:gd name="T2" fmla="*/ 8 w 123"/>
                  <a:gd name="T3" fmla="*/ 5 h 344"/>
                  <a:gd name="T4" fmla="*/ 20 w 123"/>
                  <a:gd name="T5" fmla="*/ 0 h 344"/>
                  <a:gd name="T6" fmla="*/ 30 w 123"/>
                  <a:gd name="T7" fmla="*/ 2 h 344"/>
                  <a:gd name="T8" fmla="*/ 21 w 123"/>
                  <a:gd name="T9" fmla="*/ 75 h 344"/>
                  <a:gd name="T10" fmla="*/ 30 w 123"/>
                  <a:gd name="T11" fmla="*/ 77 h 344"/>
                  <a:gd name="T12" fmla="*/ 28 w 123"/>
                  <a:gd name="T13" fmla="*/ 87 h 344"/>
                  <a:gd name="T14" fmla="*/ 0 w 123"/>
                  <a:gd name="T15" fmla="*/ 81 h 344"/>
                  <a:gd name="T16" fmla="*/ 1 w 123"/>
                  <a:gd name="T17" fmla="*/ 71 h 344"/>
                  <a:gd name="T18" fmla="*/ 10 w 123"/>
                  <a:gd name="T19" fmla="*/ 73 h 344"/>
                  <a:gd name="T20" fmla="*/ 18 w 123"/>
                  <a:gd name="T21" fmla="*/ 15 h 344"/>
                  <a:gd name="T22" fmla="*/ 7 w 123"/>
                  <a:gd name="T23" fmla="*/ 14 h 34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23"/>
                  <a:gd name="T37" fmla="*/ 0 h 344"/>
                  <a:gd name="T38" fmla="*/ 123 w 123"/>
                  <a:gd name="T39" fmla="*/ 344 h 34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23" h="344">
                    <a:moveTo>
                      <a:pt x="30" y="53"/>
                    </a:moveTo>
                    <a:lnTo>
                      <a:pt x="33" y="18"/>
                    </a:lnTo>
                    <a:lnTo>
                      <a:pt x="83" y="0"/>
                    </a:lnTo>
                    <a:lnTo>
                      <a:pt x="123" y="5"/>
                    </a:lnTo>
                    <a:lnTo>
                      <a:pt x="87" y="298"/>
                    </a:lnTo>
                    <a:lnTo>
                      <a:pt x="123" y="305"/>
                    </a:lnTo>
                    <a:lnTo>
                      <a:pt x="115" y="344"/>
                    </a:lnTo>
                    <a:lnTo>
                      <a:pt x="0" y="321"/>
                    </a:lnTo>
                    <a:lnTo>
                      <a:pt x="7" y="280"/>
                    </a:lnTo>
                    <a:lnTo>
                      <a:pt x="43" y="290"/>
                    </a:lnTo>
                    <a:lnTo>
                      <a:pt x="72" y="58"/>
                    </a:lnTo>
                    <a:lnTo>
                      <a:pt x="30" y="5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11" name="Freeform 79"/>
              <p:cNvSpPr>
                <a:spLocks/>
              </p:cNvSpPr>
              <p:nvPr/>
            </p:nvSpPr>
            <p:spPr bwMode="auto">
              <a:xfrm>
                <a:off x="896" y="2111"/>
                <a:ext cx="60" cy="172"/>
              </a:xfrm>
              <a:custGeom>
                <a:avLst/>
                <a:gdLst>
                  <a:gd name="T0" fmla="*/ 7 w 122"/>
                  <a:gd name="T1" fmla="*/ 13 h 345"/>
                  <a:gd name="T2" fmla="*/ 8 w 122"/>
                  <a:gd name="T3" fmla="*/ 4 h 345"/>
                  <a:gd name="T4" fmla="*/ 20 w 122"/>
                  <a:gd name="T5" fmla="*/ 0 h 345"/>
                  <a:gd name="T6" fmla="*/ 30 w 122"/>
                  <a:gd name="T7" fmla="*/ 1 h 345"/>
                  <a:gd name="T8" fmla="*/ 21 w 122"/>
                  <a:gd name="T9" fmla="*/ 74 h 345"/>
                  <a:gd name="T10" fmla="*/ 30 w 122"/>
                  <a:gd name="T11" fmla="*/ 76 h 345"/>
                  <a:gd name="T12" fmla="*/ 28 w 122"/>
                  <a:gd name="T13" fmla="*/ 86 h 345"/>
                  <a:gd name="T14" fmla="*/ 0 w 122"/>
                  <a:gd name="T15" fmla="*/ 80 h 345"/>
                  <a:gd name="T16" fmla="*/ 1 w 122"/>
                  <a:gd name="T17" fmla="*/ 70 h 345"/>
                  <a:gd name="T18" fmla="*/ 10 w 122"/>
                  <a:gd name="T19" fmla="*/ 72 h 345"/>
                  <a:gd name="T20" fmla="*/ 17 w 122"/>
                  <a:gd name="T21" fmla="*/ 14 h 345"/>
                  <a:gd name="T22" fmla="*/ 7 w 122"/>
                  <a:gd name="T23" fmla="*/ 13 h 34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22"/>
                  <a:gd name="T37" fmla="*/ 0 h 345"/>
                  <a:gd name="T38" fmla="*/ 122 w 122"/>
                  <a:gd name="T39" fmla="*/ 345 h 34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22" h="345">
                    <a:moveTo>
                      <a:pt x="30" y="54"/>
                    </a:moveTo>
                    <a:lnTo>
                      <a:pt x="34" y="19"/>
                    </a:lnTo>
                    <a:lnTo>
                      <a:pt x="82" y="0"/>
                    </a:lnTo>
                    <a:lnTo>
                      <a:pt x="122" y="5"/>
                    </a:lnTo>
                    <a:lnTo>
                      <a:pt x="87" y="298"/>
                    </a:lnTo>
                    <a:lnTo>
                      <a:pt x="122" y="305"/>
                    </a:lnTo>
                    <a:lnTo>
                      <a:pt x="115" y="345"/>
                    </a:lnTo>
                    <a:lnTo>
                      <a:pt x="0" y="321"/>
                    </a:lnTo>
                    <a:lnTo>
                      <a:pt x="7" y="280"/>
                    </a:lnTo>
                    <a:lnTo>
                      <a:pt x="42" y="290"/>
                    </a:lnTo>
                    <a:lnTo>
                      <a:pt x="70" y="59"/>
                    </a:lnTo>
                    <a:lnTo>
                      <a:pt x="30" y="5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2007" name="Freeform 81"/>
            <p:cNvSpPr>
              <a:spLocks/>
            </p:cNvSpPr>
            <p:nvPr/>
          </p:nvSpPr>
          <p:spPr bwMode="auto">
            <a:xfrm>
              <a:off x="221" y="2115"/>
              <a:ext cx="1172" cy="211"/>
            </a:xfrm>
            <a:custGeom>
              <a:avLst/>
              <a:gdLst>
                <a:gd name="T0" fmla="*/ 0 w 2346"/>
                <a:gd name="T1" fmla="*/ 38 h 421"/>
                <a:gd name="T2" fmla="*/ 0 w 2346"/>
                <a:gd name="T3" fmla="*/ 7 h 421"/>
                <a:gd name="T4" fmla="*/ 42 w 2346"/>
                <a:gd name="T5" fmla="*/ 2 h 421"/>
                <a:gd name="T6" fmla="*/ 87 w 2346"/>
                <a:gd name="T7" fmla="*/ 0 h 421"/>
                <a:gd name="T8" fmla="*/ 114 w 2346"/>
                <a:gd name="T9" fmla="*/ 2 h 421"/>
                <a:gd name="T10" fmla="*/ 137 w 2346"/>
                <a:gd name="T11" fmla="*/ 5 h 421"/>
                <a:gd name="T12" fmla="*/ 164 w 2346"/>
                <a:gd name="T13" fmla="*/ 17 h 421"/>
                <a:gd name="T14" fmla="*/ 181 w 2346"/>
                <a:gd name="T15" fmla="*/ 28 h 421"/>
                <a:gd name="T16" fmla="*/ 204 w 2346"/>
                <a:gd name="T17" fmla="*/ 44 h 421"/>
                <a:gd name="T18" fmla="*/ 229 w 2346"/>
                <a:gd name="T19" fmla="*/ 53 h 421"/>
                <a:gd name="T20" fmla="*/ 263 w 2346"/>
                <a:gd name="T21" fmla="*/ 61 h 421"/>
                <a:gd name="T22" fmla="*/ 294 w 2346"/>
                <a:gd name="T23" fmla="*/ 69 h 421"/>
                <a:gd name="T24" fmla="*/ 332 w 2346"/>
                <a:gd name="T25" fmla="*/ 76 h 421"/>
                <a:gd name="T26" fmla="*/ 364 w 2346"/>
                <a:gd name="T27" fmla="*/ 78 h 421"/>
                <a:gd name="T28" fmla="*/ 402 w 2346"/>
                <a:gd name="T29" fmla="*/ 76 h 421"/>
                <a:gd name="T30" fmla="*/ 439 w 2346"/>
                <a:gd name="T31" fmla="*/ 66 h 421"/>
                <a:gd name="T32" fmla="*/ 483 w 2346"/>
                <a:gd name="T33" fmla="*/ 64 h 421"/>
                <a:gd name="T34" fmla="*/ 539 w 2346"/>
                <a:gd name="T35" fmla="*/ 59 h 421"/>
                <a:gd name="T36" fmla="*/ 586 w 2346"/>
                <a:gd name="T37" fmla="*/ 55 h 421"/>
                <a:gd name="T38" fmla="*/ 586 w 2346"/>
                <a:gd name="T39" fmla="*/ 82 h 421"/>
                <a:gd name="T40" fmla="*/ 541 w 2346"/>
                <a:gd name="T41" fmla="*/ 86 h 421"/>
                <a:gd name="T42" fmla="*/ 492 w 2346"/>
                <a:gd name="T43" fmla="*/ 92 h 421"/>
                <a:gd name="T44" fmla="*/ 460 w 2346"/>
                <a:gd name="T45" fmla="*/ 93 h 421"/>
                <a:gd name="T46" fmla="*/ 431 w 2346"/>
                <a:gd name="T47" fmla="*/ 95 h 421"/>
                <a:gd name="T48" fmla="*/ 409 w 2346"/>
                <a:gd name="T49" fmla="*/ 102 h 421"/>
                <a:gd name="T50" fmla="*/ 390 w 2346"/>
                <a:gd name="T51" fmla="*/ 104 h 421"/>
                <a:gd name="T52" fmla="*/ 361 w 2346"/>
                <a:gd name="T53" fmla="*/ 106 h 421"/>
                <a:gd name="T54" fmla="*/ 328 w 2346"/>
                <a:gd name="T55" fmla="*/ 105 h 421"/>
                <a:gd name="T56" fmla="*/ 298 w 2346"/>
                <a:gd name="T57" fmla="*/ 98 h 421"/>
                <a:gd name="T58" fmla="*/ 267 w 2346"/>
                <a:gd name="T59" fmla="*/ 91 h 421"/>
                <a:gd name="T60" fmla="*/ 238 w 2346"/>
                <a:gd name="T61" fmla="*/ 84 h 421"/>
                <a:gd name="T62" fmla="*/ 212 w 2346"/>
                <a:gd name="T63" fmla="*/ 75 h 421"/>
                <a:gd name="T64" fmla="*/ 185 w 2346"/>
                <a:gd name="T65" fmla="*/ 62 h 421"/>
                <a:gd name="T66" fmla="*/ 162 w 2346"/>
                <a:gd name="T67" fmla="*/ 49 h 421"/>
                <a:gd name="T68" fmla="*/ 137 w 2346"/>
                <a:gd name="T69" fmla="*/ 38 h 421"/>
                <a:gd name="T70" fmla="*/ 114 w 2346"/>
                <a:gd name="T71" fmla="*/ 31 h 421"/>
                <a:gd name="T72" fmla="*/ 83 w 2346"/>
                <a:gd name="T73" fmla="*/ 28 h 421"/>
                <a:gd name="T74" fmla="*/ 46 w 2346"/>
                <a:gd name="T75" fmla="*/ 29 h 421"/>
                <a:gd name="T76" fmla="*/ 0 w 2346"/>
                <a:gd name="T77" fmla="*/ 38 h 42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346"/>
                <a:gd name="T118" fmla="*/ 0 h 421"/>
                <a:gd name="T119" fmla="*/ 2346 w 2346"/>
                <a:gd name="T120" fmla="*/ 421 h 42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346" h="421">
                  <a:moveTo>
                    <a:pt x="0" y="149"/>
                  </a:moveTo>
                  <a:lnTo>
                    <a:pt x="3" y="26"/>
                  </a:lnTo>
                  <a:lnTo>
                    <a:pt x="170" y="8"/>
                  </a:lnTo>
                  <a:lnTo>
                    <a:pt x="350" y="0"/>
                  </a:lnTo>
                  <a:lnTo>
                    <a:pt x="458" y="5"/>
                  </a:lnTo>
                  <a:lnTo>
                    <a:pt x="550" y="18"/>
                  </a:lnTo>
                  <a:lnTo>
                    <a:pt x="658" y="66"/>
                  </a:lnTo>
                  <a:lnTo>
                    <a:pt x="724" y="109"/>
                  </a:lnTo>
                  <a:lnTo>
                    <a:pt x="818" y="174"/>
                  </a:lnTo>
                  <a:lnTo>
                    <a:pt x="919" y="211"/>
                  </a:lnTo>
                  <a:lnTo>
                    <a:pt x="1054" y="243"/>
                  </a:lnTo>
                  <a:lnTo>
                    <a:pt x="1177" y="276"/>
                  </a:lnTo>
                  <a:lnTo>
                    <a:pt x="1332" y="304"/>
                  </a:lnTo>
                  <a:lnTo>
                    <a:pt x="1460" y="312"/>
                  </a:lnTo>
                  <a:lnTo>
                    <a:pt x="1610" y="304"/>
                  </a:lnTo>
                  <a:lnTo>
                    <a:pt x="1758" y="261"/>
                  </a:lnTo>
                  <a:lnTo>
                    <a:pt x="1935" y="254"/>
                  </a:lnTo>
                  <a:lnTo>
                    <a:pt x="2159" y="233"/>
                  </a:lnTo>
                  <a:lnTo>
                    <a:pt x="2346" y="219"/>
                  </a:lnTo>
                  <a:lnTo>
                    <a:pt x="2346" y="327"/>
                  </a:lnTo>
                  <a:lnTo>
                    <a:pt x="2168" y="344"/>
                  </a:lnTo>
                  <a:lnTo>
                    <a:pt x="1971" y="366"/>
                  </a:lnTo>
                  <a:lnTo>
                    <a:pt x="1843" y="369"/>
                  </a:lnTo>
                  <a:lnTo>
                    <a:pt x="1728" y="377"/>
                  </a:lnTo>
                  <a:lnTo>
                    <a:pt x="1640" y="406"/>
                  </a:lnTo>
                  <a:lnTo>
                    <a:pt x="1563" y="414"/>
                  </a:lnTo>
                  <a:lnTo>
                    <a:pt x="1448" y="421"/>
                  </a:lnTo>
                  <a:lnTo>
                    <a:pt x="1314" y="417"/>
                  </a:lnTo>
                  <a:lnTo>
                    <a:pt x="1194" y="391"/>
                  </a:lnTo>
                  <a:lnTo>
                    <a:pt x="1069" y="362"/>
                  </a:lnTo>
                  <a:lnTo>
                    <a:pt x="952" y="334"/>
                  </a:lnTo>
                  <a:lnTo>
                    <a:pt x="851" y="297"/>
                  </a:lnTo>
                  <a:lnTo>
                    <a:pt x="741" y="246"/>
                  </a:lnTo>
                  <a:lnTo>
                    <a:pt x="651" y="193"/>
                  </a:lnTo>
                  <a:lnTo>
                    <a:pt x="551" y="149"/>
                  </a:lnTo>
                  <a:lnTo>
                    <a:pt x="458" y="123"/>
                  </a:lnTo>
                  <a:lnTo>
                    <a:pt x="333" y="109"/>
                  </a:lnTo>
                  <a:lnTo>
                    <a:pt x="187" y="116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E0E0E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991" name="AutoShape 82"/>
          <p:cNvSpPr>
            <a:spLocks noChangeArrowheads="1"/>
          </p:cNvSpPr>
          <p:nvPr/>
        </p:nvSpPr>
        <p:spPr bwMode="auto">
          <a:xfrm>
            <a:off x="5334000" y="2286000"/>
            <a:ext cx="457200" cy="457200"/>
          </a:xfrm>
          <a:prstGeom prst="plus">
            <a:avLst>
              <a:gd name="adj" fmla="val 44009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2" name="AutoShape 83"/>
          <p:cNvSpPr>
            <a:spLocks noChangeArrowheads="1"/>
          </p:cNvSpPr>
          <p:nvPr/>
        </p:nvSpPr>
        <p:spPr bwMode="auto">
          <a:xfrm>
            <a:off x="5410200" y="3505200"/>
            <a:ext cx="304800" cy="533400"/>
          </a:xfrm>
          <a:prstGeom prst="downArrow">
            <a:avLst>
              <a:gd name="adj1" fmla="val 50000"/>
              <a:gd name="adj2" fmla="val 43750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8" charset="0"/>
            </a:endParaRPr>
          </a:p>
        </p:txBody>
      </p:sp>
      <p:grpSp>
        <p:nvGrpSpPr>
          <p:cNvPr id="17" name="Group 88"/>
          <p:cNvGrpSpPr>
            <a:grpSpLocks/>
          </p:cNvGrpSpPr>
          <p:nvPr/>
        </p:nvGrpSpPr>
        <p:grpSpPr bwMode="auto">
          <a:xfrm>
            <a:off x="3124200" y="5334000"/>
            <a:ext cx="4953000" cy="990600"/>
            <a:chOff x="1968" y="3360"/>
            <a:chExt cx="3120" cy="624"/>
          </a:xfrm>
        </p:grpSpPr>
        <p:sp>
          <p:nvSpPr>
            <p:cNvPr id="41996" name="Oval 87"/>
            <p:cNvSpPr>
              <a:spLocks noChangeArrowheads="1"/>
            </p:cNvSpPr>
            <p:nvPr/>
          </p:nvSpPr>
          <p:spPr bwMode="auto">
            <a:xfrm>
              <a:off x="1968" y="3360"/>
              <a:ext cx="3120" cy="624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7" name="Rectangle 84"/>
            <p:cNvSpPr>
              <a:spLocks noChangeArrowheads="1"/>
            </p:cNvSpPr>
            <p:nvPr/>
          </p:nvSpPr>
          <p:spPr bwMode="auto">
            <a:xfrm>
              <a:off x="2208" y="3456"/>
              <a:ext cx="278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</a:pPr>
              <a:r>
                <a:rPr lang="en-US" sz="3200">
                  <a:latin typeface="Times New Roman" pitchFamily="18" charset="0"/>
                </a:rPr>
                <a:t>Locoregional Failures</a:t>
              </a:r>
            </a:p>
          </p:txBody>
        </p:sp>
      </p:grpSp>
      <p:sp>
        <p:nvSpPr>
          <p:cNvPr id="41994" name="AutoShape 85"/>
          <p:cNvSpPr>
            <a:spLocks noChangeArrowheads="1"/>
          </p:cNvSpPr>
          <p:nvPr/>
        </p:nvSpPr>
        <p:spPr bwMode="auto">
          <a:xfrm>
            <a:off x="5410200" y="4876800"/>
            <a:ext cx="304800" cy="533400"/>
          </a:xfrm>
          <a:prstGeom prst="downArrow">
            <a:avLst>
              <a:gd name="adj1" fmla="val 50000"/>
              <a:gd name="adj2" fmla="val 43750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5" name="Rectangle 89"/>
          <p:cNvSpPr>
            <a:spLocks noChangeArrowheads="1"/>
          </p:cNvSpPr>
          <p:nvPr/>
        </p:nvSpPr>
        <p:spPr bwMode="auto">
          <a:xfrm>
            <a:off x="3733800" y="1219200"/>
            <a:ext cx="3429000" cy="22098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1219200" y="2971800"/>
            <a:ext cx="66865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>
                <a:latin typeface="Times New Roman" pitchFamily="18" charset="0"/>
              </a:rPr>
              <a:t>What setup errors can do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ChangeArrowheads="1"/>
          </p:cNvSpPr>
          <p:nvPr>
            <p:ph type="title" idx="4294967295"/>
          </p:nvPr>
        </p:nvSpPr>
        <p:spPr>
          <a:xfrm>
            <a:off x="2286000" y="1752600"/>
            <a:ext cx="5334000" cy="1143000"/>
          </a:xfrm>
          <a:noFill/>
        </p:spPr>
        <p:txBody>
          <a:bodyPr/>
          <a:lstStyle/>
          <a:p>
            <a:pPr algn="l" eaLnBrk="1" hangingPunct="1">
              <a:spcBef>
                <a:spcPct val="50000"/>
              </a:spcBef>
            </a:pPr>
            <a:r>
              <a:rPr lang="en-US" smtClean="0"/>
              <a:t>                                  </a:t>
            </a:r>
          </a:p>
        </p:txBody>
      </p:sp>
      <p:pic>
        <p:nvPicPr>
          <p:cNvPr id="44035" name="Picture 5" descr="ramchandra prechemo (2)"/>
          <p:cNvPicPr>
            <a:picLocks noChangeAspect="1" noChangeArrowheads="1"/>
          </p:cNvPicPr>
          <p:nvPr/>
        </p:nvPicPr>
        <p:blipFill>
          <a:blip r:embed="rId2">
            <a:lum bright="-14000" contrast="38000"/>
          </a:blip>
          <a:srcRect/>
          <a:stretch>
            <a:fillRect/>
          </a:stretch>
        </p:blipFill>
        <p:spPr bwMode="auto">
          <a:xfrm>
            <a:off x="2514600" y="20574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6" descr="ramchandra prechemo"/>
          <p:cNvPicPr>
            <a:picLocks noChangeAspect="1" noChangeArrowheads="1"/>
          </p:cNvPicPr>
          <p:nvPr/>
        </p:nvPicPr>
        <p:blipFill>
          <a:blip r:embed="rId3">
            <a:lum bright="-14000" contrast="38000"/>
          </a:blip>
          <a:srcRect/>
          <a:stretch>
            <a:fillRect/>
          </a:stretch>
        </p:blipFill>
        <p:spPr bwMode="auto">
          <a:xfrm>
            <a:off x="6934200" y="2057400"/>
            <a:ext cx="21717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7" descr="ramchandra prechemo (1)"/>
          <p:cNvPicPr>
            <a:picLocks noChangeAspect="1" noChangeArrowheads="1"/>
          </p:cNvPicPr>
          <p:nvPr/>
        </p:nvPicPr>
        <p:blipFill>
          <a:blip r:embed="rId4">
            <a:lum bright="-14000" contrast="38000"/>
          </a:blip>
          <a:srcRect/>
          <a:stretch>
            <a:fillRect/>
          </a:stretch>
        </p:blipFill>
        <p:spPr bwMode="auto">
          <a:xfrm>
            <a:off x="0" y="2057400"/>
            <a:ext cx="24003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Text Box 8"/>
          <p:cNvSpPr txBox="1">
            <a:spLocks noChangeArrowheads="1"/>
          </p:cNvSpPr>
          <p:nvPr/>
        </p:nvSpPr>
        <p:spPr bwMode="auto">
          <a:xfrm>
            <a:off x="3276600" y="381000"/>
            <a:ext cx="3886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>
                <a:solidFill>
                  <a:schemeClr val="tx2"/>
                </a:solidFill>
                <a:latin typeface="Times New Roman" pitchFamily="18" charset="0"/>
              </a:rPr>
              <a:t>local failures</a:t>
            </a:r>
            <a:r>
              <a:rPr lang="en-US" sz="3200" b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4400" b="1">
                <a:latin typeface="Times New Roman" pitchFamily="18" charset="0"/>
              </a:rPr>
              <a:t>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38400"/>
            <a:ext cx="4191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9438" y="2438400"/>
            <a:ext cx="221456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AutoShape 6"/>
          <p:cNvSpPr>
            <a:spLocks noChangeArrowheads="1"/>
          </p:cNvSpPr>
          <p:nvPr/>
        </p:nvSpPr>
        <p:spPr bwMode="auto">
          <a:xfrm>
            <a:off x="6705600" y="3733800"/>
            <a:ext cx="650875" cy="293688"/>
          </a:xfrm>
          <a:prstGeom prst="rightArrow">
            <a:avLst>
              <a:gd name="adj1" fmla="val 50000"/>
              <a:gd name="adj2" fmla="val 55405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506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2438400"/>
            <a:ext cx="223996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AutoShape 8"/>
          <p:cNvSpPr>
            <a:spLocks noChangeArrowheads="1"/>
          </p:cNvSpPr>
          <p:nvPr/>
        </p:nvSpPr>
        <p:spPr bwMode="auto">
          <a:xfrm>
            <a:off x="4465638" y="3581400"/>
            <a:ext cx="600075" cy="323850"/>
          </a:xfrm>
          <a:prstGeom prst="rightArrow">
            <a:avLst>
              <a:gd name="adj1" fmla="val 50000"/>
              <a:gd name="adj2" fmla="val 46324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3" name="Rectangle 9"/>
          <p:cNvSpPr>
            <a:spLocks noChangeArrowheads="1"/>
          </p:cNvSpPr>
          <p:nvPr/>
        </p:nvSpPr>
        <p:spPr bwMode="auto">
          <a:xfrm>
            <a:off x="1981200" y="1066800"/>
            <a:ext cx="5673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imes New Roman" pitchFamily="18" charset="0"/>
              </a:rPr>
              <a:t>Unwanted complications</a:t>
            </a:r>
          </a:p>
        </p:txBody>
      </p:sp>
      <p:sp>
        <p:nvSpPr>
          <p:cNvPr id="45064" name="Text Box 11"/>
          <p:cNvSpPr txBox="1">
            <a:spLocks noChangeArrowheads="1"/>
          </p:cNvSpPr>
          <p:nvPr/>
        </p:nvSpPr>
        <p:spPr bwMode="auto">
          <a:xfrm>
            <a:off x="4656138" y="5791200"/>
            <a:ext cx="17256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latin typeface="Times New Roman" pitchFamily="18" charset="0"/>
              </a:rPr>
              <a:t> Planned </a:t>
            </a:r>
          </a:p>
          <a:p>
            <a:pPr algn="ctr"/>
            <a:r>
              <a:rPr lang="en-US" sz="2400" b="1">
                <a:latin typeface="Times New Roman" pitchFamily="18" charset="0"/>
              </a:rPr>
              <a:t>distribution</a:t>
            </a:r>
          </a:p>
        </p:txBody>
      </p:sp>
      <p:sp>
        <p:nvSpPr>
          <p:cNvPr id="45065" name="Text Box 12"/>
          <p:cNvSpPr txBox="1">
            <a:spLocks noChangeArrowheads="1"/>
          </p:cNvSpPr>
          <p:nvPr/>
        </p:nvSpPr>
        <p:spPr bwMode="auto">
          <a:xfrm>
            <a:off x="7018338" y="5791200"/>
            <a:ext cx="17256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latin typeface="Times New Roman" pitchFamily="18" charset="0"/>
              </a:rPr>
              <a:t>Treated </a:t>
            </a:r>
          </a:p>
          <a:p>
            <a:pPr algn="ctr"/>
            <a:r>
              <a:rPr lang="en-US" sz="2400" b="1">
                <a:latin typeface="Times New Roman" pitchFamily="18" charset="0"/>
              </a:rPr>
              <a:t>distribution</a:t>
            </a:r>
          </a:p>
        </p:txBody>
      </p:sp>
      <p:sp>
        <p:nvSpPr>
          <p:cNvPr id="45066" name="Text Box 13"/>
          <p:cNvSpPr txBox="1">
            <a:spLocks noChangeArrowheads="1"/>
          </p:cNvSpPr>
          <p:nvPr/>
        </p:nvSpPr>
        <p:spPr bwMode="auto">
          <a:xfrm>
            <a:off x="631825" y="5957888"/>
            <a:ext cx="34067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Increased rectal dose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77825"/>
            <a:ext cx="7772400" cy="993775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chemeClr val="tx1"/>
                </a:solidFill>
                <a:latin typeface="Times New Roman" pitchFamily="18" charset="0"/>
              </a:rPr>
              <a:t>Geometric miss - a problem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33600"/>
            <a:ext cx="8229600" cy="3048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 smtClean="0"/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US" sz="800" smtClean="0">
                <a:latin typeface="Times New Roman" pitchFamily="18" charset="0"/>
              </a:rPr>
              <a:t>    </a:t>
            </a:r>
            <a:r>
              <a:rPr lang="en-US" sz="3600" smtClean="0">
                <a:latin typeface="Times New Roman" pitchFamily="18" charset="0"/>
              </a:rPr>
              <a:t>Variations in daily positioning of patient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US" sz="4000" smtClean="0">
                <a:latin typeface="Times New Roman" pitchFamily="18" charset="0"/>
              </a:rPr>
              <a:t> Tumor shape and motion 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US" sz="4000" smtClean="0">
                <a:latin typeface="Times New Roman" pitchFamily="18" charset="0"/>
              </a:rPr>
              <a:t> </a:t>
            </a:r>
            <a:r>
              <a:rPr lang="en-US" sz="3600" smtClean="0">
                <a:latin typeface="Times New Roman" pitchFamily="18" charset="0"/>
              </a:rPr>
              <a:t>Reduced margins around tumor volume</a:t>
            </a:r>
            <a:r>
              <a:rPr lang="en-US" sz="4000" smtClean="0">
                <a:latin typeface="Times New Roman" pitchFamily="18" charset="0"/>
              </a:rPr>
              <a:t> 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US" sz="4000" smtClean="0">
                <a:latin typeface="Times New Roman" pitchFamily="18" charset="0"/>
              </a:rPr>
              <a:t>                                                      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US" sz="4000" smtClean="0">
                <a:latin typeface="Times New Roman" pitchFamily="18" charset="0"/>
              </a:rPr>
              <a:t> Leads to geometric misses 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US" sz="4000" smtClean="0">
                <a:latin typeface="Times New Roman" pitchFamily="18" charset="0"/>
              </a:rPr>
              <a:t> Hence requires daily localization.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n-US" sz="400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800" smtClean="0"/>
              <a:t>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27038"/>
            <a:ext cx="8534400" cy="944562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CC0000"/>
                </a:solidFill>
                <a:latin typeface="Times New Roman" pitchFamily="18" charset="0"/>
              </a:rPr>
              <a:t>IGRT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98638"/>
            <a:ext cx="8229600" cy="4525962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en-US" smtClean="0">
                <a:latin typeface="Times New Roman" pitchFamily="18" charset="0"/>
              </a:rPr>
              <a:t>    For better precision ideally tumor needs to be localized on </a:t>
            </a:r>
            <a:r>
              <a:rPr lang="en-US" smtClean="0">
                <a:solidFill>
                  <a:schemeClr val="tx2"/>
                </a:solidFill>
                <a:latin typeface="Times New Roman" pitchFamily="18" charset="0"/>
              </a:rPr>
              <a:t>daily basis</a:t>
            </a:r>
            <a:r>
              <a:rPr lang="en-US" smtClean="0">
                <a:latin typeface="Times New Roman" pitchFamily="18" charset="0"/>
              </a:rPr>
              <a:t> before every fraction of radiation.</a:t>
            </a:r>
          </a:p>
          <a:p>
            <a:pPr algn="just" eaLnBrk="1" hangingPunct="1">
              <a:buFontTx/>
              <a:buNone/>
            </a:pPr>
            <a:endParaRPr lang="en-US" smtClean="0">
              <a:latin typeface="Times New Roman" pitchFamily="18" charset="0"/>
            </a:endParaRPr>
          </a:p>
          <a:p>
            <a:pPr algn="just" eaLnBrk="1" hangingPunct="1">
              <a:buFontTx/>
              <a:buNone/>
            </a:pPr>
            <a:r>
              <a:rPr lang="en-US" smtClean="0">
                <a:latin typeface="Times New Roman" pitchFamily="18" charset="0"/>
              </a:rPr>
              <a:t>   The technology and process that allows for this </a:t>
            </a:r>
            <a:r>
              <a:rPr lang="en-US" smtClean="0">
                <a:solidFill>
                  <a:schemeClr val="tx2"/>
                </a:solidFill>
                <a:latin typeface="Times New Roman" pitchFamily="18" charset="0"/>
              </a:rPr>
              <a:t>daily tumor localization</a:t>
            </a:r>
            <a:r>
              <a:rPr lang="en-US" smtClean="0">
                <a:latin typeface="Times New Roman" pitchFamily="18" charset="0"/>
              </a:rPr>
              <a:t> is known as Image guided radiotherapy( IGRT).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chemeClr val="tx1"/>
                </a:solidFill>
                <a:latin typeface="Times New Roman" pitchFamily="18" charset="0"/>
              </a:rPr>
              <a:t>The future ……</a:t>
            </a:r>
          </a:p>
        </p:txBody>
      </p:sp>
      <p:pic>
        <p:nvPicPr>
          <p:cNvPr id="48131" name="Picture 3" descr="50_crores_Rs"/>
          <p:cNvPicPr>
            <a:picLocks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2286000"/>
            <a:ext cx="8305800" cy="2740025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1371600"/>
          </a:xfrm>
        </p:spPr>
        <p:txBody>
          <a:bodyPr/>
          <a:lstStyle/>
          <a:p>
            <a:pPr eaLnBrk="1" hangingPunct="1"/>
            <a:r>
              <a:rPr lang="en-US" smtClean="0">
                <a:latin typeface="Times New Roman" pitchFamily="18" charset="0"/>
              </a:rPr>
              <a:t>One stop solution</a:t>
            </a:r>
            <a:r>
              <a:rPr lang="en-US" sz="5400" smtClean="0">
                <a:latin typeface="Times New Roman" pitchFamily="18" charset="0"/>
              </a:rPr>
              <a:t/>
            </a:r>
            <a:br>
              <a:rPr lang="en-US" sz="5400" smtClean="0">
                <a:latin typeface="Times New Roman" pitchFamily="18" charset="0"/>
              </a:rPr>
            </a:br>
            <a:r>
              <a:rPr lang="en-US" sz="4000" smtClean="0">
                <a:latin typeface="Times New Roman" pitchFamily="18" charset="0"/>
              </a:rPr>
              <a:t>Image Guided Radiotherapy (IGRT)</a:t>
            </a:r>
          </a:p>
        </p:txBody>
      </p:sp>
      <p:pic>
        <p:nvPicPr>
          <p:cNvPr id="49155" name="Picture 3" descr="Trilogy plus OB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0"/>
            <a:ext cx="5410200" cy="441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9156" name="Picture 4" descr="003"/>
          <p:cNvPicPr>
            <a:picLocks noChangeAspect="1" noChangeArrowheads="1"/>
          </p:cNvPicPr>
          <p:nvPr/>
        </p:nvPicPr>
        <p:blipFill>
          <a:blip r:embed="rId3">
            <a:lum bright="-12000" contrast="24000"/>
          </a:blip>
          <a:srcRect/>
          <a:stretch>
            <a:fillRect/>
          </a:stretch>
        </p:blipFill>
        <p:spPr bwMode="auto">
          <a:xfrm>
            <a:off x="5410200" y="1524000"/>
            <a:ext cx="3733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tx1"/>
                </a:solidFill>
                <a:latin typeface="Times New Roman" pitchFamily="18" charset="0"/>
              </a:rPr>
              <a:t>On Board Imaging (OBI)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9144000" cy="4953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400" b="1" smtClean="0">
                <a:solidFill>
                  <a:srgbClr val="FF0000"/>
                </a:solidFill>
              </a:rPr>
              <a:t>3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</a:rPr>
              <a:t>imaging modes</a:t>
            </a:r>
            <a:r>
              <a:rPr lang="en-US" sz="2400" smtClean="0">
                <a:latin typeface="Times New Roman" pitchFamily="18" charset="0"/>
              </a:rPr>
              <a:t> : </a:t>
            </a:r>
            <a:r>
              <a:rPr lang="en-US" sz="2400" b="1" smtClean="0">
                <a:latin typeface="Times New Roman" pitchFamily="18" charset="0"/>
              </a:rPr>
              <a:t>Radiographic</a:t>
            </a:r>
          </a:p>
          <a:p>
            <a:pPr eaLnBrk="1" hangingPunct="1">
              <a:buFontTx/>
              <a:buNone/>
            </a:pPr>
            <a:r>
              <a:rPr lang="en-US" sz="2400" b="1" smtClean="0">
                <a:latin typeface="Times New Roman" pitchFamily="18" charset="0"/>
              </a:rPr>
              <a:t>                                Fluoroscopy</a:t>
            </a:r>
          </a:p>
          <a:p>
            <a:pPr eaLnBrk="1" hangingPunct="1">
              <a:buFontTx/>
              <a:buNone/>
            </a:pPr>
            <a:r>
              <a:rPr lang="en-US" sz="2400" b="1" smtClean="0">
                <a:latin typeface="Times New Roman" pitchFamily="18" charset="0"/>
              </a:rPr>
              <a:t>                                Cone Beam CT</a:t>
            </a:r>
          </a:p>
          <a:p>
            <a:pPr eaLnBrk="1" hangingPunct="1">
              <a:buFontTx/>
              <a:buNone/>
            </a:pPr>
            <a:r>
              <a:rPr lang="en-US" sz="2400" b="1" smtClean="0">
                <a:latin typeface="Times New Roman" pitchFamily="18" charset="0"/>
              </a:rPr>
              <a:t>Radiographic(2D view)</a:t>
            </a:r>
            <a:r>
              <a:rPr lang="en-US" sz="2400" smtClean="0">
                <a:latin typeface="Times New Roman" pitchFamily="18" charset="0"/>
              </a:rPr>
              <a:t> - Fast suited for localizing any radio-opaque </a:t>
            </a:r>
          </a:p>
          <a:p>
            <a:pPr eaLnBrk="1" hangingPunct="1">
              <a:buFontTx/>
              <a:buNone/>
            </a:pPr>
            <a:r>
              <a:rPr lang="en-US" sz="2400" smtClean="0">
                <a:latin typeface="Times New Roman" pitchFamily="18" charset="0"/>
              </a:rPr>
              <a:t>                                         marker (implanted fiducials or bony anatomy)</a:t>
            </a:r>
          </a:p>
          <a:p>
            <a:pPr eaLnBrk="1" hangingPunct="1">
              <a:buFontTx/>
              <a:buNone/>
            </a:pPr>
            <a:endParaRPr lang="en-US" sz="2400" smtClean="0">
              <a:latin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sz="2400" b="1" smtClean="0">
                <a:latin typeface="Times New Roman" pitchFamily="18" charset="0"/>
              </a:rPr>
              <a:t>Fluoroscopic </a:t>
            </a:r>
            <a:r>
              <a:rPr lang="en-US" sz="2400" smtClean="0">
                <a:latin typeface="Times New Roman" pitchFamily="18" charset="0"/>
              </a:rPr>
              <a:t>- Respiratory gating verification</a:t>
            </a:r>
          </a:p>
          <a:p>
            <a:pPr eaLnBrk="1" hangingPunct="1">
              <a:buFontTx/>
              <a:buNone/>
            </a:pPr>
            <a:r>
              <a:rPr lang="en-US" sz="2400" smtClean="0">
                <a:latin typeface="Times New Roman" pitchFamily="18" charset="0"/>
              </a:rPr>
              <a:t>                         Tumor movement in different phases of respiration</a:t>
            </a:r>
          </a:p>
          <a:p>
            <a:pPr eaLnBrk="1" hangingPunct="1">
              <a:buFontTx/>
              <a:buNone/>
            </a:pPr>
            <a:endParaRPr lang="en-US" sz="2400" smtClean="0">
              <a:latin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sz="2400" b="1" smtClean="0">
                <a:latin typeface="Times New Roman" pitchFamily="18" charset="0"/>
              </a:rPr>
              <a:t>CBCT</a:t>
            </a:r>
            <a:r>
              <a:rPr lang="en-US" sz="2400" smtClean="0">
                <a:latin typeface="Times New Roman" pitchFamily="18" charset="0"/>
              </a:rPr>
              <a:t> - Volumetric 3D data set to match against the treatment planning  </a:t>
            </a:r>
          </a:p>
          <a:p>
            <a:pPr eaLnBrk="1" hangingPunct="1">
              <a:buFontTx/>
              <a:buNone/>
            </a:pPr>
            <a:r>
              <a:rPr lang="en-US" sz="2400" smtClean="0">
                <a:latin typeface="Times New Roman" pitchFamily="18" charset="0"/>
              </a:rPr>
              <a:t>             CT scan before every treatment.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228600" y="1371600"/>
            <a:ext cx="891540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latin typeface="Times New Roman" pitchFamily="18" charset="0"/>
              </a:rPr>
              <a:t>Imaging just </a:t>
            </a:r>
            <a:r>
              <a:rPr lang="en-US" sz="3600" b="1">
                <a:latin typeface="Times New Roman" pitchFamily="18" charset="0"/>
                <a:hlinkClick r:id="rId2" action="ppaction://hlinkfile"/>
              </a:rPr>
              <a:t>prior</a:t>
            </a:r>
            <a:r>
              <a:rPr lang="en-US" sz="3600" b="1">
                <a:latin typeface="Times New Roman" pitchFamily="18" charset="0"/>
              </a:rPr>
              <a:t> to every treatment</a:t>
            </a:r>
          </a:p>
          <a:p>
            <a:pPr algn="ctr"/>
            <a:r>
              <a:rPr lang="en-US" sz="3600" b="1">
                <a:latin typeface="Times New Roman" pitchFamily="18" charset="0"/>
              </a:rPr>
              <a:t> On </a:t>
            </a:r>
            <a:r>
              <a:rPr lang="en-US" sz="3600" b="1">
                <a:solidFill>
                  <a:schemeClr val="hlink"/>
                </a:solidFill>
                <a:latin typeface="Times New Roman" pitchFamily="18" charset="0"/>
              </a:rPr>
              <a:t>Daily</a:t>
            </a:r>
            <a:r>
              <a:rPr lang="en-US" sz="3600" b="1">
                <a:latin typeface="Times New Roman" pitchFamily="18" charset="0"/>
              </a:rPr>
              <a:t> Basis</a:t>
            </a:r>
          </a:p>
          <a:p>
            <a:pPr algn="ctr"/>
            <a:endParaRPr lang="en-US" sz="3600" b="1">
              <a:latin typeface="Times New Roman" pitchFamily="18" charset="0"/>
            </a:endParaRPr>
          </a:p>
          <a:p>
            <a:pPr algn="ctr"/>
            <a:r>
              <a:rPr lang="en-US" sz="3600" b="1">
                <a:latin typeface="Times New Roman" pitchFamily="18" charset="0"/>
              </a:rPr>
              <a:t>Fuse with Planning CT Scan image</a:t>
            </a:r>
          </a:p>
          <a:p>
            <a:pPr algn="ctr"/>
            <a:endParaRPr lang="en-US" sz="3600" b="1">
              <a:latin typeface="Times New Roman" pitchFamily="18" charset="0"/>
            </a:endParaRPr>
          </a:p>
          <a:p>
            <a:pPr algn="ctr"/>
            <a:r>
              <a:rPr lang="en-US" sz="3600" b="1">
                <a:latin typeface="Times New Roman" pitchFamily="18" charset="0"/>
              </a:rPr>
              <a:t>Correct setup errors if any</a:t>
            </a:r>
          </a:p>
          <a:p>
            <a:pPr algn="ctr"/>
            <a:endParaRPr lang="en-US" sz="3600" b="1">
              <a:latin typeface="Times New Roman" pitchFamily="18" charset="0"/>
            </a:endParaRPr>
          </a:p>
          <a:p>
            <a:pPr algn="ctr"/>
            <a:r>
              <a:rPr lang="en-US" sz="3600" b="1">
                <a:latin typeface="Times New Roman" pitchFamily="18" charset="0"/>
              </a:rPr>
              <a:t>Deliver the treatment 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1203325" y="3084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1204" name="AutoShape 8"/>
          <p:cNvSpPr>
            <a:spLocks noChangeArrowheads="1"/>
          </p:cNvSpPr>
          <p:nvPr/>
        </p:nvSpPr>
        <p:spPr bwMode="auto">
          <a:xfrm>
            <a:off x="4648200" y="2590800"/>
            <a:ext cx="152400" cy="533400"/>
          </a:xfrm>
          <a:prstGeom prst="downArrow">
            <a:avLst>
              <a:gd name="adj1" fmla="val 50000"/>
              <a:gd name="adj2" fmla="val 875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</a:endParaRPr>
          </a:p>
        </p:txBody>
      </p:sp>
      <p:sp>
        <p:nvSpPr>
          <p:cNvPr id="51205" name="AutoShape 10"/>
          <p:cNvSpPr>
            <a:spLocks noChangeArrowheads="1"/>
          </p:cNvSpPr>
          <p:nvPr/>
        </p:nvSpPr>
        <p:spPr bwMode="auto">
          <a:xfrm>
            <a:off x="4648200" y="3733800"/>
            <a:ext cx="152400" cy="533400"/>
          </a:xfrm>
          <a:prstGeom prst="downArrow">
            <a:avLst>
              <a:gd name="adj1" fmla="val 50000"/>
              <a:gd name="adj2" fmla="val 875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</a:endParaRPr>
          </a:p>
        </p:txBody>
      </p:sp>
      <p:sp>
        <p:nvSpPr>
          <p:cNvPr id="51206" name="AutoShape 11"/>
          <p:cNvSpPr>
            <a:spLocks noChangeArrowheads="1"/>
          </p:cNvSpPr>
          <p:nvPr/>
        </p:nvSpPr>
        <p:spPr bwMode="auto">
          <a:xfrm>
            <a:off x="4648200" y="4800600"/>
            <a:ext cx="152400" cy="533400"/>
          </a:xfrm>
          <a:prstGeom prst="downArrow">
            <a:avLst>
              <a:gd name="adj1" fmla="val 50000"/>
              <a:gd name="adj2" fmla="val 875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7772400" cy="1676400"/>
          </a:xfrm>
        </p:spPr>
        <p:txBody>
          <a:bodyPr/>
          <a:lstStyle/>
          <a:p>
            <a:pPr eaLnBrk="1" hangingPunct="1"/>
            <a:r>
              <a:rPr lang="en-GB" sz="4800" b="1" smtClean="0">
                <a:latin typeface="Times New Roman" pitchFamily="18" charset="0"/>
              </a:rPr>
              <a:t>RADIATION ONCOLOGY</a:t>
            </a:r>
            <a:endParaRPr lang="en-US" sz="4800" b="1" smtClean="0">
              <a:latin typeface="Times New Roman" pitchFamily="18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2133600"/>
            <a:ext cx="7010400" cy="4267200"/>
          </a:xfrm>
        </p:spPr>
        <p:txBody>
          <a:bodyPr/>
          <a:lstStyle/>
          <a:p>
            <a:pPr eaLnBrk="1" hangingPunct="1"/>
            <a:endParaRPr lang="en-GB" i="1" smtClean="0">
              <a:latin typeface="Arial Rounded MT Bold" pitchFamily="34" charset="0"/>
            </a:endParaRPr>
          </a:p>
          <a:p>
            <a:pPr eaLnBrk="1" hangingPunct="1"/>
            <a:r>
              <a:rPr lang="en-GB" b="1" i="1" smtClean="0">
                <a:latin typeface="Times New Roman" pitchFamily="18" charset="0"/>
              </a:rPr>
              <a:t>Integral Part of Modern Management of Cancer patients</a:t>
            </a:r>
          </a:p>
          <a:p>
            <a:pPr eaLnBrk="1" hangingPunct="1"/>
            <a:endParaRPr lang="en-GB" b="1" i="1" smtClean="0">
              <a:latin typeface="Times New Roman" pitchFamily="18" charset="0"/>
            </a:endParaRPr>
          </a:p>
          <a:p>
            <a:pPr eaLnBrk="1" hangingPunct="1"/>
            <a:endParaRPr lang="en-GB" b="1" i="1" smtClean="0">
              <a:latin typeface="Arial Rounded MT Bold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jash"/>
          <p:cNvPicPr>
            <a:picLocks noChangeAspect="1" noChangeArrowheads="1" noCrop="1"/>
          </p:cNvPicPr>
          <p:nvPr/>
        </p:nvPicPr>
        <p:blipFill>
          <a:blip r:embed="rId2">
            <a:lum bright="12000"/>
          </a:blip>
          <a:srcRect/>
          <a:stretch>
            <a:fillRect/>
          </a:stretch>
        </p:blipFill>
        <p:spPr bwMode="auto">
          <a:xfrm>
            <a:off x="457200" y="1219200"/>
            <a:ext cx="8077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b="1">
                <a:latin typeface="Times New Roman" pitchFamily="18" charset="0"/>
              </a:rPr>
              <a:t>Carcinoma Prostate</a:t>
            </a:r>
          </a:p>
        </p:txBody>
      </p:sp>
      <p:sp>
        <p:nvSpPr>
          <p:cNvPr id="52228" name="Rectangle 10"/>
          <p:cNvSpPr>
            <a:spLocks noChangeArrowheads="1"/>
          </p:cNvSpPr>
          <p:nvPr/>
        </p:nvSpPr>
        <p:spPr bwMode="auto">
          <a:xfrm>
            <a:off x="457200" y="1447800"/>
            <a:ext cx="81534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elvis rotation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3657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299" name="roll.wm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5486400" y="4419600"/>
            <a:ext cx="3657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300" name="trans 1.wmv">
            <a:hlinkClick r:id="" action="ppaction://media"/>
          </p:cNvPr>
          <p:cNvPicPr>
            <a:picLocks noRot="1" noChangeAspect="1" noChangeArrowheads="1"/>
          </p:cNvPicPr>
          <p:nvPr>
            <a:videoFile r:link="rId3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0" y="4318000"/>
            <a:ext cx="38100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301" name="translational.wmv">
            <a:hlinkClick r:id="" action="ppaction://media"/>
          </p:cNvPr>
          <p:cNvPicPr>
            <a:picLocks noRot="1" noChangeAspect="1" noChangeArrowheads="1"/>
          </p:cNvPicPr>
          <p:nvPr>
            <a:videoFile r:link="rId4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5486400" y="0"/>
            <a:ext cx="3657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6" descr="subcut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81400" y="2843213"/>
            <a:ext cx="1828800" cy="119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5" name="AutoShape 7"/>
          <p:cNvSpPr>
            <a:spLocks noChangeArrowheads="1"/>
          </p:cNvSpPr>
          <p:nvPr/>
        </p:nvSpPr>
        <p:spPr bwMode="auto">
          <a:xfrm>
            <a:off x="4419600" y="3962400"/>
            <a:ext cx="3048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6" name="AutoShape 8"/>
          <p:cNvSpPr>
            <a:spLocks noChangeArrowheads="1"/>
          </p:cNvSpPr>
          <p:nvPr/>
        </p:nvSpPr>
        <p:spPr bwMode="auto">
          <a:xfrm rot="5542233" flipV="1">
            <a:off x="5181600" y="3733800"/>
            <a:ext cx="3048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7" name="AutoShape 9"/>
          <p:cNvSpPr>
            <a:spLocks noChangeArrowheads="1"/>
          </p:cNvSpPr>
          <p:nvPr/>
        </p:nvSpPr>
        <p:spPr bwMode="auto">
          <a:xfrm rot="5400000">
            <a:off x="3962400" y="3657600"/>
            <a:ext cx="3048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152400" y="3001963"/>
            <a:ext cx="31988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/>
              <a:t>Rotational errors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" fill="hold"/>
                                        <p:tgtEl>
                                          <p:spTgt spid="1832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0" fill="hold"/>
                                        <p:tgtEl>
                                          <p:spTgt spid="1832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0" fill="hold"/>
                                        <p:tgtEl>
                                          <p:spTgt spid="1833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00" fill="hold"/>
                                        <p:tgtEl>
                                          <p:spTgt spid="1833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329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32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832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298"/>
                  </p:tgtEl>
                </p:cond>
              </p:nextCondLst>
            </p:seq>
            <p:video>
              <p:cMediaNode>
                <p:cTn id="2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3299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3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832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299"/>
                  </p:tgtEl>
                </p:cond>
              </p:nextCondLst>
            </p:seq>
            <p:video>
              <p:cMediaNode>
                <p:cTn id="2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3300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33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833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300"/>
                  </p:tgtEl>
                </p:cond>
              </p:nextCondLst>
            </p:seq>
            <p:video>
              <p:cMediaNode>
                <p:cTn id="3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3301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3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833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301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Image(090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4419600"/>
            <a:ext cx="2667000" cy="2057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4275" name="Picture 4" descr="Image(089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4419600"/>
            <a:ext cx="2743200" cy="2057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4276" name="Rectangle 5"/>
          <p:cNvSpPr>
            <a:spLocks noChangeArrowheads="1"/>
          </p:cNvSpPr>
          <p:nvPr/>
        </p:nvSpPr>
        <p:spPr bwMode="auto">
          <a:xfrm>
            <a:off x="228600" y="1371600"/>
            <a:ext cx="5334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400">
              <a:solidFill>
                <a:srgbClr val="FFFF66"/>
              </a:solidFill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>
                <a:latin typeface="Times New Roman" pitchFamily="18" charset="0"/>
              </a:rPr>
              <a:t>Gold marker size 1.2 x 3 mm</a:t>
            </a:r>
          </a:p>
          <a:p>
            <a:pPr marL="342900" indent="-342900" algn="just">
              <a:spcBef>
                <a:spcPct val="20000"/>
              </a:spcBef>
              <a:buFontTx/>
              <a:buChar char="•"/>
            </a:pPr>
            <a:r>
              <a:rPr lang="en-US" sz="2400">
                <a:latin typeface="Times New Roman" pitchFamily="18" charset="0"/>
              </a:rPr>
              <a:t>Team work –Radiation oncologist</a:t>
            </a:r>
          </a:p>
          <a:p>
            <a:pPr marL="342900" indent="-342900" algn="just">
              <a:spcBef>
                <a:spcPct val="20000"/>
              </a:spcBef>
            </a:pPr>
            <a:r>
              <a:rPr lang="en-US" sz="2400">
                <a:latin typeface="Times New Roman" pitchFamily="18" charset="0"/>
              </a:rPr>
              <a:t>     Urologist and Radiologist</a:t>
            </a:r>
          </a:p>
          <a:p>
            <a:pPr marL="342900" indent="-342900" algn="just">
              <a:spcBef>
                <a:spcPct val="20000"/>
              </a:spcBef>
              <a:buFontTx/>
              <a:buChar char="•"/>
            </a:pPr>
            <a:r>
              <a:rPr lang="en-US" sz="2400">
                <a:latin typeface="Times New Roman" pitchFamily="18" charset="0"/>
              </a:rPr>
              <a:t>Transrectal sonography</a:t>
            </a:r>
          </a:p>
          <a:p>
            <a:pPr marL="342900" indent="-342900" algn="just">
              <a:spcBef>
                <a:spcPct val="20000"/>
              </a:spcBef>
              <a:buFontTx/>
              <a:buChar char="•"/>
            </a:pPr>
            <a:r>
              <a:rPr lang="en-US" sz="2400">
                <a:latin typeface="Times New Roman" pitchFamily="18" charset="0"/>
              </a:rPr>
              <a:t>Asses tumor size and location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400"/>
          </a:p>
        </p:txBody>
      </p:sp>
      <p:sp>
        <p:nvSpPr>
          <p:cNvPr id="54277" name="Rectangle 6"/>
          <p:cNvSpPr>
            <a:spLocks noChangeArrowheads="1"/>
          </p:cNvSpPr>
          <p:nvPr/>
        </p:nvSpPr>
        <p:spPr bwMode="auto">
          <a:xfrm>
            <a:off x="304800" y="3810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b="1">
                <a:latin typeface="Times New Roman" pitchFamily="18" charset="0"/>
              </a:rPr>
              <a:t>Marker implantation – Ca. Prostate</a:t>
            </a:r>
          </a:p>
        </p:txBody>
      </p:sp>
      <p:pic>
        <p:nvPicPr>
          <p:cNvPr id="54278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2590800"/>
            <a:ext cx="3867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Image(102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81200"/>
            <a:ext cx="4572000" cy="4191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5299" name="Picture 5" descr="Image(107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981200"/>
            <a:ext cx="4419600" cy="4191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5300" name="Oval 6"/>
          <p:cNvSpPr>
            <a:spLocks noChangeArrowheads="1"/>
          </p:cNvSpPr>
          <p:nvPr/>
        </p:nvSpPr>
        <p:spPr bwMode="auto">
          <a:xfrm>
            <a:off x="1600200" y="3124200"/>
            <a:ext cx="381000" cy="228600"/>
          </a:xfrm>
          <a:prstGeom prst="ellipse">
            <a:avLst/>
          </a:prstGeom>
          <a:solidFill>
            <a:srgbClr val="D8BB9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01" name="Text Box 7"/>
          <p:cNvSpPr txBox="1">
            <a:spLocks noChangeArrowheads="1"/>
          </p:cNvSpPr>
          <p:nvPr/>
        </p:nvSpPr>
        <p:spPr bwMode="auto">
          <a:xfrm>
            <a:off x="2743200" y="612775"/>
            <a:ext cx="36449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latin typeface="Times New Roman" pitchFamily="18" charset="0"/>
              </a:rPr>
              <a:t>Immobilization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43000" y="1524000"/>
            <a:ext cx="7543800" cy="533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smtClean="0">
                <a:latin typeface="Times New Roman" pitchFamily="18" charset="0"/>
              </a:rPr>
              <a:t>Patient’s set-up using lasers &amp; external markings</a:t>
            </a:r>
            <a:r>
              <a:rPr lang="en-US" smtClean="0">
                <a:latin typeface="Times New Roman" pitchFamily="18" charset="0"/>
              </a:rPr>
              <a:t> </a:t>
            </a:r>
          </a:p>
        </p:txBody>
      </p:sp>
      <p:sp>
        <p:nvSpPr>
          <p:cNvPr id="56323" name="Rectangle 8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chemeClr val="tx1"/>
                </a:solidFill>
                <a:latin typeface="Times New Roman" pitchFamily="18" charset="0"/>
              </a:rPr>
              <a:t>Treatment </a:t>
            </a:r>
          </a:p>
        </p:txBody>
      </p:sp>
      <p:pic>
        <p:nvPicPr>
          <p:cNvPr id="56324" name="Picture 9" descr="IMG_024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514600"/>
            <a:ext cx="4267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10" descr="IMG_02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514600"/>
            <a:ext cx="4191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533400"/>
            <a:ext cx="8763000" cy="685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 </a:t>
            </a:r>
            <a:r>
              <a:rPr lang="en-US" b="1" smtClean="0">
                <a:latin typeface="Times New Roman" pitchFamily="18" charset="0"/>
              </a:rPr>
              <a:t>AP and Lateral KV images using OBI-2D Match</a:t>
            </a:r>
          </a:p>
          <a:p>
            <a:pPr eaLnBrk="1" hangingPunct="1">
              <a:buFontTx/>
              <a:buNone/>
            </a:pPr>
            <a:endParaRPr lang="en-US" sz="2800" smtClean="0"/>
          </a:p>
        </p:txBody>
      </p:sp>
      <p:pic>
        <p:nvPicPr>
          <p:cNvPr id="57347" name="Picture 4" descr="MVI_0258_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1314450"/>
            <a:ext cx="3124200" cy="234315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57348" name="Picture 5" descr="MVI_0254_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314450"/>
            <a:ext cx="3124200" cy="234315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57349" name="Text Box 6"/>
          <p:cNvSpPr txBox="1">
            <a:spLocks noChangeArrowheads="1"/>
          </p:cNvSpPr>
          <p:nvPr/>
        </p:nvSpPr>
        <p:spPr bwMode="auto">
          <a:xfrm>
            <a:off x="1524000" y="3976688"/>
            <a:ext cx="1981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Times New Roman" pitchFamily="18" charset="0"/>
              </a:rPr>
              <a:t>AP KV imaging</a:t>
            </a:r>
          </a:p>
        </p:txBody>
      </p:sp>
      <p:sp>
        <p:nvSpPr>
          <p:cNvPr id="57350" name="Text Box 7"/>
          <p:cNvSpPr txBox="1">
            <a:spLocks noChangeArrowheads="1"/>
          </p:cNvSpPr>
          <p:nvPr/>
        </p:nvSpPr>
        <p:spPr bwMode="auto">
          <a:xfrm>
            <a:off x="5791200" y="3962400"/>
            <a:ext cx="213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Lat KV imaging</a:t>
            </a:r>
          </a:p>
        </p:txBody>
      </p:sp>
      <p:pic>
        <p:nvPicPr>
          <p:cNvPr id="57351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4572000"/>
            <a:ext cx="2590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4495800"/>
            <a:ext cx="2895600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400"/>
            <a:ext cx="8382000" cy="4525963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Times New Roman" pitchFamily="18" charset="0"/>
              </a:rPr>
              <a:t>AP and Lateral images were compared with the OBI software via direct overlay with DRR.</a:t>
            </a:r>
          </a:p>
          <a:p>
            <a:pPr eaLnBrk="1" hangingPunct="1">
              <a:buFontTx/>
              <a:buNone/>
            </a:pPr>
            <a:endParaRPr lang="en-US" sz="2400" smtClean="0">
              <a:latin typeface="Times New Roman" pitchFamily="18" charset="0"/>
            </a:endParaRPr>
          </a:p>
          <a:p>
            <a:pPr eaLnBrk="1" hangingPunct="1"/>
            <a:r>
              <a:rPr lang="en-US" sz="2400" smtClean="0">
                <a:latin typeface="Times New Roman" pitchFamily="18" charset="0"/>
              </a:rPr>
              <a:t>Manual matching was performed by Radiation Oncologist on implanted markers or on bony landmarks</a:t>
            </a:r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</p:txBody>
      </p:sp>
      <p:pic>
        <p:nvPicPr>
          <p:cNvPr id="143365" name="Movie3.wmv">
            <a:hlinkClick r:id="" action="ppaction://media"/>
          </p:cNvPr>
          <p:cNvPicPr>
            <a:picLocks noRot="1" noChangeAspect="1" noChangeArrowheads="1"/>
          </p:cNvPicPr>
          <p:nvPr>
            <p:ph sz="half" idx="2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1600200" y="2362200"/>
            <a:ext cx="5943600" cy="44577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99" fill="hold"/>
                                        <p:tgtEl>
                                          <p:spTgt spid="1433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336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33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33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65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404" name="Movie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8" fill="hold"/>
                                        <p:tgtEl>
                                          <p:spTgt spid="4864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8640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86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864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6404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620" name="cbct-prostate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676400" y="12954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 Box 5"/>
          <p:cNvSpPr txBox="1">
            <a:spLocks noChangeArrowheads="1"/>
          </p:cNvSpPr>
          <p:nvPr/>
        </p:nvSpPr>
        <p:spPr bwMode="auto">
          <a:xfrm>
            <a:off x="3048000" y="228600"/>
            <a:ext cx="34575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latin typeface="Times New Roman" pitchFamily="18" charset="0"/>
              </a:rPr>
              <a:t>Cone beam CT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9" fill="hold"/>
                                        <p:tgtEl>
                                          <p:spTgt spid="4956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956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956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956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5620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" y="2667000"/>
            <a:ext cx="2705100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2667000"/>
            <a:ext cx="2743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6"/>
          <p:cNvSpPr txBox="1">
            <a:spLocks noChangeArrowheads="1"/>
          </p:cNvSpPr>
          <p:nvPr/>
        </p:nvSpPr>
        <p:spPr bwMode="auto">
          <a:xfrm>
            <a:off x="-76200" y="1265238"/>
            <a:ext cx="9753600" cy="1096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b="1">
                <a:latin typeface="Times New Roman" pitchFamily="18" charset="0"/>
              </a:rPr>
              <a:t>The markers are at a different orientation compared with the reference </a:t>
            </a:r>
            <a:r>
              <a:rPr lang="en-US" sz="2200">
                <a:latin typeface="Times New Roman" pitchFamily="18" charset="0"/>
              </a:rPr>
              <a:t>DRR. </a:t>
            </a:r>
          </a:p>
          <a:p>
            <a:endParaRPr lang="en-US" sz="2200">
              <a:latin typeface="Times New Roman" pitchFamily="18" charset="0"/>
            </a:endParaRPr>
          </a:p>
          <a:p>
            <a:r>
              <a:rPr lang="en-US" sz="2200" b="1">
                <a:latin typeface="Times New Roman" pitchFamily="18" charset="0"/>
              </a:rPr>
              <a:t>This patient cannot be aligned by X-Y-Z shifts alone</a:t>
            </a:r>
          </a:p>
        </p:txBody>
      </p:sp>
      <p:pic>
        <p:nvPicPr>
          <p:cNvPr id="6144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2667000"/>
            <a:ext cx="3124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6" name="Text Box 8"/>
          <p:cNvSpPr txBox="1">
            <a:spLocks noChangeArrowheads="1"/>
          </p:cNvSpPr>
          <p:nvPr/>
        </p:nvSpPr>
        <p:spPr bwMode="auto">
          <a:xfrm>
            <a:off x="822325" y="5753100"/>
            <a:ext cx="679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</a:rPr>
              <a:t>DRR</a:t>
            </a:r>
          </a:p>
        </p:txBody>
      </p:sp>
      <p:sp>
        <p:nvSpPr>
          <p:cNvPr id="61447" name="Text Box 9"/>
          <p:cNvSpPr txBox="1">
            <a:spLocks noChangeArrowheads="1"/>
          </p:cNvSpPr>
          <p:nvPr/>
        </p:nvSpPr>
        <p:spPr bwMode="auto">
          <a:xfrm>
            <a:off x="4222750" y="5827713"/>
            <a:ext cx="590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OBI</a:t>
            </a:r>
          </a:p>
        </p:txBody>
      </p:sp>
      <p:sp>
        <p:nvSpPr>
          <p:cNvPr id="61448" name="Text Box 10"/>
          <p:cNvSpPr txBox="1">
            <a:spLocks noChangeArrowheads="1"/>
          </p:cNvSpPr>
          <p:nvPr/>
        </p:nvSpPr>
        <p:spPr bwMode="auto">
          <a:xfrm>
            <a:off x="1584325" y="152400"/>
            <a:ext cx="61118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latin typeface="Times New Roman" pitchFamily="18" charset="0"/>
              </a:rPr>
              <a:t>Altered marker orientation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1066800"/>
          </a:xfrm>
        </p:spPr>
        <p:txBody>
          <a:bodyPr/>
          <a:lstStyle/>
          <a:p>
            <a:pPr eaLnBrk="1" hangingPunct="1"/>
            <a:r>
              <a:rPr lang="en-GB" sz="4800" b="1" smtClean="0">
                <a:latin typeface="Times New Roman" pitchFamily="18" charset="0"/>
              </a:rPr>
              <a:t>ERAS OF EVOLUTION</a:t>
            </a:r>
            <a:endParaRPr lang="en-US" sz="4800" b="1" smtClean="0">
              <a:latin typeface="Times New Roman" pitchFamily="18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590800"/>
            <a:ext cx="6705600" cy="281940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en-GB" sz="2800" smtClean="0">
                <a:latin typeface="Times New Roman" pitchFamily="18" charset="0"/>
              </a:rPr>
              <a:t>Pre 1890  - Only Surgery</a:t>
            </a:r>
          </a:p>
          <a:p>
            <a:pPr algn="l" eaLnBrk="1" hangingPunct="1">
              <a:lnSpc>
                <a:spcPct val="80000"/>
              </a:lnSpc>
            </a:pPr>
            <a:r>
              <a:rPr lang="en-GB" sz="2800" smtClean="0">
                <a:latin typeface="Times New Roman" pitchFamily="18" charset="0"/>
              </a:rPr>
              <a:t>1895-1915  - Major breakthrough Radium</a:t>
            </a:r>
          </a:p>
          <a:p>
            <a:pPr algn="l" eaLnBrk="1" hangingPunct="1">
              <a:lnSpc>
                <a:spcPct val="80000"/>
              </a:lnSpc>
            </a:pPr>
            <a:r>
              <a:rPr lang="en-GB" sz="2800" smtClean="0">
                <a:latin typeface="Times New Roman" pitchFamily="18" charset="0"/>
              </a:rPr>
              <a:t>1915 -1935 -External Beam Therapy</a:t>
            </a:r>
          </a:p>
          <a:p>
            <a:pPr algn="l" eaLnBrk="1" hangingPunct="1">
              <a:lnSpc>
                <a:spcPct val="80000"/>
              </a:lnSpc>
            </a:pPr>
            <a:r>
              <a:rPr lang="en-GB" sz="2800" smtClean="0">
                <a:latin typeface="Times New Roman" pitchFamily="18" charset="0"/>
              </a:rPr>
              <a:t>1935-1980 – Megavoltage Cobalt Therapy</a:t>
            </a:r>
          </a:p>
          <a:p>
            <a:pPr algn="l" eaLnBrk="1" hangingPunct="1">
              <a:lnSpc>
                <a:spcPct val="80000"/>
              </a:lnSpc>
            </a:pPr>
            <a:r>
              <a:rPr lang="en-GB" sz="2800" smtClean="0">
                <a:latin typeface="Times New Roman" pitchFamily="18" charset="0"/>
              </a:rPr>
              <a:t>1981-2000 – Megavoltage Linac  Therapy</a:t>
            </a:r>
          </a:p>
          <a:p>
            <a:pPr algn="l" eaLnBrk="1" hangingPunct="1">
              <a:lnSpc>
                <a:spcPct val="80000"/>
              </a:lnSpc>
            </a:pPr>
            <a:r>
              <a:rPr lang="en-GB" sz="2800" smtClean="0">
                <a:latin typeface="Times New Roman" pitchFamily="18" charset="0"/>
              </a:rPr>
              <a:t>2001-2007_- Precise Conformal Therapy</a:t>
            </a:r>
          </a:p>
          <a:p>
            <a:pPr algn="l" eaLnBrk="1" hangingPunct="1">
              <a:lnSpc>
                <a:spcPct val="80000"/>
              </a:lnSpc>
            </a:pPr>
            <a:endParaRPr lang="en-US" sz="3600" smtClean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MVC-004F"/>
          <p:cNvPicPr>
            <a:picLocks noChangeAspect="1" noChangeArrowheads="1"/>
          </p:cNvPicPr>
          <p:nvPr/>
        </p:nvPicPr>
        <p:blipFill>
          <a:blip r:embed="rId2">
            <a:lum bright="22000" contrast="20000"/>
          </a:blip>
          <a:srcRect/>
          <a:stretch>
            <a:fillRect/>
          </a:stretch>
        </p:blipFill>
        <p:spPr bwMode="auto">
          <a:xfrm>
            <a:off x="0" y="1295400"/>
            <a:ext cx="4724400" cy="39624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24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latin typeface="Times New Roman" pitchFamily="18" charset="0"/>
              </a:rPr>
              <a:t>81 Gy in 45 fractions</a:t>
            </a:r>
          </a:p>
        </p:txBody>
      </p:sp>
      <p:pic>
        <p:nvPicPr>
          <p:cNvPr id="62468" name="Picture 4" descr="MVC-007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295400"/>
            <a:ext cx="4191000" cy="396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2469" name="Rectangle 4"/>
          <p:cNvSpPr>
            <a:spLocks noChangeArrowheads="1"/>
          </p:cNvSpPr>
          <p:nvPr/>
        </p:nvSpPr>
        <p:spPr bwMode="auto">
          <a:xfrm>
            <a:off x="304800" y="5257800"/>
            <a:ext cx="86106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24 months follow-up status</a:t>
            </a:r>
          </a:p>
          <a:p>
            <a:pPr algn="ctr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Disease – NED </a:t>
            </a:r>
          </a:p>
          <a:p>
            <a:pPr algn="ctr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No rectal &amp; bladder complications</a:t>
            </a:r>
          </a:p>
          <a:p>
            <a:pPr algn="ctr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PSA level Normal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18" name="MRI_coronal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590800" y="990600"/>
            <a:ext cx="4648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/>
          <a:lstStyle/>
          <a:p>
            <a:pPr eaLnBrk="1" hangingPunct="1"/>
            <a:r>
              <a:rPr lang="en-US" smtClean="0"/>
              <a:t>Moving target – A Problem</a:t>
            </a:r>
          </a:p>
        </p:txBody>
      </p:sp>
      <p:sp>
        <p:nvSpPr>
          <p:cNvPr id="63492" name="Content Placeholder 5"/>
          <p:cNvSpPr>
            <a:spLocks noGrp="1"/>
          </p:cNvSpPr>
          <p:nvPr>
            <p:ph sz="half" idx="1"/>
          </p:nvPr>
        </p:nvSpPr>
        <p:spPr>
          <a:xfrm>
            <a:off x="685800" y="5943600"/>
            <a:ext cx="3810000" cy="182563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4" fill="hold"/>
                                        <p:tgtEl>
                                          <p:spTgt spid="768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68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68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68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818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Rot="1" noChangeArrowheads="1"/>
          </p:cNvSpPr>
          <p:nvPr/>
        </p:nvSpPr>
        <p:spPr bwMode="auto">
          <a:xfrm>
            <a:off x="381000" y="155575"/>
            <a:ext cx="8510588" cy="13033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lIns="84216" tIns="42108" rIns="84216" bIns="42108" anchor="ctr">
            <a:spAutoFit/>
          </a:bodyPr>
          <a:lstStyle/>
          <a:p>
            <a:pPr defTabSz="842963">
              <a:defRPr/>
            </a:pPr>
            <a:r>
              <a:rPr lang="en-US" sz="37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Techniques to treat mobile tumors</a:t>
            </a:r>
          </a:p>
          <a:p>
            <a:pPr defTabSz="842963">
              <a:defRPr/>
            </a:pPr>
            <a:endParaRPr lang="en-US" sz="37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pSp>
        <p:nvGrpSpPr>
          <p:cNvPr id="65539" name="Group 3"/>
          <p:cNvGrpSpPr>
            <a:grpSpLocks/>
          </p:cNvGrpSpPr>
          <p:nvPr/>
        </p:nvGrpSpPr>
        <p:grpSpPr bwMode="auto">
          <a:xfrm>
            <a:off x="928688" y="1076325"/>
            <a:ext cx="7265987" cy="5451475"/>
            <a:chOff x="585" y="678"/>
            <a:chExt cx="4577" cy="3434"/>
          </a:xfrm>
        </p:grpSpPr>
        <p:pic>
          <p:nvPicPr>
            <p:cNvPr id="65540" name="Picture 4" descr="MovingTumorNoMargin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85" y="678"/>
              <a:ext cx="4577" cy="3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541" name="Rectangle 5"/>
            <p:cNvSpPr>
              <a:spLocks noChangeArrowheads="1"/>
            </p:cNvSpPr>
            <p:nvPr/>
          </p:nvSpPr>
          <p:spPr bwMode="auto">
            <a:xfrm>
              <a:off x="3936" y="3792"/>
              <a:ext cx="1152" cy="24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84216" tIns="42108" rIns="84216" bIns="42108" anchor="ctr"/>
            <a:lstStyle/>
            <a:p>
              <a:pPr algn="ctr" defTabSz="842963" eaLnBrk="0" hangingPunct="0"/>
              <a:endParaRPr lang="en-US" sz="1100" b="1">
                <a:latin typeface="Helvetica"/>
              </a:endParaRPr>
            </a:p>
          </p:txBody>
        </p:sp>
      </p:grp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MovingTumorGating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1076325"/>
            <a:ext cx="7286625" cy="546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5" name="Rectangle 3"/>
          <p:cNvSpPr>
            <a:spLocks noRot="1" noChangeArrowheads="1"/>
          </p:cNvSpPr>
          <p:nvPr/>
        </p:nvSpPr>
        <p:spPr bwMode="auto">
          <a:xfrm>
            <a:off x="304800" y="231775"/>
            <a:ext cx="6948488" cy="13033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lIns="84216" tIns="42108" rIns="84216" bIns="42108" anchor="ctr">
            <a:spAutoFit/>
          </a:bodyPr>
          <a:lstStyle/>
          <a:p>
            <a:pPr defTabSz="842963">
              <a:defRPr/>
            </a:pPr>
            <a:r>
              <a:rPr lang="en-US" sz="37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Techniques to treat mobile tumors</a:t>
            </a:r>
          </a:p>
          <a:p>
            <a:pPr defTabSz="842963">
              <a:defRPr/>
            </a:pPr>
            <a:endParaRPr lang="en-US" sz="3700" b="1">
              <a:solidFill>
                <a:srgbClr val="000000"/>
              </a:solidFill>
            </a:endParaRP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6246813" y="6019800"/>
            <a:ext cx="1830387" cy="38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4216" tIns="42108" rIns="84216" bIns="42108" anchor="ctr"/>
          <a:lstStyle/>
          <a:p>
            <a:pPr algn="ctr" defTabSz="842963" eaLnBrk="0" hangingPunct="0"/>
            <a:endParaRPr lang="en-US" sz="1100" b="1">
              <a:latin typeface="Helvetica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MovingTumorCybe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4888" y="1076325"/>
            <a:ext cx="7191375" cy="539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3" name="Rectangle 3"/>
          <p:cNvSpPr>
            <a:spLocks noRot="1" noChangeArrowheads="1"/>
          </p:cNvSpPr>
          <p:nvPr/>
        </p:nvSpPr>
        <p:spPr bwMode="auto">
          <a:xfrm>
            <a:off x="304800" y="231775"/>
            <a:ext cx="6948488" cy="13033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lIns="84216" tIns="42108" rIns="84216" bIns="42108" anchor="ctr">
            <a:spAutoFit/>
          </a:bodyPr>
          <a:lstStyle/>
          <a:p>
            <a:pPr defTabSz="842963">
              <a:defRPr/>
            </a:pPr>
            <a:r>
              <a:rPr lang="en-US" sz="370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Techniques to treat mobile tumors</a:t>
            </a:r>
          </a:p>
          <a:p>
            <a:pPr defTabSz="842963">
              <a:defRPr/>
            </a:pPr>
            <a:endParaRPr lang="en-US" sz="37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6246813" y="5943600"/>
            <a:ext cx="1830387" cy="38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4216" tIns="42108" rIns="84216" bIns="42108" anchor="ctr"/>
          <a:lstStyle/>
          <a:p>
            <a:pPr algn="ctr" defTabSz="842963" eaLnBrk="0" hangingPunct="0"/>
            <a:endParaRPr lang="en-US" sz="1100" b="1">
              <a:latin typeface="Helvetica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57925" y="0"/>
            <a:ext cx="2886075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71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Rectangle 4"/>
          <p:cNvSpPr>
            <a:spLocks noGrp="1" noChangeArrowheads="1"/>
          </p:cNvSpPr>
          <p:nvPr>
            <p:ph type="title"/>
          </p:nvPr>
        </p:nvSpPr>
        <p:spPr>
          <a:xfrm>
            <a:off x="2895600" y="609600"/>
            <a:ext cx="3429000" cy="1143000"/>
          </a:xfrm>
        </p:spPr>
        <p:txBody>
          <a:bodyPr/>
          <a:lstStyle/>
          <a:p>
            <a:pPr eaLnBrk="1" hangingPunct="1"/>
            <a:r>
              <a:rPr lang="en-US" sz="2400" b="1" smtClean="0">
                <a:latin typeface="Times New Roman" pitchFamily="18" charset="0"/>
              </a:rPr>
              <a:t>CBCT showing</a:t>
            </a:r>
            <a:br>
              <a:rPr lang="en-US" sz="2400" b="1" smtClean="0">
                <a:latin typeface="Times New Roman" pitchFamily="18" charset="0"/>
              </a:rPr>
            </a:br>
            <a:r>
              <a:rPr lang="en-US" sz="2400" b="1" smtClean="0">
                <a:solidFill>
                  <a:srgbClr val="FF3300"/>
                </a:solidFill>
                <a:latin typeface="Times New Roman" pitchFamily="18" charset="0"/>
              </a:rPr>
              <a:t>gross contour change </a:t>
            </a:r>
            <a:r>
              <a:rPr lang="en-US" sz="2400" b="1" smtClean="0">
                <a:latin typeface="Times New Roman" pitchFamily="18" charset="0"/>
              </a:rPr>
              <a:t>After 10 fractions</a:t>
            </a:r>
          </a:p>
        </p:txBody>
      </p:sp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3276600"/>
            <a:ext cx="315277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1203325" y="4586288"/>
            <a:ext cx="9826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imes New Roman" pitchFamily="18" charset="0"/>
              </a:rPr>
              <a:t>Ref CT</a:t>
            </a: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6172200" y="4625975"/>
            <a:ext cx="28146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imes New Roman" pitchFamily="18" charset="0"/>
              </a:rPr>
              <a:t>CBCT after 25 fractions</a:t>
            </a:r>
          </a:p>
        </p:txBody>
      </p:sp>
      <p:sp>
        <p:nvSpPr>
          <p:cNvPr id="68616" name="Line 8"/>
          <p:cNvSpPr>
            <a:spLocks noChangeShapeType="1"/>
          </p:cNvSpPr>
          <p:nvPr/>
        </p:nvSpPr>
        <p:spPr bwMode="auto">
          <a:xfrm>
            <a:off x="2209800" y="4724400"/>
            <a:ext cx="1447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8617" name="Line 9"/>
          <p:cNvSpPr>
            <a:spLocks noChangeShapeType="1"/>
          </p:cNvSpPr>
          <p:nvPr/>
        </p:nvSpPr>
        <p:spPr bwMode="auto">
          <a:xfrm flipH="1">
            <a:off x="5486400" y="4953000"/>
            <a:ext cx="1371600" cy="914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431925"/>
            <a:ext cx="7631113" cy="375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5565775"/>
            <a:ext cx="7458075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717550" y="349250"/>
            <a:ext cx="7512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latin typeface="Times New Roman" pitchFamily="18" charset="0"/>
              </a:rPr>
              <a:t>Overlay of contours on CBCT images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065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678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0" name="Text Box 6"/>
          <p:cNvSpPr txBox="1">
            <a:spLocks noChangeArrowheads="1"/>
          </p:cNvSpPr>
          <p:nvPr/>
        </p:nvSpPr>
        <p:spPr bwMode="auto">
          <a:xfrm>
            <a:off x="304800" y="3733800"/>
            <a:ext cx="807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0661" name="Text Box 7"/>
          <p:cNvSpPr txBox="1">
            <a:spLocks noChangeArrowheads="1"/>
          </p:cNvSpPr>
          <p:nvPr/>
        </p:nvSpPr>
        <p:spPr bwMode="auto">
          <a:xfrm>
            <a:off x="152400" y="3810000"/>
            <a:ext cx="88392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u="sng"/>
              <a:t>IS Replanning Required following shrinkage of normal tissues in postoperative head and neck patients on IMRT ?</a:t>
            </a:r>
          </a:p>
          <a:p>
            <a:endParaRPr lang="en-US" sz="2400" b="1" u="sng"/>
          </a:p>
          <a:p>
            <a:r>
              <a:rPr lang="en-US" sz="2400"/>
              <a:t>V Bansal, K Jani ,A Kumar, D Bhavsar, V Subramaniam,R Patel</a:t>
            </a:r>
          </a:p>
          <a:p>
            <a:endParaRPr lang="en-US" sz="2400"/>
          </a:p>
          <a:p>
            <a:r>
              <a:rPr lang="en-US" sz="2400"/>
              <a:t>Page s 259, Vol.88 , supp 2, Sep 2008,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686800" cy="1143000"/>
          </a:xfrm>
        </p:spPr>
        <p:txBody>
          <a:bodyPr/>
          <a:lstStyle/>
          <a:p>
            <a:r>
              <a:rPr lang="en-US" sz="4000" b="1" smtClean="0">
                <a:latin typeface="Times New Roman" pitchFamily="18" charset="0"/>
              </a:rPr>
              <a:t>Impact of IGRT on IMRT Contouring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200025" y="1371600"/>
            <a:ext cx="89439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</a:rPr>
              <a:t>More closer margin between normal and abnormal structures </a:t>
            </a: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909763"/>
            <a:ext cx="6096000" cy="494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4495800"/>
            <a:ext cx="8763000" cy="1676400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Times New Roman" pitchFamily="18" charset="0"/>
              </a:rPr>
              <a:t>Simple treatment delivers uniform dose from 2-4 beam angles  </a:t>
            </a:r>
          </a:p>
          <a:p>
            <a:pPr eaLnBrk="1" hangingPunct="1"/>
            <a:r>
              <a:rPr lang="en-US" sz="2400" smtClean="0">
                <a:latin typeface="Times New Roman" pitchFamily="18" charset="0"/>
              </a:rPr>
              <a:t>Beam shape is rectangular or square</a:t>
            </a:r>
          </a:p>
          <a:p>
            <a:pPr eaLnBrk="1" hangingPunct="1"/>
            <a:r>
              <a:rPr lang="en-US" sz="2400" smtClean="0">
                <a:latin typeface="Times New Roman" pitchFamily="18" charset="0"/>
              </a:rPr>
              <a:t>Beam hits healthy tissue as well as tumor</a:t>
            </a:r>
          </a:p>
          <a:p>
            <a:pPr eaLnBrk="1" hangingPunct="1"/>
            <a:r>
              <a:rPr lang="en-US" sz="2400" smtClean="0">
                <a:latin typeface="Times New Roman" pitchFamily="18" charset="0"/>
              </a:rPr>
              <a:t>Doses have to be kept low to minimize harm to normal tissue</a:t>
            </a:r>
            <a:endParaRPr lang="en-US" sz="2400" b="1" smtClean="0">
              <a:latin typeface="Times New Roman" pitchFamily="18" charset="0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6037263" y="2208213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642938" y="185738"/>
            <a:ext cx="2128837" cy="890587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838200" y="76200"/>
            <a:ext cx="7621588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b="1">
                <a:solidFill>
                  <a:schemeClr val="tx2"/>
                </a:solidFill>
                <a:latin typeface="Times New Roman" pitchFamily="18" charset="0"/>
              </a:rPr>
              <a:t>Conventional Radiotherapy</a:t>
            </a:r>
            <a:r>
              <a:rPr lang="en-US" sz="360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1143000"/>
            <a:ext cx="3581400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PICT000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143000"/>
            <a:ext cx="20002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 rot="-731019">
            <a:off x="3201988" y="1752600"/>
            <a:ext cx="1447800" cy="18446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 rot="-731019">
            <a:off x="6248400" y="1676400"/>
            <a:ext cx="1447800" cy="18446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552450" y="3846513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Manual </a:t>
            </a: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4267200" y="3886200"/>
            <a:ext cx="250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Conventional simulator</a:t>
            </a:r>
          </a:p>
        </p:txBody>
      </p:sp>
      <p:pic>
        <p:nvPicPr>
          <p:cNvPr id="18444" name="Picture 12" descr="pelvis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0" y="857250"/>
            <a:ext cx="314642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5410200" y="685800"/>
            <a:ext cx="3352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6324600" y="1143000"/>
            <a:ext cx="1524000" cy="19208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Fig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57400"/>
            <a:ext cx="9144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0" y="38100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latin typeface="Times New Roman" pitchFamily="18" charset="0"/>
              </a:rPr>
              <a:t>Precision vs. accuracy</a:t>
            </a:r>
          </a:p>
          <a:p>
            <a:pPr algn="ctr"/>
            <a:r>
              <a:rPr lang="en-US" sz="3200" b="1">
                <a:latin typeface="Times New Roman" pitchFamily="18" charset="0"/>
              </a:rPr>
              <a:t>IMRT (precise) vs. IGRT (accurate)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pPr algn="l" eaLnBrk="1" hangingPunct="1"/>
            <a:r>
              <a:rPr lang="en-US" sz="3600" b="1" smtClean="0">
                <a:latin typeface="Times New Roman" pitchFamily="18" charset="0"/>
              </a:rPr>
              <a:t>What is clinical outcome with image guidance 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290513" y="2514600"/>
            <a:ext cx="60245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Times New Roman" pitchFamily="18" charset="0"/>
              </a:rPr>
              <a:t>Immediate results – better outcome of IMRT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2819400" y="3276600"/>
            <a:ext cx="48926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latin typeface="Times New Roman" pitchFamily="18" charset="0"/>
              </a:rPr>
              <a:t>  less steroid use, lesser admissions</a:t>
            </a:r>
          </a:p>
          <a:p>
            <a:endParaRPr lang="en-US" sz="2400" b="1">
              <a:latin typeface="Times New Roman" pitchFamily="18" charset="0"/>
            </a:endParaRPr>
          </a:p>
          <a:p>
            <a:endParaRPr lang="en-US" sz="2400" b="1">
              <a:latin typeface="Times New Roman" pitchFamily="18" charset="0"/>
            </a:endParaRPr>
          </a:p>
          <a:p>
            <a:endParaRPr lang="en-US" sz="2400" b="1">
              <a:latin typeface="Times New Roman" pitchFamily="18" charset="0"/>
            </a:endParaRPr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2971800" y="4070350"/>
            <a:ext cx="48006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latin typeface="Times New Roman" pitchFamily="18" charset="0"/>
              </a:rPr>
              <a:t>Less grade III/IV toxicities,</a:t>
            </a:r>
          </a:p>
          <a:p>
            <a:r>
              <a:rPr lang="en-US" sz="2400" b="1">
                <a:latin typeface="Times New Roman" pitchFamily="18" charset="0"/>
              </a:rPr>
              <a:t>Increased use of chemoradiation</a:t>
            </a:r>
          </a:p>
          <a:p>
            <a:r>
              <a:rPr lang="en-US" sz="2400" b="1">
                <a:latin typeface="Times New Roman" pitchFamily="18" charset="0"/>
              </a:rPr>
              <a:t>Virtually no treatment breaks</a:t>
            </a: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152400" y="2057400"/>
            <a:ext cx="7456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CC0000"/>
                </a:solidFill>
                <a:latin typeface="Times New Roman" pitchFamily="18" charset="0"/>
              </a:rPr>
              <a:t>Most difficult issue to address – to many other variables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  <a:noFill/>
        </p:spPr>
        <p:txBody>
          <a:bodyPr/>
          <a:lstStyle/>
          <a:p>
            <a:pPr algn="l" eaLnBrk="1" hangingPunct="1"/>
            <a:r>
              <a:rPr lang="en-US" sz="3600" b="1" smtClean="0">
                <a:latin typeface="Times New Roman" pitchFamily="18" charset="0"/>
              </a:rPr>
              <a:t>What is clinical outcome with image guidance</a:t>
            </a:r>
            <a:r>
              <a:rPr lang="en-US" sz="3600" smtClean="0">
                <a:latin typeface="Times New Roman" pitchFamily="18" charset="0"/>
              </a:rPr>
              <a:t> </a:t>
            </a:r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0" y="1066800"/>
            <a:ext cx="4545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Times New Roman" pitchFamily="18" charset="0"/>
              </a:rPr>
              <a:t>( since Aug 2006 – Dec 2007 data)</a:t>
            </a:r>
          </a:p>
        </p:txBody>
      </p:sp>
      <p:graphicFrame>
        <p:nvGraphicFramePr>
          <p:cNvPr id="501764" name="Group 4"/>
          <p:cNvGraphicFramePr>
            <a:graphicFrameLocks noGrp="1"/>
          </p:cNvGraphicFramePr>
          <p:nvPr>
            <p:ph idx="1"/>
          </p:nvPr>
        </p:nvGraphicFramePr>
        <p:xfrm>
          <a:off x="228600" y="2292350"/>
          <a:ext cx="8839200" cy="3048000"/>
        </p:xfrm>
        <a:graphic>
          <a:graphicData uri="http://schemas.openxmlformats.org/drawingml/2006/table">
            <a:tbl>
              <a:tblPr/>
              <a:tblGrid>
                <a:gridCol w="1309688"/>
                <a:gridCol w="2227262"/>
                <a:gridCol w="1416050"/>
                <a:gridCol w="1600200"/>
                <a:gridCol w="2286000"/>
              </a:tblGrid>
              <a:tr h="755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Total patients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Mean follow- up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(months)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local recurrence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Systemic mets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No follow up (even on phone 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5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Radical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Postop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23.7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Ghanshym post RT on chemo (5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0"/>
            <a:ext cx="29718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3" descr="atul 22jan (13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0"/>
            <a:ext cx="2743200" cy="21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4" descr="ramesh 131 (7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0"/>
            <a:ext cx="289560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1" name="Picture 5" descr="jayshkh 171 (9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8400" y="4591050"/>
            <a:ext cx="28956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2" name="Picture 6" descr="himmat patel 19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24200" y="4648200"/>
            <a:ext cx="2971800" cy="219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3" name="Picture 7" descr="Ghanshym post RT on chem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00400" y="2286000"/>
            <a:ext cx="28194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4" name="Picture 8" descr="vijay sinhal post rt 1 half month (5)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48400" y="2286000"/>
            <a:ext cx="2895600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5" name="Text Box 9"/>
          <p:cNvSpPr txBox="1">
            <a:spLocks noChangeArrowheads="1"/>
          </p:cNvSpPr>
          <p:nvPr/>
        </p:nvSpPr>
        <p:spPr bwMode="auto">
          <a:xfrm>
            <a:off x="501650" y="609600"/>
            <a:ext cx="20129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latin typeface="Times New Roman" pitchFamily="18" charset="0"/>
              </a:rPr>
              <a:t>Salivation</a:t>
            </a:r>
          </a:p>
          <a:p>
            <a:r>
              <a:rPr lang="en-US" sz="3200" b="1">
                <a:latin typeface="Times New Roman" pitchFamily="18" charset="0"/>
              </a:rPr>
              <a:t>40 – 80 % </a:t>
            </a:r>
          </a:p>
        </p:txBody>
      </p:sp>
      <p:pic>
        <p:nvPicPr>
          <p:cNvPr id="75786" name="Picture 10" descr="vijay sinhal post rt 1 half month (2)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4629150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vijay sinhal post rt 1 half month (12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73850" y="3657600"/>
            <a:ext cx="24701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3" name="Picture 3" descr="atul 22jan (2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0"/>
            <a:ext cx="236537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4" descr="jayshkh 171 (2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0" y="3638550"/>
            <a:ext cx="2449513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5" name="Picture 5" descr="himmat aptel 109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8600" y="3657600"/>
            <a:ext cx="244316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6" name="Picture 6" descr="himmat aptel 1091 (1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00838" y="0"/>
            <a:ext cx="244316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136525" y="381000"/>
            <a:ext cx="3429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latin typeface="Times New Roman" pitchFamily="18" charset="0"/>
              </a:rPr>
              <a:t>Acceptable skin and </a:t>
            </a:r>
          </a:p>
          <a:p>
            <a:r>
              <a:rPr lang="en-US" sz="2400" b="1">
                <a:latin typeface="Times New Roman" pitchFamily="18" charset="0"/>
              </a:rPr>
              <a:t>subcutaneous tissue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jayshkh 171 (5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2209800"/>
            <a:ext cx="3124200" cy="229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Picture 3" descr="vijay sinhal post rt 1 half month (8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0"/>
            <a:ext cx="312420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8" name="Picture 4" descr="atul 22jan (3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4629150"/>
            <a:ext cx="292417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9" name="Picture 5" descr="Ghanshym post RT on chemo (5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4622800"/>
            <a:ext cx="312420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0" name="Picture 6" descr="Ghanshym post RT on chemo (4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1800" y="2362200"/>
            <a:ext cx="2895600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1" name="Text Box 7"/>
          <p:cNvSpPr txBox="1">
            <a:spLocks noChangeArrowheads="1"/>
          </p:cNvSpPr>
          <p:nvPr/>
        </p:nvSpPr>
        <p:spPr bwMode="auto">
          <a:xfrm>
            <a:off x="304800" y="914400"/>
            <a:ext cx="3986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Times New Roman" pitchFamily="18" charset="0"/>
              </a:rPr>
              <a:t>Save TM joints – less trismus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1524000" y="2362200"/>
            <a:ext cx="55626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09800"/>
            <a:ext cx="9144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525000" cy="1219200"/>
          </a:xfrm>
          <a:noFill/>
        </p:spPr>
        <p:txBody>
          <a:bodyPr/>
          <a:lstStyle/>
          <a:p>
            <a:pPr algn="l" eaLnBrk="1" hangingPunct="1"/>
            <a:r>
              <a:rPr lang="en-US" sz="3600" b="1" smtClean="0">
                <a:solidFill>
                  <a:schemeClr val="tx1"/>
                </a:solidFill>
                <a:latin typeface="Times New Roman" pitchFamily="18" charset="0"/>
              </a:rPr>
              <a:t>Developing Countries – Changing Perceptions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0488" y="2057400"/>
            <a:ext cx="7681912" cy="41148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sz="2800" smtClean="0">
                <a:latin typeface="Times New Roman" pitchFamily="18" charset="0"/>
              </a:rPr>
              <a:t>On the verge of major expansions</a:t>
            </a:r>
          </a:p>
          <a:p>
            <a:pPr eaLnBrk="1" hangingPunct="1"/>
            <a:r>
              <a:rPr lang="en-US" sz="2800" smtClean="0">
                <a:latin typeface="Times New Roman" pitchFamily="18" charset="0"/>
              </a:rPr>
              <a:t>Opportunities galore</a:t>
            </a:r>
          </a:p>
          <a:p>
            <a:pPr eaLnBrk="1" hangingPunct="1"/>
            <a:r>
              <a:rPr lang="en-US" sz="2800" smtClean="0">
                <a:latin typeface="Times New Roman" pitchFamily="18" charset="0"/>
              </a:rPr>
              <a:t>Increasing  challenges</a:t>
            </a:r>
          </a:p>
          <a:p>
            <a:pPr eaLnBrk="1" hangingPunct="1"/>
            <a:endParaRPr lang="en-US" sz="2800" smtClean="0">
              <a:latin typeface="Times New Roman" pitchFamily="18" charset="0"/>
            </a:endParaRPr>
          </a:p>
        </p:txBody>
      </p:sp>
      <p:pic>
        <p:nvPicPr>
          <p:cNvPr id="79876" name="Picture 4" descr="DSC00691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lum bright="12000" contrast="48000"/>
          </a:blip>
          <a:srcRect/>
          <a:stretch>
            <a:fillRect/>
          </a:stretch>
        </p:blipFill>
        <p:spPr>
          <a:xfrm>
            <a:off x="4419600" y="2659063"/>
            <a:ext cx="4572000" cy="3817937"/>
          </a:xfrm>
          <a:noFill/>
        </p:spPr>
      </p:pic>
      <p:pic>
        <p:nvPicPr>
          <p:cNvPr id="79877" name="Picture 5" descr="Ru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657600"/>
            <a:ext cx="38100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Pict01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33800"/>
            <a:ext cx="2743200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9" name="Picture 3" descr="D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89535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4" descr="PICT0020"/>
          <p:cNvPicPr>
            <a:picLocks noChangeAspect="1" noChangeArrowheads="1"/>
          </p:cNvPicPr>
          <p:nvPr/>
        </p:nvPicPr>
        <p:blipFill>
          <a:blip r:embed="rId4">
            <a:lum bright="6000"/>
          </a:blip>
          <a:srcRect/>
          <a:stretch>
            <a:fillRect/>
          </a:stretch>
        </p:blipFill>
        <p:spPr bwMode="auto">
          <a:xfrm>
            <a:off x="0" y="881063"/>
            <a:ext cx="2743200" cy="245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5" descr="Pict0067"/>
          <p:cNvPicPr>
            <a:picLocks noChangeAspect="1" noChangeArrowheads="1"/>
          </p:cNvPicPr>
          <p:nvPr/>
        </p:nvPicPr>
        <p:blipFill>
          <a:blip r:embed="rId5"/>
          <a:srcRect r="14035"/>
          <a:stretch>
            <a:fillRect/>
          </a:stretch>
        </p:blipFill>
        <p:spPr bwMode="auto">
          <a:xfrm>
            <a:off x="3048000" y="896938"/>
            <a:ext cx="2590800" cy="243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2" name="Picture 6" descr="PC09908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3600" y="36576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3" name="Picture 7" descr="P9256941"/>
          <p:cNvPicPr>
            <a:picLocks noChangeAspect="1" noChangeArrowheads="1"/>
          </p:cNvPicPr>
          <p:nvPr/>
        </p:nvPicPr>
        <p:blipFill>
          <a:blip r:embed="rId7"/>
          <a:srcRect l="12500" t="7408" r="5556" b="11111"/>
          <a:stretch>
            <a:fillRect/>
          </a:stretch>
        </p:blipFill>
        <p:spPr bwMode="auto">
          <a:xfrm>
            <a:off x="2971800" y="3733800"/>
            <a:ext cx="2819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3048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>
                <a:latin typeface="Times New Roman" pitchFamily="18" charset="0"/>
              </a:rPr>
              <a:t>Oncological Challenges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P2141265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1143000"/>
            <a:ext cx="7315200" cy="5486400"/>
          </a:xfrm>
          <a:noFill/>
        </p:spPr>
      </p:pic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1974850" y="381000"/>
            <a:ext cx="5568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latin typeface="Times New Roman" pitchFamily="18" charset="0"/>
              </a:rPr>
              <a:t>Prevention /Early diagnosis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smtClean="0">
                <a:latin typeface="Times New Roman" pitchFamily="18" charset="0"/>
              </a:rPr>
              <a:t>Problems with conventional Radiotherapy </a:t>
            </a:r>
            <a:br>
              <a:rPr lang="en-US" sz="3200" b="1" smtClean="0">
                <a:latin typeface="Times New Roman" pitchFamily="18" charset="0"/>
              </a:rPr>
            </a:br>
            <a:endParaRPr lang="en-US" sz="3200" b="1" smtClean="0">
              <a:latin typeface="Times New Roman" pitchFamily="18" charset="0"/>
            </a:endParaRP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685800" y="1219200"/>
            <a:ext cx="80168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</a:rPr>
              <a:t>Increased toxicity</a:t>
            </a:r>
            <a:r>
              <a:rPr lang="en-US" sz="2400">
                <a:latin typeface="Times New Roman" pitchFamily="18" charset="0"/>
              </a:rPr>
              <a:t> due to normal &amp; critical tissue radiation</a:t>
            </a:r>
          </a:p>
          <a:p>
            <a:r>
              <a:rPr lang="en-US" sz="2400">
                <a:latin typeface="Times New Roman" pitchFamily="18" charset="0"/>
              </a:rPr>
              <a:t> </a:t>
            </a:r>
          </a:p>
          <a:p>
            <a:endParaRPr lang="en-US" sz="2400">
              <a:latin typeface="Times New Roman" pitchFamily="18" charset="0"/>
            </a:endParaRPr>
          </a:p>
        </p:txBody>
      </p:sp>
      <p:pic>
        <p:nvPicPr>
          <p:cNvPr id="19460" name="Picture 4" descr="atul 23 pre Gcsf (3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1752600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2895600" y="2973388"/>
            <a:ext cx="16891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Times New Roman" pitchFamily="18" charset="0"/>
              </a:rPr>
              <a:t>Acute Mucositis</a:t>
            </a: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3">
            <a:lum bright="-4000" contrast="-4000"/>
          </a:blip>
          <a:srcRect t="10881"/>
          <a:stretch>
            <a:fillRect/>
          </a:stretch>
        </p:blipFill>
        <p:spPr bwMode="auto">
          <a:xfrm>
            <a:off x="304800" y="3505200"/>
            <a:ext cx="2286000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838200" y="3657600"/>
            <a:ext cx="1200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Times New Roman" pitchFamily="18" charset="0"/>
              </a:rPr>
              <a:t>xerostomia</a:t>
            </a: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6781800" y="3429000"/>
            <a:ext cx="2286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6781800" y="3429000"/>
            <a:ext cx="2133600" cy="1828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9466" name="Picture 10" descr="fibrosi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69163" y="3505200"/>
            <a:ext cx="12652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7315200" y="3582988"/>
            <a:ext cx="869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Times New Roman" pitchFamily="18" charset="0"/>
              </a:rPr>
              <a:t>fibrosis</a:t>
            </a:r>
          </a:p>
        </p:txBody>
      </p:sp>
      <p:pic>
        <p:nvPicPr>
          <p:cNvPr id="19468" name="Picture 12" descr="rajesh 26# (4)"/>
          <p:cNvPicPr>
            <a:picLocks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381000" y="1752600"/>
            <a:ext cx="2286000" cy="1673225"/>
          </a:xfrm>
          <a:noFill/>
        </p:spPr>
      </p:pic>
      <p:pic>
        <p:nvPicPr>
          <p:cNvPr id="19469" name="Picture 13" descr="389en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34200" y="1752600"/>
            <a:ext cx="190500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6934200" y="1905000"/>
            <a:ext cx="933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Times New Roman" pitchFamily="18" charset="0"/>
              </a:rPr>
              <a:t>proctitis</a:t>
            </a:r>
          </a:p>
        </p:txBody>
      </p:sp>
      <p:pic>
        <p:nvPicPr>
          <p:cNvPr id="19471" name="Picture 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05400" y="1752600"/>
            <a:ext cx="1676400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2" name="Text Box 16"/>
          <p:cNvSpPr txBox="1">
            <a:spLocks noChangeArrowheads="1"/>
          </p:cNvSpPr>
          <p:nvPr/>
        </p:nvSpPr>
        <p:spPr bwMode="auto">
          <a:xfrm>
            <a:off x="5105400" y="2971800"/>
            <a:ext cx="831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Times New Roman" pitchFamily="18" charset="0"/>
              </a:rPr>
              <a:t>cystitis</a:t>
            </a:r>
          </a:p>
        </p:txBody>
      </p:sp>
      <p:pic>
        <p:nvPicPr>
          <p:cNvPr id="19473" name="Picture 1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43200" y="3505200"/>
            <a:ext cx="22098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4" name="Text Box 18"/>
          <p:cNvSpPr txBox="1">
            <a:spLocks noChangeArrowheads="1"/>
          </p:cNvSpPr>
          <p:nvPr/>
        </p:nvSpPr>
        <p:spPr bwMode="auto">
          <a:xfrm>
            <a:off x="3048000" y="4495800"/>
            <a:ext cx="1441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Times New Roman" pitchFamily="18" charset="0"/>
              </a:rPr>
              <a:t>Dental caries</a:t>
            </a:r>
            <a:r>
              <a:rPr lang="en-US">
                <a:latin typeface="Times New Roman" pitchFamily="18" charset="0"/>
              </a:rPr>
              <a:t> </a:t>
            </a:r>
          </a:p>
        </p:txBody>
      </p:sp>
      <p:pic>
        <p:nvPicPr>
          <p:cNvPr id="19475" name="Picture 19" descr="Cataract%20Peru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05400" y="3505200"/>
            <a:ext cx="1895475" cy="14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6" name="Text Box 20"/>
          <p:cNvSpPr txBox="1">
            <a:spLocks noChangeArrowheads="1"/>
          </p:cNvSpPr>
          <p:nvPr/>
        </p:nvSpPr>
        <p:spPr bwMode="auto">
          <a:xfrm>
            <a:off x="5105400" y="4572000"/>
            <a:ext cx="895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Times New Roman" pitchFamily="18" charset="0"/>
              </a:rPr>
              <a:t>cataract</a:t>
            </a:r>
          </a:p>
        </p:txBody>
      </p:sp>
      <p:pic>
        <p:nvPicPr>
          <p:cNvPr id="19477" name="Picture 21" descr="image00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71800" y="5029200"/>
            <a:ext cx="3048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8" name="Text Box 22"/>
          <p:cNvSpPr txBox="1">
            <a:spLocks noChangeArrowheads="1"/>
          </p:cNvSpPr>
          <p:nvPr/>
        </p:nvSpPr>
        <p:spPr bwMode="auto">
          <a:xfrm>
            <a:off x="4495800" y="6415088"/>
            <a:ext cx="1524000" cy="3667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FF00"/>
                </a:solidFill>
                <a:latin typeface="Times New Roman" pitchFamily="18" charset="0"/>
              </a:rPr>
              <a:t>Lung fibrosis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TextBox 8"/>
          <p:cNvSpPr txBox="1">
            <a:spLocks noChangeArrowheads="1"/>
          </p:cNvSpPr>
          <p:nvPr/>
        </p:nvSpPr>
        <p:spPr bwMode="auto">
          <a:xfrm>
            <a:off x="76200" y="5900738"/>
            <a:ext cx="4191000" cy="881062"/>
          </a:xfrm>
          <a:prstGeom prst="rect">
            <a:avLst/>
          </a:prstGeom>
          <a:noFill/>
          <a:ln w="57150">
            <a:solidFill>
              <a:srgbClr val="A5002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>
                <a:solidFill>
                  <a:srgbClr val="FF9933"/>
                </a:solidFill>
                <a:latin typeface="Calibri" pitchFamily="34" charset="0"/>
              </a:rPr>
              <a:t>THANK YOU</a:t>
            </a:r>
          </a:p>
        </p:txBody>
      </p:sp>
      <p:pic>
        <p:nvPicPr>
          <p:cNvPr id="8294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0975" y="0"/>
            <a:ext cx="51530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smtClean="0">
                <a:latin typeface="Times New Roman" pitchFamily="18" charset="0"/>
              </a:rPr>
              <a:t>Concurrent chemo-radiation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>
                <a:latin typeface="Times New Roman" pitchFamily="18" charset="0"/>
              </a:rPr>
              <a:t>Concurrent chemoradiotherapy is becoming more and more important in most of the malignancies.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smtClean="0">
              <a:latin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en-US" sz="2800" smtClean="0">
                <a:latin typeface="Times New Roman" pitchFamily="18" charset="0"/>
              </a:rPr>
              <a:t>Patients who receive concurrent Chemoradiotherapy have a significantly higher incidence of acute and late complication compared with RT alone.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en-US" sz="2800" smtClean="0">
              <a:latin typeface="Times New Roman" pitchFamily="18" charset="0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524000" y="5530850"/>
            <a:ext cx="63071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</a:rPr>
              <a:t>Especially with conventional Radiotherapy</a:t>
            </a:r>
          </a:p>
          <a:p>
            <a:r>
              <a:rPr lang="en-US" sz="2800">
                <a:latin typeface="Times New Roman" pitchFamily="18" charset="0"/>
              </a:rPr>
              <a:t>       (Higher volume of irradiation)</a:t>
            </a:r>
          </a:p>
        </p:txBody>
      </p:sp>
      <p:sp>
        <p:nvSpPr>
          <p:cNvPr id="20485" name="AutoShape 5"/>
          <p:cNvSpPr>
            <a:spLocks noChangeArrowheads="1"/>
          </p:cNvSpPr>
          <p:nvPr/>
        </p:nvSpPr>
        <p:spPr bwMode="auto">
          <a:xfrm rot="5400000">
            <a:off x="4114800" y="4648200"/>
            <a:ext cx="990600" cy="533400"/>
          </a:xfrm>
          <a:prstGeom prst="rightArrow">
            <a:avLst>
              <a:gd name="adj1" fmla="val 50000"/>
              <a:gd name="adj2" fmla="val 46429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10389</TotalTime>
  <Words>1384</Words>
  <Application>Microsoft PowerPoint</Application>
  <PresentationFormat>On-screen Show (4:3)</PresentationFormat>
  <Paragraphs>333</Paragraphs>
  <Slides>80</Slides>
  <Notes>8</Notes>
  <HiddenSlides>0</HiddenSlides>
  <MMClips>11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80</vt:i4>
      </vt:variant>
    </vt:vector>
  </HeadingPairs>
  <TitlesOfParts>
    <vt:vector size="90" baseType="lpstr">
      <vt:lpstr>Arial</vt:lpstr>
      <vt:lpstr>Times New Roman</vt:lpstr>
      <vt:lpstr>Wingdings</vt:lpstr>
      <vt:lpstr>Stencil</vt:lpstr>
      <vt:lpstr>Arial Rounded MT Bold</vt:lpstr>
      <vt:lpstr>Helvetica</vt:lpstr>
      <vt:lpstr>Calibri</vt:lpstr>
      <vt:lpstr>Default Design</vt:lpstr>
      <vt:lpstr>Bitmap Image</vt:lpstr>
      <vt:lpstr>Adobe Photoshop Image</vt:lpstr>
      <vt:lpstr>DR VIVEK BANSAL SENIOR CONSULTANT DEPARTMENT OF RADIATION ONCOLOGY    RAJIV GANDHI CANCER INSTITUTE,  NEW DELHI vbansal280564@gmail.com </vt:lpstr>
      <vt:lpstr>Cancer Control</vt:lpstr>
      <vt:lpstr>Management of Cancer</vt:lpstr>
      <vt:lpstr>1965 - 2007</vt:lpstr>
      <vt:lpstr>RADIATION ONCOLOGY</vt:lpstr>
      <vt:lpstr>ERAS OF EVOLUTION</vt:lpstr>
      <vt:lpstr>Slide 7</vt:lpstr>
      <vt:lpstr>Problems with conventional Radiotherapy  </vt:lpstr>
      <vt:lpstr>Concurrent chemo-radiation</vt:lpstr>
      <vt:lpstr>Slide 10</vt:lpstr>
      <vt:lpstr>Relevance of the morbidity</vt:lpstr>
      <vt:lpstr>Dose volume relationship</vt:lpstr>
      <vt:lpstr>Requirements for Better tumor control</vt:lpstr>
      <vt:lpstr>Slide 14</vt:lpstr>
      <vt:lpstr>Conformal Therapy</vt:lpstr>
      <vt:lpstr>Slide 16</vt:lpstr>
      <vt:lpstr>IMRT – a high tech art in medicine   PLAY OF POWERFUL HARDWARE AND SOFTWARE IN THE HAND OF CLINICANS AND PHYSICISTS.</vt:lpstr>
      <vt:lpstr>Slide 18</vt:lpstr>
      <vt:lpstr>What is different about IMRT </vt:lpstr>
      <vt:lpstr>Slide 20</vt:lpstr>
      <vt:lpstr>Slide 21</vt:lpstr>
      <vt:lpstr>Immobilization-a vital step</vt:lpstr>
      <vt:lpstr>Making conformal Therapy a reality</vt:lpstr>
      <vt:lpstr>  CONTOURING NORMAL STRUCTURES  </vt:lpstr>
      <vt:lpstr>Slide 25</vt:lpstr>
      <vt:lpstr>  </vt:lpstr>
      <vt:lpstr>Slide 27</vt:lpstr>
      <vt:lpstr>Approaches to dose prescription</vt:lpstr>
      <vt:lpstr>Quality Assessment of Treatment Plan</vt:lpstr>
      <vt:lpstr> HOT SPOT- WHAT CAN IT DO ?</vt:lpstr>
      <vt:lpstr>Pelvic Immobilization</vt:lpstr>
      <vt:lpstr>Slide 32</vt:lpstr>
      <vt:lpstr>Slide 33</vt:lpstr>
      <vt:lpstr>3D VIEW</vt:lpstr>
      <vt:lpstr>Intensity Modulated Radiation Therapy (IMRT)</vt:lpstr>
      <vt:lpstr>Modern Radiotherapy </vt:lpstr>
      <vt:lpstr>IMRT Success Depends on</vt:lpstr>
      <vt:lpstr>Slide 38</vt:lpstr>
      <vt:lpstr>Slide 39</vt:lpstr>
      <vt:lpstr>Have we won the Race ?</vt:lpstr>
      <vt:lpstr>Slide 41</vt:lpstr>
      <vt:lpstr>                                  </vt:lpstr>
      <vt:lpstr>Slide 43</vt:lpstr>
      <vt:lpstr>Geometric miss - a problem</vt:lpstr>
      <vt:lpstr>IGRT</vt:lpstr>
      <vt:lpstr>The future ……</vt:lpstr>
      <vt:lpstr>One stop solution Image Guided Radiotherapy (IGRT)</vt:lpstr>
      <vt:lpstr>On Board Imaging (OBI)</vt:lpstr>
      <vt:lpstr>Slide 49</vt:lpstr>
      <vt:lpstr>Slide 50</vt:lpstr>
      <vt:lpstr>Slide 51</vt:lpstr>
      <vt:lpstr>Slide 52</vt:lpstr>
      <vt:lpstr>Slide 53</vt:lpstr>
      <vt:lpstr>Treatment </vt:lpstr>
      <vt:lpstr>Slide 55</vt:lpstr>
      <vt:lpstr>Slide 56</vt:lpstr>
      <vt:lpstr>Slide 57</vt:lpstr>
      <vt:lpstr>Slide 58</vt:lpstr>
      <vt:lpstr>Slide 59</vt:lpstr>
      <vt:lpstr>81 Gy in 45 fractions</vt:lpstr>
      <vt:lpstr>Moving target – A Problem</vt:lpstr>
      <vt:lpstr>Slide 62</vt:lpstr>
      <vt:lpstr>Slide 63</vt:lpstr>
      <vt:lpstr>Slide 64</vt:lpstr>
      <vt:lpstr>Slide 65</vt:lpstr>
      <vt:lpstr>CBCT showing gross contour change After 10 fractions</vt:lpstr>
      <vt:lpstr>Slide 67</vt:lpstr>
      <vt:lpstr>Slide 68</vt:lpstr>
      <vt:lpstr>Impact of IGRT on IMRT Contouring</vt:lpstr>
      <vt:lpstr>Slide 70</vt:lpstr>
      <vt:lpstr>What is clinical outcome with image guidance </vt:lpstr>
      <vt:lpstr>What is clinical outcome with image guidance </vt:lpstr>
      <vt:lpstr>Slide 73</vt:lpstr>
      <vt:lpstr>Slide 74</vt:lpstr>
      <vt:lpstr>Slide 75</vt:lpstr>
      <vt:lpstr>Slide 76</vt:lpstr>
      <vt:lpstr>Developing Countries – Changing Perceptions</vt:lpstr>
      <vt:lpstr>Slide 78</vt:lpstr>
      <vt:lpstr>Slide 79</vt:lpstr>
      <vt:lpstr>Slide 80</vt:lpstr>
    </vt:vector>
  </TitlesOfParts>
  <Company>apollo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ashish</dc:creator>
  <cp:lastModifiedBy>a</cp:lastModifiedBy>
  <cp:revision>891</cp:revision>
  <dcterms:created xsi:type="dcterms:W3CDTF">2006-10-02T05:04:49Z</dcterms:created>
  <dcterms:modified xsi:type="dcterms:W3CDTF">2014-05-23T15:49:46Z</dcterms:modified>
</cp:coreProperties>
</file>