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52" r:id="rId2"/>
    <p:sldId id="354" r:id="rId3"/>
    <p:sldId id="384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85" r:id="rId22"/>
    <p:sldId id="373" r:id="rId23"/>
    <p:sldId id="374" r:id="rId24"/>
    <p:sldId id="375" r:id="rId25"/>
    <p:sldId id="376" r:id="rId26"/>
    <p:sldId id="377" r:id="rId27"/>
    <p:sldId id="378" r:id="rId28"/>
    <p:sldId id="379" r:id="rId29"/>
    <p:sldId id="380" r:id="rId30"/>
    <p:sldId id="383" r:id="rId31"/>
    <p:sldId id="382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56" autoAdjust="0"/>
    <p:restoredTop sz="94660"/>
  </p:normalViewPr>
  <p:slideViewPr>
    <p:cSldViewPr>
      <p:cViewPr varScale="1">
        <p:scale>
          <a:sx n="69" d="100"/>
          <a:sy n="69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90A657-8C58-412F-8D2C-B44096C30150}" type="datetimeFigureOut">
              <a:rPr lang="en-IN"/>
              <a:pPr>
                <a:defRPr/>
              </a:pPr>
              <a:t>5/23/2014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CBAF8F-86BF-4157-8D32-A529BA52B82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BAF8F-86BF-4157-8D32-A529BA52B828}" type="slidenum">
              <a:rPr lang="en-IN" smtClean="0"/>
              <a:pPr>
                <a:defRPr/>
              </a:pPr>
              <a:t>30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D787E-B94C-4CB5-B727-72DEE31FFA74}" type="datetimeFigureOut">
              <a:rPr lang="en-IN"/>
              <a:pPr>
                <a:defRPr/>
              </a:pPr>
              <a:t>5/23/2014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0F9BC-C53F-4EC4-910D-768C2C64235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ta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29337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161925"/>
            <a:ext cx="141763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Lin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1052513"/>
            <a:ext cx="9144000" cy="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footprint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6508750"/>
            <a:ext cx="91440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8229600" cy="48574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15BCB-FCDB-4A97-95B0-2E99CC7487C0}" type="datetimeFigureOut">
              <a:rPr lang="en-IN"/>
              <a:pPr>
                <a:defRPr/>
              </a:pPr>
              <a:t>5/23/2014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65BBB-B2B7-40D8-BF90-7E4398E9A8AB}" type="datetimeFigureOut">
              <a:rPr lang="en-IN"/>
              <a:pPr>
                <a:defRPr/>
              </a:pPr>
              <a:t>5/23/2014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F8198-2166-40FE-982A-25A0152B1A7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77150" y="314325"/>
            <a:ext cx="141763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ootprint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661150"/>
            <a:ext cx="91440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Lin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204913"/>
            <a:ext cx="9144000" cy="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272808" cy="8501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331A8-3E23-43E6-A4E5-5BB38AD80970}" type="datetimeFigureOut">
              <a:rPr lang="en-IN"/>
              <a:pPr>
                <a:defRPr/>
              </a:pPr>
              <a:t>5/23/2014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DB303-A86E-4621-ACC4-FFAF8EF57B0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7DBCF-4AA8-4EF7-AC0D-CFFDDDB713C6}" type="datetimeFigureOut">
              <a:rPr lang="en-IN"/>
              <a:pPr>
                <a:defRPr/>
              </a:pPr>
              <a:t>5/23/2014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E8842-9B6C-4DBB-80AE-11BB1E8BFED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A736E-BD10-4ADF-9225-B67041389B9F}" type="datetimeFigureOut">
              <a:rPr lang="en-IN"/>
              <a:pPr>
                <a:defRPr/>
              </a:pPr>
              <a:t>5/23/2014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4AAB3-3FA9-4DCB-B3D5-0EA65A3D3C6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0E14D-83E5-48C9-A847-41FAF8AEE96F}" type="datetimeFigureOut">
              <a:rPr lang="en-IN"/>
              <a:pPr>
                <a:defRPr/>
              </a:pPr>
              <a:t>5/23/2014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150AF-39EB-4D7F-8B8B-83ABC19F3ED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47D47-8484-46B1-9DB4-652637AB7F50}" type="datetimeFigureOut">
              <a:rPr lang="en-IN"/>
              <a:pPr>
                <a:defRPr/>
              </a:pPr>
              <a:t>5/23/2014</a:t>
            </a:fld>
            <a:endParaRPr lang="en-I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025AD-C3A1-428C-B0AF-A8B4E816946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342C2-E1D6-49F5-BC54-CC304BC19224}" type="datetimeFigureOut">
              <a:rPr lang="en-IN"/>
              <a:pPr>
                <a:defRPr/>
              </a:pPr>
              <a:t>5/23/2014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71F35-3F4F-465F-B51F-380B278D49F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1E4A1-BAE8-4DC5-A5FE-6D745416F01D}" type="datetimeFigureOut">
              <a:rPr lang="en-IN"/>
              <a:pPr>
                <a:defRPr/>
              </a:pPr>
              <a:t>5/23/2014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2D6A2-92CB-47C5-9F7B-4AEE92E2921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87DFD9-D136-4B15-AAD0-68B3D6B1C48E}" type="datetimeFigureOut">
              <a:rPr lang="en-IN"/>
              <a:pPr>
                <a:defRPr/>
              </a:pPr>
              <a:t>5/23/2014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F32893-AC83-4952-B323-81F3C59B052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0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11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7273925" cy="8509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3276600"/>
            <a:ext cx="9144000" cy="6461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Reirradiation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in head and neck cancer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6019800"/>
            <a:ext cx="4648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4824536" cy="418803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6713" y="2708920"/>
            <a:ext cx="4894294" cy="4176464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4248472"/>
          </a:xfrm>
        </p:spPr>
        <p:txBody>
          <a:bodyPr>
            <a:normAutofit/>
          </a:bodyPr>
          <a:lstStyle/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Best Results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Local control - </a:t>
            </a:r>
            <a:r>
              <a:rPr lang="en-IN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60–70%</a:t>
            </a:r>
            <a:r>
              <a:rPr lang="e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selected patients with 15–30% 5 year survival.</a:t>
            </a:r>
          </a:p>
          <a:p>
            <a:endParaRPr lang="en-IN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Debulking </a:t>
            </a:r>
            <a:r>
              <a:rPr lang="en-US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Sx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possible in only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33% of patients and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these pts have better prognosis.</a:t>
            </a:r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57562"/>
            <a:ext cx="5164626" cy="3186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Response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Second primary </a:t>
            </a: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cancers respond better as compared to </a:t>
            </a:r>
            <a:r>
              <a:rPr lang="en-US" sz="2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recurrent cancers </a:t>
            </a: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re irradiation and </a:t>
            </a:r>
            <a:r>
              <a:rPr lang="en-US" sz="2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persistent cancers </a:t>
            </a: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fared even better than recurrent.</a:t>
            </a:r>
          </a:p>
          <a:p>
            <a:pPr>
              <a:lnSpc>
                <a:spcPct val="200000"/>
              </a:lnSpc>
            </a:pP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Recurrence </a:t>
            </a:r>
            <a:r>
              <a:rPr lang="en-US" sz="2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&gt; 3 yrs- </a:t>
            </a: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fare better.</a:t>
            </a:r>
          </a:p>
          <a:p>
            <a:pPr>
              <a:lnSpc>
                <a:spcPct val="200000"/>
              </a:lnSpc>
            </a:pP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Pt’s who recurred </a:t>
            </a:r>
            <a:r>
              <a:rPr lang="en-US" sz="2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&gt; 6mths had better sustenance </a:t>
            </a: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response achieved with re irradiation. </a:t>
            </a:r>
            <a:endParaRPr lang="en-IN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563"/>
            <a:ext cx="8229600" cy="610579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endParaRPr lang="en-US" sz="2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After salvage surgery- RT+CT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increases LRC &amp;DFS , but with associated toxicities. (no improve- OS).</a:t>
            </a:r>
          </a:p>
          <a:p>
            <a:pPr>
              <a:lnSpc>
                <a:spcPct val="200000"/>
              </a:lnSpc>
            </a:pP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Haraf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et al- stated that 4yr LRC was </a:t>
            </a:r>
            <a:r>
              <a:rPr lang="en-US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71%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for debulking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Sx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followed by RT+CT than </a:t>
            </a:r>
            <a:r>
              <a:rPr lang="en-US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54%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for RT+CT alone.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Conformal RT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better.</a:t>
            </a:r>
          </a:p>
          <a:p>
            <a:pPr>
              <a:lnSpc>
                <a:spcPct val="200000"/>
              </a:lnSpc>
            </a:pPr>
            <a:r>
              <a:rPr lang="en-US" sz="2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Emami</a:t>
            </a:r>
            <a:r>
              <a:rPr lang="en-US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et al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stated that, primary failure fared better </a:t>
            </a:r>
            <a:r>
              <a:rPr lang="en-US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(21%)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 nodal failure </a:t>
            </a:r>
            <a:r>
              <a:rPr lang="en-US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(10%).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114800"/>
          </a:xfrm>
        </p:spPr>
        <p:txBody>
          <a:bodyPr>
            <a:normAutofit fontScale="92500" lnSpcReduction="10000"/>
          </a:bodyPr>
          <a:lstStyle/>
          <a:p>
            <a:endParaRPr lang="e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Patients should be </a:t>
            </a:r>
            <a:r>
              <a:rPr lang="en-I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carefully selected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</a:p>
          <a:p>
            <a:endParaRPr lang="e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Clr>
                <a:srgbClr val="C00000"/>
              </a:buClr>
            </a:pPr>
            <a:r>
              <a:rPr lang="en-IN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Favourable sites </a:t>
            </a:r>
            <a:r>
              <a:rPr lang="e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such as larynx and nasopharynx;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</a:pPr>
            <a:r>
              <a:rPr lang="en-IN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Small</a:t>
            </a:r>
            <a:r>
              <a:rPr lang="e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tumour size (&lt; 3cm);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</a:pPr>
            <a:r>
              <a:rPr lang="e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relatively </a:t>
            </a:r>
            <a:r>
              <a:rPr lang="en-IN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longer period </a:t>
            </a:r>
            <a:r>
              <a:rPr lang="e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since previous irradiation (preferably ≥6 months); 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</a:pPr>
            <a:r>
              <a:rPr lang="en-IN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</a:t>
            </a:r>
            <a:r>
              <a:rPr lang="e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major late complications due to initial RT.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60648"/>
            <a:ext cx="8229600" cy="947936"/>
          </a:xfrm>
          <a:prstGeom prst="rect">
            <a:avLst/>
          </a:prstGeom>
          <a:effectLst/>
        </p:spPr>
        <p:txBody>
          <a:bodyPr vert="horz" lIns="0" tIns="9144" rIns="0" bIns="9144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Patient selection</a:t>
            </a:r>
            <a:endParaRPr kumimoji="0" lang="en-IN" sz="4000" b="1" i="0" u="none" strike="noStrike" kern="1200" cap="none" spc="0" normalizeH="0" baseline="0" noProof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93629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PET CT based planning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may be required as it may be difficult to distinguish fibrosis and recurrent tumor on CT/MRI.</a:t>
            </a:r>
          </a:p>
          <a:p>
            <a:pPr>
              <a:lnSpc>
                <a:spcPct val="200000"/>
              </a:lnSpc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RT dose fractionation </a:t>
            </a:r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not &gt; 2 </a:t>
            </a:r>
            <a:r>
              <a:rPr lang="en-US" sz="1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Gy</a:t>
            </a:r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/#</a:t>
            </a: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Incidence of </a:t>
            </a:r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soft tissue necrosis- 0 to 40%</a:t>
            </a:r>
          </a:p>
          <a:p>
            <a:pPr>
              <a:lnSpc>
                <a:spcPct val="200000"/>
              </a:lnSpc>
            </a:pPr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Pt. nutrition-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should be excellent</a:t>
            </a:r>
          </a:p>
          <a:p>
            <a:pPr>
              <a:lnSpc>
                <a:spcPct val="200000"/>
              </a:lnSpc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Wang et al in 1993- only for </a:t>
            </a:r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T1/2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recurrent tumors</a:t>
            </a:r>
            <a:endParaRPr lang="en-IN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60648"/>
            <a:ext cx="8229600" cy="947936"/>
          </a:xfrm>
          <a:prstGeom prst="rect">
            <a:avLst/>
          </a:prstGeom>
          <a:effectLst/>
        </p:spPr>
        <p:txBody>
          <a:bodyPr vert="horz" lIns="0" tIns="9144" rIns="0" bIns="9144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Treatment Considerations</a:t>
            </a:r>
            <a:endParaRPr kumimoji="0" lang="en-IN" sz="4000" b="1" i="0" u="none" strike="noStrike" kern="1200" cap="none" spc="0" normalizeH="0" baseline="0" noProof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6048672"/>
          </a:xfrm>
        </p:spPr>
        <p:txBody>
          <a:bodyPr>
            <a:normAutofit/>
          </a:bodyPr>
          <a:lstStyle/>
          <a:p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 irradiation dose should be more than </a:t>
            </a:r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58 Gy for better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LRC, PFS and OS, in many studies (</a:t>
            </a:r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OS- 30% </a:t>
            </a:r>
            <a:r>
              <a:rPr lang="en-US" sz="1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vs</a:t>
            </a:r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6%)</a:t>
            </a:r>
          </a:p>
          <a:p>
            <a:endParaRPr lang="en-US" sz="1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Cumulative dose to target volume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should be more than </a:t>
            </a:r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100Gy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(Either alone or combined with CT). </a:t>
            </a:r>
          </a:p>
          <a:p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Cumulative RT dose not more than </a:t>
            </a:r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130Gy @ 2Gy/#.</a:t>
            </a:r>
          </a:p>
          <a:p>
            <a:endParaRPr lang="en-US" sz="1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Radiation fields should be </a:t>
            </a:r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small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Highly conformal techniques are usually required- </a:t>
            </a:r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IMRT, SRS, SRT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etc.</a:t>
            </a:r>
          </a:p>
          <a:p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CTV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should include only GTV and limited margins (</a:t>
            </a:r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1.5 to 2cm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or high risk areas – positive surgical margins or lymph nodes with extra nodal spread.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2300" dirty="0" smtClean="0"/>
          </a:p>
          <a:p>
            <a:endParaRPr lang="en-IN" sz="23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14346" y="357166"/>
            <a:ext cx="8229600" cy="623142"/>
          </a:xfrm>
          <a:prstGeom prst="rect">
            <a:avLst/>
          </a:prstGeom>
          <a:effectLst/>
        </p:spPr>
        <p:txBody>
          <a:bodyPr vert="horz" lIns="0" tIns="9144" rIns="0" bIns="9144" anchor="b">
            <a:normAutofit fontScale="850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Treatment Considerations (Target Volumes)</a:t>
            </a:r>
            <a:endParaRPr kumimoji="0" lang="en-IN" sz="4000" b="1" i="0" u="none" strike="noStrike" kern="1200" cap="none" spc="0" normalizeH="0" baseline="0" noProof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7619"/>
            <a:ext cx="8229600" cy="56017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Cumulative dose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subcutaneous tissue=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110Gy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,     				                          spinal cord=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50Gy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More than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90%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the initial dose can be given to subcutaneous tissues after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 weeks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initial radiation.</a:t>
            </a: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IN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60%</a:t>
            </a:r>
            <a:r>
              <a:rPr lang="en-IN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the initial dose effect is repaired by the spinal cord if treatment courses are separated by </a:t>
            </a:r>
            <a:r>
              <a:rPr lang="en-IN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1–3 years</a:t>
            </a:r>
            <a:r>
              <a:rPr lang="e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IN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Risk of myelitis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&lt; 6% if # size – 1.8 to 2.0 Gy.</a:t>
            </a: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IN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IN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IN" sz="2200" dirty="0" smtClean="0"/>
          </a:p>
          <a:p>
            <a:endParaRPr lang="en-IN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14346" y="214290"/>
            <a:ext cx="8229600" cy="623142"/>
          </a:xfrm>
          <a:prstGeom prst="rect">
            <a:avLst/>
          </a:prstGeom>
          <a:effectLst/>
        </p:spPr>
        <p:txBody>
          <a:bodyPr vert="horz" lIns="0" tIns="9144" rIns="0" bIns="9144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Treatment Considerations (Organ</a:t>
            </a:r>
            <a:r>
              <a:rPr kumimoji="0" lang="en-US" sz="3500" b="1" i="0" u="none" strike="noStrike" kern="1200" cap="none" spc="0" normalizeH="0" noProof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at Risk</a:t>
            </a:r>
            <a:r>
              <a:rPr kumimoji="0" lang="en-US" sz="3500" b="1" i="0" u="none" strike="noStrike" kern="1200" cap="none" spc="0" normalizeH="0" baseline="0" noProof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IN" sz="3500" b="1" i="0" u="none" strike="noStrike" kern="1200" cap="none" spc="0" normalizeH="0" baseline="0" noProof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8863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lnSpc>
                <a:spcPct val="150000"/>
              </a:lnSpc>
            </a:pPr>
            <a:endParaRPr lang="en-US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Better response and OS if overall cumulative field of </a:t>
            </a:r>
            <a:r>
              <a:rPr lang="en-US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RT &lt;125 cm</a:t>
            </a:r>
            <a:r>
              <a:rPr lang="en-US" sz="2300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60000"/>
              </a:lnSpc>
            </a:pP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More reactions expected if cumulative field of irradiation     </a:t>
            </a:r>
            <a:r>
              <a:rPr lang="en-US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&gt; 70 cm</a:t>
            </a:r>
            <a:r>
              <a:rPr lang="en-US" sz="2300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60000"/>
              </a:lnSpc>
            </a:pPr>
            <a:r>
              <a:rPr lang="en-US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year loco regional control 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rate-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</a:pP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52% with IMRT 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</a:pP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20% with conventional 2D RT.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Primary Radiation – 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Nodes covered if  &gt; 20% incidence of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lnSpc>
                <a:spcPct val="150000"/>
              </a:lnSpc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 irradiation-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Elective Nodal RT is not recommended. 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Nodes can be covered if they were initially in low dose area or were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previouly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geographical missed.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IN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60648"/>
            <a:ext cx="8229600" cy="947936"/>
          </a:xfrm>
          <a:prstGeom prst="rect">
            <a:avLst/>
          </a:prstGeom>
          <a:effectLst/>
        </p:spPr>
        <p:txBody>
          <a:bodyPr vert="horz" lIns="0" tIns="9144" rIns="0" bIns="9144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Nodal Treatment</a:t>
            </a:r>
            <a:endParaRPr kumimoji="0" lang="en-IN" sz="4000" b="1" i="0" u="none" strike="noStrike" kern="1200" cap="none" spc="0" normalizeH="0" baseline="0" noProof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entury Schoolbook" pitchFamily="18" charset="0"/>
              </a:rPr>
              <a:t>Introduction</a:t>
            </a:r>
            <a:endParaRPr lang="en-US" sz="36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14400"/>
            <a:ext cx="83058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sz="1800" b="1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 smtClean="0">
                <a:latin typeface="Century Gothic" pitchFamily="34" charset="0"/>
              </a:rPr>
              <a:t>Last decade witnessed major progress in management of pts with HNSCC </a:t>
            </a:r>
          </a:p>
          <a:p>
            <a:pPr lvl="1">
              <a:lnSpc>
                <a:spcPct val="160000"/>
              </a:lnSpc>
            </a:pPr>
            <a:r>
              <a:rPr lang="en-US" sz="1700" dirty="0" smtClean="0">
                <a:latin typeface="Century Gothic" pitchFamily="34" charset="0"/>
              </a:rPr>
              <a:t>The addition of concomitant chemotherapy</a:t>
            </a:r>
          </a:p>
          <a:p>
            <a:pPr lvl="1">
              <a:lnSpc>
                <a:spcPct val="160000"/>
              </a:lnSpc>
            </a:pPr>
            <a:r>
              <a:rPr lang="en-US" sz="1700" dirty="0" smtClean="0">
                <a:latin typeface="Century Gothic" pitchFamily="34" charset="0"/>
              </a:rPr>
              <a:t>Significant improvement in radiation techniques (IMRT)</a:t>
            </a:r>
          </a:p>
          <a:p>
            <a:pPr>
              <a:buNone/>
            </a:pPr>
            <a:r>
              <a:rPr lang="en-US" sz="2000" b="1" dirty="0" smtClean="0">
                <a:latin typeface="Century Gothic" pitchFamily="34" charset="0"/>
              </a:rPr>
              <a:t>However,</a:t>
            </a:r>
            <a:endParaRPr lang="en-US" sz="2000" dirty="0" smtClean="0">
              <a:latin typeface="Century Schoolbook" pitchFamily="18" charset="0"/>
            </a:endParaRPr>
          </a:p>
          <a:p>
            <a:endParaRPr lang="en-US" sz="2000" dirty="0" smtClean="0">
              <a:latin typeface="Century Schoolbook" pitchFamily="18" charset="0"/>
            </a:endParaRPr>
          </a:p>
          <a:p>
            <a:endParaRPr lang="en-US" sz="2000" dirty="0" smtClean="0">
              <a:latin typeface="Century Schoolbook" pitchFamily="18" charset="0"/>
            </a:endParaRPr>
          </a:p>
          <a:p>
            <a:endParaRPr lang="en-US" sz="2000" dirty="0" smtClean="0">
              <a:latin typeface="Century Schoolbook" pitchFamily="18" charset="0"/>
            </a:endParaRPr>
          </a:p>
          <a:p>
            <a:endParaRPr lang="en-US" sz="2000" dirty="0" smtClean="0">
              <a:latin typeface="Century Schoolbook" pitchFamily="18" charset="0"/>
            </a:endParaRPr>
          </a:p>
          <a:p>
            <a:endParaRPr lang="en-US" sz="2000" dirty="0" smtClean="0">
              <a:latin typeface="Century Schoolbook" pitchFamily="18" charset="0"/>
            </a:endParaRPr>
          </a:p>
          <a:p>
            <a:pPr>
              <a:lnSpc>
                <a:spcPct val="160000"/>
              </a:lnSpc>
              <a:buNone/>
            </a:pPr>
            <a:r>
              <a:rPr lang="en-US" sz="2000" b="1" dirty="0" smtClean="0">
                <a:latin typeface="Century Schoolbook" pitchFamily="18" charset="0"/>
              </a:rPr>
              <a:t>   </a:t>
            </a:r>
            <a:r>
              <a:rPr lang="en-US" sz="1800" b="1" dirty="0" smtClean="0">
                <a:latin typeface="Century Gothic" pitchFamily="34" charset="0"/>
              </a:rPr>
              <a:t>Vast majority of these occur in previously irradiated  areas and thus poses a common challenge to H &amp; N oncologists</a:t>
            </a:r>
          </a:p>
          <a:p>
            <a:endParaRPr lang="en-US" sz="2000" dirty="0" smtClean="0">
              <a:latin typeface="Century Schoolbook" pitchFamily="18" charset="0"/>
            </a:endParaRPr>
          </a:p>
          <a:p>
            <a:pPr lvl="1"/>
            <a:endParaRPr lang="en-US" sz="1600" dirty="0" smtClean="0">
              <a:latin typeface="Century Schoolbook" pitchFamily="18" charset="0"/>
            </a:endParaRPr>
          </a:p>
          <a:p>
            <a:pPr lvl="2">
              <a:buNone/>
            </a:pPr>
            <a:endParaRPr lang="en-US" sz="1400" dirty="0" smtClean="0">
              <a:latin typeface="Century Schoolbook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00034" y="3643314"/>
          <a:ext cx="80772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6731000"/>
              </a:tblGrid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30-50  %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200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100000">
                          <a:srgbClr val="FBD49C"/>
                        </a:gs>
                        <a:gs pos="100000">
                          <a:srgbClr val="FEE7F2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- Develop a loco-regional recurrence 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b="0" kern="1200" dirty="0" err="1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Pignon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et al 2009) 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200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100000">
                          <a:srgbClr val="FBD49C"/>
                        </a:gs>
                        <a:gs pos="100000">
                          <a:srgbClr val="FEE7F2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Century Gothic" pitchFamily="34" charset="0"/>
                        </a:rPr>
                        <a:t>14.2    % -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200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100000">
                          <a:srgbClr val="FBD49C"/>
                        </a:gs>
                        <a:gs pos="100000">
                          <a:srgbClr val="FEE7F2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Century Gothic" pitchFamily="34" charset="0"/>
                        </a:rPr>
                        <a:t>- Second Primary </a:t>
                      </a:r>
                      <a:r>
                        <a:rPr lang="en-US" sz="1800" b="1" dirty="0" err="1" smtClean="0">
                          <a:latin typeface="Century Gothic" pitchFamily="34" charset="0"/>
                        </a:rPr>
                        <a:t>Tumour</a:t>
                      </a:r>
                      <a:r>
                        <a:rPr lang="en-US" sz="1800" b="1" dirty="0" smtClean="0">
                          <a:latin typeface="Century Gothic" pitchFamily="34" charset="0"/>
                        </a:rPr>
                        <a:t> ( SPT )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dirty="0" smtClean="0">
                          <a:latin typeface="Century Gothic" pitchFamily="34" charset="0"/>
                        </a:rPr>
                        <a:t>  another constant threat for those who survive </a:t>
                      </a:r>
                      <a:r>
                        <a:rPr lang="en-US" sz="1100" b="0" dirty="0" smtClean="0">
                          <a:latin typeface="Century Gothic" pitchFamily="34" charset="0"/>
                        </a:rPr>
                        <a:t>(</a:t>
                      </a:r>
                      <a:r>
                        <a:rPr lang="en-US" sz="1000" b="0" kern="1200" dirty="0" err="1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Haughey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et al 1992)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200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100000">
                          <a:srgbClr val="FBD49C"/>
                        </a:gs>
                        <a:gs pos="100000">
                          <a:srgbClr val="FEE7F2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Century Gothic" pitchFamily="34" charset="0"/>
                          <a:cs typeface="Arial" pitchFamily="34" charset="0"/>
                        </a:rPr>
                        <a:t>5 -7     % </a:t>
                      </a:r>
                      <a:endParaRPr lang="en-US" sz="1800" b="1" dirty="0" smtClean="0">
                        <a:latin typeface="Century Gothic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200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100000">
                          <a:srgbClr val="FBD49C"/>
                        </a:gs>
                        <a:gs pos="100000">
                          <a:srgbClr val="FEE7F2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Century Gothic" pitchFamily="34" charset="0"/>
                          <a:cs typeface="Arial" pitchFamily="34" charset="0"/>
                        </a:rPr>
                        <a:t>- Isolated  neck recurrences</a:t>
                      </a:r>
                      <a:endParaRPr lang="en-US" sz="1800" b="1" dirty="0" smtClean="0">
                        <a:latin typeface="Century Gothic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200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100000">
                          <a:srgbClr val="FBD49C"/>
                        </a:gs>
                        <a:gs pos="100000">
                          <a:srgbClr val="FEE7F2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9707"/>
            <a:ext cx="8229600" cy="50256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Mostly are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radio resistant.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Radio sensitizers are often required.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Hyperthermia and hyper baric oxygen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useful in many studies.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If induction chemotherapy is planned- </a:t>
            </a:r>
            <a:r>
              <a:rPr lang="en-US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Taxanes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eg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TPF)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are integral- for resistant SCC.  Better than cisplatin and 5FU.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Targeted agents (</a:t>
            </a:r>
            <a:r>
              <a:rPr lang="en-US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cetuximab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bortezomib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 can be useful.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71470" y="260648"/>
            <a:ext cx="8229600" cy="947936"/>
          </a:xfrm>
          <a:prstGeom prst="rect">
            <a:avLst/>
          </a:prstGeom>
          <a:effectLst/>
        </p:spPr>
        <p:txBody>
          <a:bodyPr vert="horz" lIns="0" tIns="9144" rIns="0" bIns="9144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Radiation response enhancement</a:t>
            </a:r>
            <a:endParaRPr kumimoji="0" lang="en-IN" sz="4000" b="1" i="0" u="none" strike="noStrike" kern="1200" cap="none" spc="0" normalizeH="0" baseline="0" noProof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273925" cy="850900"/>
          </a:xfrm>
        </p:spPr>
        <p:txBody>
          <a:bodyPr/>
          <a:lstStyle/>
          <a:p>
            <a:r>
              <a:rPr lang="en-US" dirty="0" smtClean="0"/>
              <a:t>Isolated Neck Recurrences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3286116" y="857232"/>
            <a:ext cx="3168352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Isolated Neck Recurrences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4" y="5929330"/>
            <a:ext cx="2304256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IOERT/</a:t>
            </a:r>
            <a:r>
              <a:rPr lang="en-US" sz="1600" dirty="0" err="1" smtClean="0">
                <a:solidFill>
                  <a:schemeClr val="bg1"/>
                </a:solidFill>
              </a:rPr>
              <a:t>Brachy</a:t>
            </a:r>
            <a:r>
              <a:rPr lang="en-US" sz="1600" dirty="0" smtClean="0">
                <a:solidFill>
                  <a:schemeClr val="bg1"/>
                </a:solidFill>
              </a:rPr>
              <a:t>- for borderline resectable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036983"/>
            <a:ext cx="2088232" cy="33855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Close Observation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5036983"/>
            <a:ext cx="2088232" cy="33855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Adjuvant RT (± CT)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5657671"/>
            <a:ext cx="2232248" cy="110799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sz="1600" dirty="0" smtClean="0">
                <a:solidFill>
                  <a:schemeClr val="bg1"/>
                </a:solidFill>
              </a:rPr>
              <a:t>Dose- 55 to 60Gy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(cumulative RT dose)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- TV- (high risk disease area only)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4429132"/>
            <a:ext cx="2448272" cy="33855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No		Yes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24" y="3071810"/>
            <a:ext cx="3096344" cy="107721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Adverse Histological Features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Nodal margin positivity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 Multiple LNs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 Extra capsular spread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7290" y="2214554"/>
            <a:ext cx="208823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Comprehensive Neck Dissection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7884" y="1571612"/>
            <a:ext cx="2088232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Un resectable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5852" y="1643050"/>
            <a:ext cx="2376264" cy="33855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Surgically Resectable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3570" y="2428868"/>
            <a:ext cx="3024336" cy="132343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- Dose- 60 to 66 Gy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(cumulative RT dose)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- TV- (high risk disease area only, no elective irradiation to uninvolved areas)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5868144" y="4161854"/>
            <a:ext cx="2592288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</a:rPr>
              <a:t>Brachytherapy to be used as boost (to GTV) only.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5940152" y="5602014"/>
            <a:ext cx="2520280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</a:rPr>
              <a:t>Concurrent chemoradiation is the treatment of choice. 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2357422" y="2000240"/>
            <a:ext cx="45719" cy="21602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Down Arrow 18"/>
          <p:cNvSpPr/>
          <p:nvPr/>
        </p:nvSpPr>
        <p:spPr>
          <a:xfrm>
            <a:off x="2357422" y="2786058"/>
            <a:ext cx="45719" cy="21602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Down Arrow 19"/>
          <p:cNvSpPr/>
          <p:nvPr/>
        </p:nvSpPr>
        <p:spPr>
          <a:xfrm>
            <a:off x="2339752" y="4100879"/>
            <a:ext cx="45719" cy="21602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Down Arrow 20"/>
          <p:cNvSpPr/>
          <p:nvPr/>
        </p:nvSpPr>
        <p:spPr>
          <a:xfrm>
            <a:off x="7143768" y="3786190"/>
            <a:ext cx="117727" cy="360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Down Arrow 21"/>
          <p:cNvSpPr/>
          <p:nvPr/>
        </p:nvSpPr>
        <p:spPr>
          <a:xfrm>
            <a:off x="7164288" y="5157192"/>
            <a:ext cx="117727" cy="360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0" name="Straight Arrow Connector 29"/>
          <p:cNvCxnSpPr/>
          <p:nvPr/>
        </p:nvCxnSpPr>
        <p:spPr>
          <a:xfrm rot="10800000" flipV="1">
            <a:off x="2339752" y="5397022"/>
            <a:ext cx="576064" cy="192217"/>
          </a:xfrm>
          <a:prstGeom prst="straightConnector1">
            <a:avLst/>
          </a:prstGeom>
          <a:ln w="38100">
            <a:solidFill>
              <a:srgbClr val="95323E"/>
            </a:solidFill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915816" y="5397023"/>
            <a:ext cx="720080" cy="192217"/>
          </a:xfrm>
          <a:prstGeom prst="straightConnector1">
            <a:avLst/>
          </a:prstGeom>
          <a:ln w="38100">
            <a:solidFill>
              <a:srgbClr val="95323E"/>
            </a:solidFill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3500430" y="1214422"/>
            <a:ext cx="936104" cy="288032"/>
          </a:xfrm>
          <a:prstGeom prst="straightConnector1">
            <a:avLst/>
          </a:prstGeom>
          <a:ln w="38100">
            <a:solidFill>
              <a:srgbClr val="9532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500562" y="1214422"/>
            <a:ext cx="1152128" cy="288032"/>
          </a:xfrm>
          <a:prstGeom prst="straightConnector1">
            <a:avLst/>
          </a:prstGeom>
          <a:ln w="38100">
            <a:solidFill>
              <a:srgbClr val="9532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own Arrow 32"/>
          <p:cNvSpPr/>
          <p:nvPr/>
        </p:nvSpPr>
        <p:spPr>
          <a:xfrm>
            <a:off x="7143768" y="2000240"/>
            <a:ext cx="117727" cy="360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Down Arrow 38"/>
          <p:cNvSpPr/>
          <p:nvPr/>
        </p:nvSpPr>
        <p:spPr>
          <a:xfrm>
            <a:off x="1403648" y="4725144"/>
            <a:ext cx="45719" cy="21602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Down Arrow 39"/>
          <p:cNvSpPr/>
          <p:nvPr/>
        </p:nvSpPr>
        <p:spPr>
          <a:xfrm>
            <a:off x="3286116" y="4786322"/>
            <a:ext cx="45719" cy="21602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3" grpId="0" animBg="1"/>
      <p:bldP spid="39" grpId="0" animBg="1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60648"/>
            <a:ext cx="8229600" cy="947936"/>
          </a:xfrm>
          <a:prstGeom prst="rect">
            <a:avLst/>
          </a:prstGeom>
          <a:effectLst/>
        </p:spPr>
        <p:txBody>
          <a:bodyPr vert="horz" lIns="0" tIns="9144" rIns="0" bIns="9144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Primary </a:t>
            </a:r>
            <a:r>
              <a:rPr kumimoji="0" lang="en-US" sz="4000" b="1" i="0" u="none" strike="noStrike" kern="1200" cap="none" spc="0" normalizeH="0" baseline="0" noProof="0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vs</a:t>
            </a:r>
            <a:r>
              <a:rPr kumimoji="0" lang="en-US" sz="4000" b="1" i="0" u="none" strike="noStrike" kern="1200" cap="none" spc="0" normalizeH="0" baseline="0" noProof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Nodal</a:t>
            </a:r>
            <a:endParaRPr kumimoji="0" lang="en-IN" sz="4000" b="1" i="0" u="none" strike="noStrike" kern="1200" cap="none" spc="0" normalizeH="0" baseline="0" noProof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99592" y="2636912"/>
          <a:ext cx="7272810" cy="2595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270"/>
                <a:gridCol w="2424270"/>
                <a:gridCol w="2424270"/>
              </a:tblGrid>
              <a:tr h="947167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Initial</a:t>
                      </a:r>
                      <a:r>
                        <a:rPr lang="en-US" sz="2400" baseline="0" dirty="0" smtClean="0"/>
                        <a:t> c</a:t>
                      </a:r>
                      <a:r>
                        <a:rPr lang="en-US" sz="2400" dirty="0" smtClean="0"/>
                        <a:t>omplete response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Eventual</a:t>
                      </a:r>
                      <a:r>
                        <a:rPr lang="en-US" sz="2400" baseline="0" dirty="0" smtClean="0"/>
                        <a:t> tumor control</a:t>
                      </a:r>
                      <a:endParaRPr lang="en-IN" sz="2400" dirty="0"/>
                    </a:p>
                  </a:txBody>
                  <a:tcPr/>
                </a:tc>
              </a:tr>
              <a:tr h="548755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002060"/>
                          </a:solidFill>
                        </a:rPr>
                        <a:t>Nodal</a:t>
                      </a:r>
                      <a:endParaRPr lang="en-IN" sz="4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C00000"/>
                          </a:solidFill>
                        </a:rPr>
                        <a:t>85%</a:t>
                      </a:r>
                      <a:endParaRPr lang="en-IN" sz="4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10%</a:t>
                      </a:r>
                      <a:endParaRPr lang="en-IN" sz="4000" dirty="0"/>
                    </a:p>
                  </a:txBody>
                  <a:tcPr/>
                </a:tc>
              </a:tr>
              <a:tr h="9471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002060"/>
                          </a:solidFill>
                        </a:rPr>
                        <a:t>Primary</a:t>
                      </a:r>
                      <a:endParaRPr lang="en-IN" sz="4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71%</a:t>
                      </a:r>
                      <a:endParaRPr lang="en-IN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C00000"/>
                          </a:solidFill>
                        </a:rPr>
                        <a:t>21%</a:t>
                      </a:r>
                      <a:endParaRPr lang="en-IN" sz="4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7699"/>
            <a:ext cx="8229600" cy="4521621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Mucositis rates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increase by 30%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Severe late reactions-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year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Severe late reaction rate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- 9 to 41% (mean 25%)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Speech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preserved ,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swallowing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function is the concern.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Males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more tolerant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side effects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Most severe reactions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age &gt; 80 years</a:t>
            </a:r>
          </a:p>
          <a:p>
            <a:endParaRPr lang="en-IN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2" y="260648"/>
            <a:ext cx="8229600" cy="947936"/>
          </a:xfrm>
          <a:prstGeom prst="rect">
            <a:avLst/>
          </a:prstGeom>
          <a:effectLst/>
        </p:spPr>
        <p:txBody>
          <a:bodyPr vert="horz" lIns="0" tIns="9144" rIns="0" bIns="9144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Side effects</a:t>
            </a:r>
            <a:r>
              <a:rPr kumimoji="0" lang="en-US" sz="4000" b="1" i="0" u="none" strike="noStrike" kern="1200" cap="none" spc="0" normalizeH="0" noProof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of treatment</a:t>
            </a:r>
            <a:endParaRPr kumimoji="0" lang="en-IN" sz="4000" b="1" i="0" u="none" strike="noStrike" kern="1200" cap="none" spc="0" normalizeH="0" baseline="0" noProof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17765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</a:pPr>
            <a:endParaRPr lang="en-IN" sz="2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</a:pPr>
            <a:endParaRPr lang="en-IN" sz="2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</a:pPr>
            <a:endParaRPr lang="en-IN" sz="2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</a:pPr>
            <a:r>
              <a:rPr lang="en-IN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Severe late toxicities  (0 to 48%) – 6 </a:t>
            </a:r>
            <a:r>
              <a:rPr lang="en-IN" sz="2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mths</a:t>
            </a:r>
            <a:r>
              <a:rPr lang="en-IN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 yrs.</a:t>
            </a:r>
          </a:p>
          <a:p>
            <a:pPr lvl="2">
              <a:buClr>
                <a:srgbClr val="C00000"/>
              </a:buClr>
            </a:pPr>
            <a:r>
              <a:rPr lang="e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Endocrine dysfunction, </a:t>
            </a:r>
          </a:p>
          <a:p>
            <a:pPr lvl="2">
              <a:buClr>
                <a:srgbClr val="C00000"/>
              </a:buClr>
            </a:pPr>
            <a:r>
              <a:rPr lang="e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Dysphagia, </a:t>
            </a:r>
          </a:p>
          <a:p>
            <a:pPr lvl="2">
              <a:buClr>
                <a:srgbClr val="C00000"/>
              </a:buClr>
            </a:pPr>
            <a:r>
              <a:rPr lang="e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Trismus, </a:t>
            </a:r>
          </a:p>
          <a:p>
            <a:pPr lvl="2">
              <a:buClr>
                <a:srgbClr val="C00000"/>
              </a:buClr>
            </a:pPr>
            <a:r>
              <a:rPr lang="e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Decreased hearing, </a:t>
            </a:r>
          </a:p>
          <a:p>
            <a:pPr lvl="2">
              <a:buClr>
                <a:srgbClr val="C00000"/>
              </a:buClr>
            </a:pPr>
            <a:r>
              <a:rPr lang="e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Osteonecrosis, and </a:t>
            </a:r>
          </a:p>
          <a:p>
            <a:pPr lvl="2">
              <a:buClr>
                <a:srgbClr val="C00000"/>
              </a:buClr>
            </a:pPr>
            <a:r>
              <a:rPr lang="e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Chondronecrosis. </a:t>
            </a:r>
          </a:p>
          <a:p>
            <a:pPr lvl="2">
              <a:buClr>
                <a:srgbClr val="C00000"/>
              </a:buClr>
            </a:pPr>
            <a:endParaRPr lang="en-IN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</a:pPr>
            <a:r>
              <a:rPr lang="en-IN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Fatal complications (0 to 16%)</a:t>
            </a:r>
          </a:p>
          <a:p>
            <a:pPr lvl="2">
              <a:buClr>
                <a:srgbClr val="C00000"/>
              </a:buClr>
            </a:pPr>
            <a:r>
              <a:rPr lang="e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Carotid artery rupture,</a:t>
            </a:r>
          </a:p>
          <a:p>
            <a:pPr lvl="2">
              <a:buClr>
                <a:srgbClr val="C00000"/>
              </a:buClr>
            </a:pPr>
            <a:r>
              <a:rPr lang="e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Brain necrosis, </a:t>
            </a:r>
          </a:p>
          <a:p>
            <a:pPr lvl="2">
              <a:buClr>
                <a:srgbClr val="C00000"/>
              </a:buClr>
            </a:pPr>
            <a:r>
              <a:rPr lang="e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Aspiration due to cranial nerve paralysis, </a:t>
            </a:r>
          </a:p>
          <a:p>
            <a:pPr lvl="2">
              <a:buClr>
                <a:srgbClr val="C00000"/>
              </a:buClr>
            </a:pPr>
            <a:r>
              <a:rPr lang="e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Pharyngeal </a:t>
            </a:r>
            <a:r>
              <a:rPr lang="en-IN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dysmotility</a:t>
            </a:r>
            <a:r>
              <a:rPr lang="e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and </a:t>
            </a:r>
          </a:p>
          <a:p>
            <a:pPr lvl="2">
              <a:buClr>
                <a:srgbClr val="C00000"/>
              </a:buClr>
            </a:pPr>
            <a:r>
              <a:rPr lang="e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Narcotic overdose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entury Schoolbook" pitchFamily="18" charset="0"/>
                <a:cs typeface="Andalus" pitchFamily="2" charset="-78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Century Schoolbook" pitchFamily="18" charset="0"/>
                <a:cs typeface="Andalus" pitchFamily="2" charset="-78"/>
              </a:rPr>
            </a:br>
            <a:r>
              <a:rPr lang="en-US" sz="3200" b="1" dirty="0" smtClean="0">
                <a:solidFill>
                  <a:schemeClr val="tx1"/>
                </a:solidFill>
                <a:latin typeface="Century Schoolbook" pitchFamily="18" charset="0"/>
                <a:cs typeface="Andalus" pitchFamily="2" charset="-78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Century Schoolbook" pitchFamily="18" charset="0"/>
                <a:cs typeface="Andalus" pitchFamily="2" charset="-78"/>
              </a:rPr>
            </a:br>
            <a:r>
              <a:rPr lang="en-US" sz="3200" b="1" dirty="0" smtClean="0">
                <a:solidFill>
                  <a:schemeClr val="tx1"/>
                </a:solidFill>
                <a:latin typeface="Century Schoolbook" pitchFamily="18" charset="0"/>
                <a:cs typeface="Andalus" pitchFamily="2" charset="-78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Century Schoolbook" pitchFamily="18" charset="0"/>
                <a:cs typeface="Andalus" pitchFamily="2" charset="-78"/>
              </a:rPr>
            </a:br>
            <a:r>
              <a:rPr lang="en-US" sz="3200" b="1" dirty="0" smtClean="0">
                <a:solidFill>
                  <a:schemeClr val="tx1"/>
                </a:solidFill>
                <a:latin typeface="Century Schoolbook" pitchFamily="18" charset="0"/>
                <a:cs typeface="Andalus" pitchFamily="2" charset="-78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Century Schoolbook" pitchFamily="18" charset="0"/>
                <a:cs typeface="Andalus" pitchFamily="2" charset="-78"/>
              </a:rPr>
            </a:br>
            <a:r>
              <a:rPr lang="en-US" sz="3200" b="1" dirty="0" smtClean="0">
                <a:solidFill>
                  <a:schemeClr val="tx1"/>
                </a:solidFill>
                <a:latin typeface="Century Schoolbook" pitchFamily="18" charset="0"/>
                <a:cs typeface="Andalus" pitchFamily="2" charset="-78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Century Schoolbook" pitchFamily="18" charset="0"/>
                <a:cs typeface="Andalus" pitchFamily="2" charset="-78"/>
              </a:rPr>
            </a:br>
            <a:r>
              <a:rPr lang="en-US" sz="3200" b="1" dirty="0" smtClean="0">
                <a:solidFill>
                  <a:schemeClr val="tx1"/>
                </a:solidFill>
                <a:latin typeface="Century Schoolbook" pitchFamily="18" charset="0"/>
                <a:cs typeface="Andalus" pitchFamily="2" charset="-78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Century Schoolbook" pitchFamily="18" charset="0"/>
                <a:cs typeface="Andalus" pitchFamily="2" charset="-78"/>
              </a:rPr>
            </a:br>
            <a:r>
              <a:rPr lang="en-US" sz="3200" b="1" dirty="0" smtClean="0">
                <a:solidFill>
                  <a:schemeClr val="tx1"/>
                </a:solidFill>
                <a:latin typeface="Century Schoolbook" pitchFamily="18" charset="0"/>
                <a:cs typeface="Andalus" pitchFamily="2" charset="-78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Century Schoolbook" pitchFamily="18" charset="0"/>
                <a:cs typeface="Andalus" pitchFamily="2" charset="-78"/>
              </a:rPr>
            </a:br>
            <a:r>
              <a:rPr lang="en-US" sz="3200" b="1" dirty="0" smtClean="0">
                <a:solidFill>
                  <a:schemeClr val="tx1"/>
                </a:solidFill>
                <a:latin typeface="Century Schoolbook" pitchFamily="18" charset="0"/>
                <a:cs typeface="Andalus" pitchFamily="2" charset="-78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Century Schoolbook" pitchFamily="18" charset="0"/>
                <a:cs typeface="Andalus" pitchFamily="2" charset="-78"/>
              </a:rPr>
            </a:br>
            <a:r>
              <a:rPr lang="en-US" sz="3200" b="1" dirty="0" smtClean="0">
                <a:solidFill>
                  <a:schemeClr val="tx1"/>
                </a:solidFill>
                <a:latin typeface="Century Schoolbook" pitchFamily="18" charset="0"/>
                <a:cs typeface="Andalus" pitchFamily="2" charset="-78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Century Schoolbook" pitchFamily="18" charset="0"/>
                <a:cs typeface="Andalus" pitchFamily="2" charset="-78"/>
              </a:rPr>
            </a:br>
            <a:endParaRPr lang="en-US" sz="32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8239100" cy="1828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latin typeface="Candara" pitchFamily="34" charset="0"/>
              </a:rPr>
              <a:t>Strictly involved field radiotherapy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Candara" pitchFamily="34" charset="0"/>
              </a:rPr>
              <a:t>      No elective nodal irradiation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Candara" pitchFamily="34" charset="0"/>
              </a:rPr>
              <a:t>      No elective Clinical Target volumes</a:t>
            </a:r>
          </a:p>
          <a:p>
            <a:pPr algn="ctr">
              <a:lnSpc>
                <a:spcPct val="150000"/>
              </a:lnSpc>
              <a:buNone/>
            </a:pPr>
            <a:endParaRPr lang="en-IN" sz="2800" b="1" dirty="0">
              <a:latin typeface="Candara" pitchFamily="34" charset="0"/>
              <a:cs typeface="Andalus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7479" r="38288" b="25425"/>
          <a:stretch>
            <a:fillRect/>
          </a:stretch>
        </p:blipFill>
        <p:spPr bwMode="auto">
          <a:xfrm>
            <a:off x="3505200" y="3143224"/>
            <a:ext cx="5334000" cy="348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2620" t="15660" r="27906" b="21840"/>
          <a:stretch>
            <a:fillRect/>
          </a:stretch>
        </p:blipFill>
        <p:spPr bwMode="auto">
          <a:xfrm>
            <a:off x="304800" y="3124200"/>
            <a:ext cx="294775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2844" y="428604"/>
            <a:ext cx="944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entury Schoolbook" pitchFamily="18" charset="0"/>
                <a:cs typeface="Andalus" pitchFamily="2" charset="-78"/>
              </a:rPr>
              <a:t>Target volume delineation –our initial experience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7" y="652463"/>
            <a:ext cx="8933619" cy="493677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763688" y="1124744"/>
            <a:ext cx="1224136" cy="4392488"/>
          </a:xfrm>
          <a:prstGeom prst="roundRect">
            <a:avLst/>
          </a:prstGeom>
          <a:solidFill>
            <a:schemeClr val="accent3">
              <a:lumMod val="40000"/>
              <a:lumOff val="60000"/>
              <a:alpha val="30196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ounded Rectangle 5"/>
          <p:cNvSpPr/>
          <p:nvPr/>
        </p:nvSpPr>
        <p:spPr>
          <a:xfrm>
            <a:off x="2987824" y="1124744"/>
            <a:ext cx="1080120" cy="4392488"/>
          </a:xfrm>
          <a:prstGeom prst="roundRect">
            <a:avLst/>
          </a:prstGeom>
          <a:solidFill>
            <a:srgbClr val="FFDE12">
              <a:alpha val="3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ounded Rectangle 6"/>
          <p:cNvSpPr/>
          <p:nvPr/>
        </p:nvSpPr>
        <p:spPr>
          <a:xfrm>
            <a:off x="4067944" y="1124744"/>
            <a:ext cx="936104" cy="4392488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ounded Rectangle 7"/>
          <p:cNvSpPr/>
          <p:nvPr/>
        </p:nvSpPr>
        <p:spPr>
          <a:xfrm>
            <a:off x="5076056" y="1124744"/>
            <a:ext cx="720080" cy="4392488"/>
          </a:xfrm>
          <a:prstGeom prst="roundRect">
            <a:avLst/>
          </a:prstGeom>
          <a:solidFill>
            <a:srgbClr val="92D050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ounded Rectangle 8"/>
          <p:cNvSpPr/>
          <p:nvPr/>
        </p:nvSpPr>
        <p:spPr>
          <a:xfrm>
            <a:off x="5796136" y="1124744"/>
            <a:ext cx="720080" cy="4392488"/>
          </a:xfrm>
          <a:prstGeom prst="roundRect">
            <a:avLst/>
          </a:prstGeom>
          <a:solidFill>
            <a:srgbClr val="FFFF00">
              <a:alpha val="3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ounded Rectangle 9"/>
          <p:cNvSpPr/>
          <p:nvPr/>
        </p:nvSpPr>
        <p:spPr>
          <a:xfrm>
            <a:off x="7452320" y="1124744"/>
            <a:ext cx="1440160" cy="446449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30196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2" y="1044664"/>
          <a:ext cx="9144002" cy="584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642"/>
                <a:gridCol w="1800200"/>
                <a:gridCol w="864096"/>
                <a:gridCol w="1872208"/>
                <a:gridCol w="1296144"/>
                <a:gridCol w="673426"/>
                <a:gridCol w="1306286"/>
              </a:tblGrid>
              <a:tr h="720080">
                <a:tc>
                  <a:txBody>
                    <a:bodyPr/>
                    <a:lstStyle/>
                    <a:p>
                      <a:r>
                        <a:rPr lang="en-US" dirty="0" smtClean="0"/>
                        <a:t>Primary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Recurrence/ Second Primary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reRT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CCT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Acute</a:t>
                      </a:r>
                      <a:r>
                        <a:rPr lang="en-US" baseline="0" dirty="0" smtClean="0"/>
                        <a:t> Reaction</a:t>
                      </a:r>
                      <a:endParaRPr lang="en-IN" dirty="0"/>
                    </a:p>
                  </a:txBody>
                  <a:tcPr/>
                </a:tc>
              </a:tr>
              <a:tr h="403182">
                <a:tc>
                  <a:txBody>
                    <a:bodyPr/>
                    <a:lstStyle/>
                    <a:p>
                      <a:r>
                        <a:rPr lang="en-US" dirty="0" smtClean="0"/>
                        <a:t>Larynx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Larynx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yrs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66Gy,</a:t>
                      </a:r>
                    </a:p>
                    <a:p>
                      <a:r>
                        <a:rPr lang="en-US" dirty="0" smtClean="0"/>
                        <a:t> IMRT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60Gy,</a:t>
                      </a:r>
                    </a:p>
                    <a:p>
                      <a:r>
                        <a:rPr lang="en-US" baseline="0" dirty="0" smtClean="0"/>
                        <a:t> IGRT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Persistent</a:t>
                      </a:r>
                      <a:r>
                        <a:rPr lang="en-US" baseline="0" dirty="0" smtClean="0"/>
                        <a:t> Hoarseness</a:t>
                      </a:r>
                      <a:endParaRPr lang="en-IN" dirty="0"/>
                    </a:p>
                  </a:txBody>
                  <a:tcPr/>
                </a:tc>
              </a:tr>
              <a:tr h="403182">
                <a:tc>
                  <a:txBody>
                    <a:bodyPr/>
                    <a:lstStyle/>
                    <a:p>
                      <a:r>
                        <a:rPr lang="en-US" dirty="0" smtClean="0"/>
                        <a:t>Buccal 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Nodal</a:t>
                      </a:r>
                      <a:r>
                        <a:rPr lang="en-US" baseline="0" dirty="0" smtClean="0"/>
                        <a:t> (SM)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yr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Sx</a:t>
                      </a:r>
                      <a:r>
                        <a:rPr lang="en-US" dirty="0" smtClean="0"/>
                        <a:t>- 60Gy,</a:t>
                      </a:r>
                    </a:p>
                    <a:p>
                      <a:r>
                        <a:rPr lang="en-US" dirty="0" smtClean="0"/>
                        <a:t>2D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Sx</a:t>
                      </a:r>
                      <a:r>
                        <a:rPr lang="en-US" dirty="0" smtClean="0"/>
                        <a:t>- 60Gy,</a:t>
                      </a:r>
                    </a:p>
                    <a:p>
                      <a:r>
                        <a:rPr lang="en-US" dirty="0" smtClean="0"/>
                        <a:t>2D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Mucositis</a:t>
                      </a:r>
                      <a:endParaRPr lang="en-IN" dirty="0"/>
                    </a:p>
                  </a:txBody>
                  <a:tcPr/>
                </a:tc>
              </a:tr>
              <a:tr h="403182">
                <a:tc>
                  <a:txBody>
                    <a:bodyPr/>
                    <a:lstStyle/>
                    <a:p>
                      <a:r>
                        <a:rPr lang="en-US" dirty="0" smtClean="0"/>
                        <a:t>Tonsil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GB </a:t>
                      </a:r>
                      <a:r>
                        <a:rPr lang="en-US" dirty="0" err="1" smtClean="0"/>
                        <a:t>sulcus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yrs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71Gy,</a:t>
                      </a:r>
                    </a:p>
                    <a:p>
                      <a:r>
                        <a:rPr lang="en-US" dirty="0" smtClean="0"/>
                        <a:t> 2D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68Gy,</a:t>
                      </a:r>
                    </a:p>
                    <a:p>
                      <a:r>
                        <a:rPr lang="en-US" dirty="0" smtClean="0"/>
                        <a:t>IMRT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Mucositis</a:t>
                      </a:r>
                      <a:endParaRPr lang="en-IN" dirty="0"/>
                    </a:p>
                  </a:txBody>
                  <a:tcPr/>
                </a:tc>
              </a:tr>
              <a:tr h="403182">
                <a:tc>
                  <a:txBody>
                    <a:bodyPr/>
                    <a:lstStyle/>
                    <a:p>
                      <a:r>
                        <a:rPr lang="en-US" dirty="0" smtClean="0"/>
                        <a:t>Maxilla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Parapharyngeal</a:t>
                      </a:r>
                      <a:r>
                        <a:rPr lang="en-US" dirty="0" smtClean="0"/>
                        <a:t> region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yr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60Gy,</a:t>
                      </a:r>
                    </a:p>
                    <a:p>
                      <a:r>
                        <a:rPr lang="en-US" baseline="0" dirty="0" smtClean="0"/>
                        <a:t> IMRT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NACT</a:t>
                      </a:r>
                      <a:r>
                        <a:rPr lang="en-US" baseline="0" dirty="0" smtClean="0"/>
                        <a:t> (4), 54Gy, IMRT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Mucositis</a:t>
                      </a:r>
                      <a:endParaRPr lang="en-IN" dirty="0"/>
                    </a:p>
                  </a:txBody>
                  <a:tcPr/>
                </a:tc>
              </a:tr>
              <a:tr h="403182">
                <a:tc>
                  <a:txBody>
                    <a:bodyPr/>
                    <a:lstStyle/>
                    <a:p>
                      <a:r>
                        <a:rPr lang="en-US" dirty="0" smtClean="0"/>
                        <a:t>Parotid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Oropharynx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yrs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Sx-55.8Gy,</a:t>
                      </a:r>
                    </a:p>
                    <a:p>
                      <a:r>
                        <a:rPr lang="en-US" dirty="0" smtClean="0"/>
                        <a:t> IMRT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60Gy, </a:t>
                      </a:r>
                    </a:p>
                    <a:p>
                      <a:r>
                        <a:rPr lang="en-US" dirty="0" smtClean="0"/>
                        <a:t>IMRT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Mucositis</a:t>
                      </a:r>
                      <a:endParaRPr lang="en-IN" dirty="0"/>
                    </a:p>
                  </a:txBody>
                  <a:tcPr/>
                </a:tc>
              </a:tr>
              <a:tr h="403182">
                <a:tc>
                  <a:txBody>
                    <a:bodyPr/>
                    <a:lstStyle/>
                    <a:p>
                      <a:r>
                        <a:rPr lang="en-US" dirty="0" smtClean="0"/>
                        <a:t>Oropharynx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Oral</a:t>
                      </a:r>
                      <a:r>
                        <a:rPr lang="en-US" baseline="0" dirty="0" smtClean="0"/>
                        <a:t> cavity + Oropharynx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yrs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70Gy,</a:t>
                      </a:r>
                    </a:p>
                    <a:p>
                      <a:r>
                        <a:rPr lang="en-US" dirty="0" smtClean="0"/>
                        <a:t>2D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NACT</a:t>
                      </a:r>
                      <a:r>
                        <a:rPr lang="en-US" baseline="0" dirty="0" smtClean="0"/>
                        <a:t> (3),</a:t>
                      </a:r>
                    </a:p>
                    <a:p>
                      <a:r>
                        <a:rPr lang="en-US" dirty="0" smtClean="0"/>
                        <a:t>60Gy, IMRT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Mucositis</a:t>
                      </a:r>
                      <a:endParaRPr lang="en-IN" dirty="0"/>
                    </a:p>
                  </a:txBody>
                  <a:tcPr/>
                </a:tc>
              </a:tr>
              <a:tr h="403182">
                <a:tc>
                  <a:txBody>
                    <a:bodyPr/>
                    <a:lstStyle/>
                    <a:p>
                      <a:r>
                        <a:rPr lang="en-US" dirty="0" smtClean="0"/>
                        <a:t>BOT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BM + RMT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0" dirty="0" smtClean="0"/>
                        <a:t> yrs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NACT (3), 64Gy</a:t>
                      </a:r>
                    </a:p>
                    <a:p>
                      <a:r>
                        <a:rPr lang="en-US" dirty="0" smtClean="0"/>
                        <a:t>2D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56Gy,</a:t>
                      </a:r>
                    </a:p>
                    <a:p>
                      <a:r>
                        <a:rPr lang="en-US" dirty="0" smtClean="0"/>
                        <a:t>2D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Mucositis</a:t>
                      </a:r>
                      <a:endParaRPr lang="en-IN" dirty="0"/>
                    </a:p>
                  </a:txBody>
                  <a:tcPr/>
                </a:tc>
              </a:tr>
              <a:tr h="403182">
                <a:tc>
                  <a:txBody>
                    <a:bodyPr/>
                    <a:lstStyle/>
                    <a:p>
                      <a:r>
                        <a:rPr lang="en-US" dirty="0" smtClean="0"/>
                        <a:t>Tonsil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Tongue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yrs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70Gy, </a:t>
                      </a:r>
                    </a:p>
                    <a:p>
                      <a:r>
                        <a:rPr lang="en-US" dirty="0" smtClean="0"/>
                        <a:t>2D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Sx</a:t>
                      </a:r>
                      <a:r>
                        <a:rPr lang="en-US" dirty="0" smtClean="0"/>
                        <a:t>- 60Gy,</a:t>
                      </a:r>
                    </a:p>
                    <a:p>
                      <a:r>
                        <a:rPr lang="en-US" dirty="0" smtClean="0"/>
                        <a:t>IMRT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Mucositis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131840" y="1764744"/>
            <a:ext cx="864096" cy="5040560"/>
          </a:xfrm>
          <a:prstGeom prst="roundRect">
            <a:avLst/>
          </a:prstGeom>
          <a:solidFill>
            <a:srgbClr val="FFFF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ounded Rectangle 6"/>
          <p:cNvSpPr/>
          <p:nvPr/>
        </p:nvSpPr>
        <p:spPr>
          <a:xfrm>
            <a:off x="5868144" y="1764744"/>
            <a:ext cx="1224136" cy="5040560"/>
          </a:xfrm>
          <a:prstGeom prst="roundRect">
            <a:avLst/>
          </a:prstGeom>
          <a:solidFill>
            <a:srgbClr val="FFFF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ounded Rectangle 7"/>
          <p:cNvSpPr/>
          <p:nvPr/>
        </p:nvSpPr>
        <p:spPr>
          <a:xfrm>
            <a:off x="7164288" y="4357032"/>
            <a:ext cx="683568" cy="2232248"/>
          </a:xfrm>
          <a:prstGeom prst="roundRect">
            <a:avLst/>
          </a:prstGeom>
          <a:solidFill>
            <a:srgbClr val="FFFF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ounded Rectangle 8"/>
          <p:cNvSpPr/>
          <p:nvPr/>
        </p:nvSpPr>
        <p:spPr>
          <a:xfrm>
            <a:off x="7884368" y="1764744"/>
            <a:ext cx="1152128" cy="4968552"/>
          </a:xfrm>
          <a:prstGeom prst="roundRect">
            <a:avLst/>
          </a:prstGeom>
          <a:solidFill>
            <a:srgbClr val="FFFF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ounded Rectangle 9"/>
          <p:cNvSpPr/>
          <p:nvPr/>
        </p:nvSpPr>
        <p:spPr>
          <a:xfrm>
            <a:off x="3995936" y="1764744"/>
            <a:ext cx="3096344" cy="5040560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142908" y="0"/>
            <a:ext cx="8229600" cy="947936"/>
          </a:xfrm>
          <a:prstGeom prst="rect">
            <a:avLst/>
          </a:prstGeom>
          <a:effectLst/>
        </p:spPr>
        <p:txBody>
          <a:bodyPr vert="horz" lIns="0" tIns="9144" rIns="0" bIns="9144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Our experience with</a:t>
            </a:r>
            <a:r>
              <a:rPr kumimoji="0" lang="en-US" sz="4000" b="1" i="0" u="none" strike="noStrike" kern="1200" cap="none" spc="0" normalizeH="0" noProof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Re irradiation</a:t>
            </a:r>
            <a:endParaRPr kumimoji="0" lang="en-IN" sz="4000" b="1" i="0" u="none" strike="noStrike" kern="1200" cap="none" spc="0" normalizeH="0" baseline="0" noProof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686800" cy="48965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Recurrence rate – 40 to 50%.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Median survival times-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 to 10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mths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with t/t &amp; ~ 5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mths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if left untreated.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RT+CT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better than either alone (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Conformal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Sx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RT+CT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even better.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Intent of treatment – Curative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Induction CT/ only Adjuvant CT-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not recommended.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Best responses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Laryngeal Ca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RT- targets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only GTV or areas of HIGH RISK.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RT doses-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cumulative – 120-130Gy (Spinal Cord- 50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Gy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4624"/>
            <a:ext cx="8229600" cy="947936"/>
          </a:xfrm>
          <a:prstGeom prst="rect">
            <a:avLst/>
          </a:prstGeom>
          <a:effectLst/>
        </p:spPr>
        <p:txBody>
          <a:bodyPr vert="horz" lIns="0" tIns="9144" rIns="0" bIns="9144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1" i="0" u="none" strike="noStrike" kern="1200" cap="none" spc="0" normalizeH="0" baseline="0" noProof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Initial</a:t>
            </a:r>
            <a:r>
              <a:rPr kumimoji="0" lang="en-IN" sz="4000" b="1" i="0" u="none" strike="noStrike" kern="1200" cap="none" spc="0" normalizeH="0" noProof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Observations</a:t>
            </a:r>
            <a:endParaRPr kumimoji="0" lang="en-IN" sz="4000" b="1" i="0" u="none" strike="noStrike" kern="1200" cap="none" spc="0" normalizeH="0" baseline="0" noProof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askerville Old Face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Baskerville Old Face" pitchFamily="18" charset="0"/>
              </a:rPr>
            </a:br>
            <a:r>
              <a:rPr lang="en-US" dirty="0" smtClean="0">
                <a:solidFill>
                  <a:srgbClr val="C00000"/>
                </a:solidFill>
                <a:latin typeface="Baskerville Old Face" pitchFamily="18" charset="0"/>
              </a:rPr>
              <a:t>Unanswered issues:</a:t>
            </a:r>
            <a:r>
              <a:rPr lang="en-US" dirty="0" smtClean="0">
                <a:solidFill>
                  <a:srgbClr val="FFFF00"/>
                </a:solidFill>
                <a:latin typeface="Baskerville Old Face" pitchFamily="18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Baskerville Old Face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714488"/>
            <a:ext cx="7772400" cy="4572000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cumulative dose to the previously irradiated site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effects on </a:t>
            </a:r>
            <a:r>
              <a:rPr lang="en-US" dirty="0" err="1" smtClean="0">
                <a:latin typeface="Baskerville Old Face" pitchFamily="18" charset="0"/>
              </a:rPr>
              <a:t>neurocognitive</a:t>
            </a:r>
            <a:r>
              <a:rPr lang="en-US" dirty="0" smtClean="0">
                <a:latin typeface="Baskerville Old Face" pitchFamily="18" charset="0"/>
              </a:rPr>
              <a:t> functions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 damage to endocrine organs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 smtClean="0">
                <a:latin typeface="Baskerville Old Face" pitchFamily="18" charset="0"/>
              </a:rPr>
              <a:t>reirradiation</a:t>
            </a:r>
            <a:r>
              <a:rPr lang="en-US" dirty="0" smtClean="0">
                <a:latin typeface="Baskerville Old Face" pitchFamily="18" charset="0"/>
              </a:rPr>
              <a:t> tolerance of pediatric patients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role of </a:t>
            </a:r>
            <a:r>
              <a:rPr lang="en-US" dirty="0" err="1" smtClean="0">
                <a:latin typeface="Baskerville Old Face" pitchFamily="18" charset="0"/>
              </a:rPr>
              <a:t>hyperfractionation</a:t>
            </a:r>
            <a:endParaRPr lang="en-US" dirty="0" smtClean="0">
              <a:latin typeface="Baskerville Old Face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err="1" smtClean="0">
                <a:latin typeface="Baskerville Old Face" pitchFamily="18" charset="0"/>
              </a:rPr>
              <a:t>integartion</a:t>
            </a:r>
            <a:r>
              <a:rPr lang="en-US" dirty="0" smtClean="0">
                <a:latin typeface="Baskerville Old Face" pitchFamily="18" charset="0"/>
              </a:rPr>
              <a:t> with hyperthermia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use of target therapy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85784" y="1524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entury Schoolbook" pitchFamily="18" charset="0"/>
              </a:rPr>
              <a:t>Treatment options for Recurrent / SPTs</a:t>
            </a:r>
            <a:endParaRPr lang="en-US" sz="2800" b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914400"/>
            <a:ext cx="4267200" cy="533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Century Schoolbook" pitchFamily="18" charset="0"/>
              </a:rPr>
              <a:t>Resectable</a:t>
            </a:r>
            <a:r>
              <a:rPr lang="en-US" b="1" dirty="0" smtClean="0">
                <a:solidFill>
                  <a:schemeClr val="tx1"/>
                </a:solidFill>
                <a:latin typeface="Century Schoolbook" pitchFamily="18" charset="0"/>
              </a:rPr>
              <a:t> / </a:t>
            </a:r>
            <a:r>
              <a:rPr lang="en-US" b="1" dirty="0" err="1" smtClean="0">
                <a:solidFill>
                  <a:schemeClr val="tx1"/>
                </a:solidFill>
                <a:latin typeface="Century Schoolbook" pitchFamily="18" charset="0"/>
              </a:rPr>
              <a:t>Unresectable</a:t>
            </a:r>
            <a:endParaRPr lang="en-US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2362200" y="1524000"/>
            <a:ext cx="1371600" cy="685800"/>
          </a:xfrm>
          <a:prstGeom prst="straightConnector1">
            <a:avLst/>
          </a:prstGeom>
          <a:ln w="381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334000" y="1524000"/>
            <a:ext cx="1371600" cy="762000"/>
          </a:xfrm>
          <a:prstGeom prst="straightConnector1">
            <a:avLst/>
          </a:prstGeom>
          <a:ln w="381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533400" y="2438400"/>
          <a:ext cx="8077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0386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Resectable</a:t>
                      </a:r>
                      <a:endParaRPr lang="en-US" dirty="0">
                        <a:solidFill>
                          <a:schemeClr val="tx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Unresectable</a:t>
                      </a:r>
                      <a:endParaRPr lang="en-US" dirty="0">
                        <a:solidFill>
                          <a:schemeClr val="tx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Straight Arrow Connector 29"/>
          <p:cNvCxnSpPr/>
          <p:nvPr/>
        </p:nvCxnSpPr>
        <p:spPr>
          <a:xfrm rot="5400000">
            <a:off x="1067594" y="3047206"/>
            <a:ext cx="457200" cy="1588"/>
          </a:xfrm>
          <a:prstGeom prst="straightConnector1">
            <a:avLst/>
          </a:prstGeom>
          <a:ln w="381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5143500" y="2781300"/>
            <a:ext cx="609600" cy="533400"/>
          </a:xfrm>
          <a:prstGeom prst="straightConnector1">
            <a:avLst/>
          </a:prstGeom>
          <a:ln w="381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6200000" flipH="1">
            <a:off x="7315200" y="2895600"/>
            <a:ext cx="609600" cy="457200"/>
          </a:xfrm>
          <a:prstGeom prst="straightConnector1">
            <a:avLst/>
          </a:prstGeom>
          <a:ln w="381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228600" y="4114800"/>
          <a:ext cx="31242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</a:tblGrid>
              <a:tr h="370840">
                <a:tc>
                  <a:txBody>
                    <a:bodyPr/>
                    <a:lstStyle/>
                    <a:p>
                      <a:pPr lvl="0" algn="l">
                        <a:buFontTx/>
                        <a:buChar char="-"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Traditionally a std of care for    </a:t>
                      </a:r>
                    </a:p>
                    <a:p>
                      <a:pPr lvl="0" algn="l">
                        <a:buFontTx/>
                        <a:buNone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 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resectable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tumour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  <a:p>
                      <a:pPr lvl="0" algn="l">
                        <a:buFontTx/>
                        <a:buNone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  <a:p>
                      <a:pPr lvl="0">
                        <a:buFontTx/>
                        <a:buChar char="-"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However only 20 % pts are   </a:t>
                      </a:r>
                    </a:p>
                    <a:p>
                      <a:pPr lvl="0">
                        <a:buFontTx/>
                        <a:buNone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  candidates for curative </a:t>
                      </a:r>
                    </a:p>
                    <a:p>
                      <a:pPr lvl="0">
                        <a:buFontTx/>
                        <a:buNone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  resection</a:t>
                      </a:r>
                    </a:p>
                    <a:p>
                      <a:pPr lvl="0">
                        <a:buFontTx/>
                        <a:buNone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  <a:p>
                      <a:pPr lvl="0">
                        <a:buFontTx/>
                        <a:buChar char="-"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Results of salvage surgery are </a:t>
                      </a:r>
                    </a:p>
                    <a:p>
                      <a:pPr lvl="0">
                        <a:buFontTx/>
                        <a:buNone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 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poor</a:t>
                      </a:r>
                    </a:p>
                    <a:p>
                      <a:endParaRPr lang="en-US" sz="1800" b="1" dirty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6477000" y="4175760"/>
          <a:ext cx="25146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</a:tblGrid>
              <a:tr h="370840">
                <a:tc>
                  <a:txBody>
                    <a:bodyPr/>
                    <a:lstStyle/>
                    <a:p>
                      <a:pPr lvl="0">
                        <a:buFontTx/>
                        <a:buChar char="-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 Poor response rates</a:t>
                      </a:r>
                    </a:p>
                    <a:p>
                      <a:pPr lvl="0">
                        <a:buFontTx/>
                        <a:buChar char="-"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  <a:p>
                      <a:pPr lvl="0">
                        <a:buFontTx/>
                        <a:buChar char="-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 Limited palliation and </a:t>
                      </a:r>
                    </a:p>
                    <a:p>
                      <a:pPr lvl="0">
                        <a:buFontTx/>
                        <a:buChar char="-"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  <a:p>
                      <a:pPr lvl="0">
                        <a:buFontTx/>
                        <a:buChar char="-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 No long term survival</a:t>
                      </a:r>
                    </a:p>
                    <a:p>
                      <a:pPr lvl="0">
                        <a:buFontTx/>
                        <a:buChar char="-"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  <a:p>
                      <a:pPr lvl="0">
                        <a:buFontTx/>
                        <a:buChar char="-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 Nearly all pts die of disease  </a:t>
                      </a:r>
                    </a:p>
                    <a:p>
                      <a:pPr lvl="0">
                        <a:buFontTx/>
                        <a:buNone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  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progression within months</a:t>
                      </a:r>
                    </a:p>
                    <a:p>
                      <a:endParaRPr lang="en-US" sz="1800" dirty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1524000" y="4175760"/>
          <a:ext cx="57912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200"/>
              </a:tblGrid>
              <a:tr h="12344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  Historically been avoided owing to concerns  regarding 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   toxicity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  Radiation tolerance of the normal tissue is  significantly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   reduced compared with the first treatment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  However, more recently published data  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   demonstrated the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feasibility and effectiveness of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  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reirradiation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7200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57600" y="34290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entury Schoolbook" pitchFamily="18" charset="0"/>
              </a:rPr>
              <a:t>Re irradiation</a:t>
            </a:r>
            <a:endParaRPr lang="en-US" sz="2000" b="1" dirty="0">
              <a:latin typeface="Century Schoolbook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34098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Century Schoolbook" pitchFamily="18" charset="0"/>
              </a:rPr>
              <a:t>Surgery</a:t>
            </a:r>
            <a:endParaRPr lang="en-US" sz="2000" b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34831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  <a:latin typeface="Century Schoolbook" pitchFamily="18" charset="0"/>
              </a:rPr>
              <a:t>Palliative Chemotherapy</a:t>
            </a:r>
            <a:endParaRPr lang="en-US" sz="2000" b="1" dirty="0">
              <a:solidFill>
                <a:srgbClr val="00B050"/>
              </a:solidFill>
              <a:latin typeface="Century Schoolbook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Conclusion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Clinical decision-making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is often guided by</a:t>
            </a:r>
            <a:r>
              <a:rPr lang="en-IN" dirty="0" smtClean="0"/>
              <a:t> </a:t>
            </a:r>
            <a:endParaRPr lang="en-US" dirty="0" smtClean="0"/>
          </a:p>
          <a:p>
            <a:r>
              <a:rPr lang="en-US" sz="2000" dirty="0" smtClean="0"/>
              <a:t>Availability of surgical and </a:t>
            </a:r>
            <a:r>
              <a:rPr lang="en-US" sz="2000" dirty="0" err="1" smtClean="0"/>
              <a:t>radiotherapeutic</a:t>
            </a:r>
            <a:r>
              <a:rPr lang="en-US" sz="2000" dirty="0" smtClean="0"/>
              <a:t> expertise</a:t>
            </a:r>
          </a:p>
          <a:p>
            <a:r>
              <a:rPr lang="en-US" sz="2000" dirty="0" smtClean="0"/>
              <a:t>Prior treatment</a:t>
            </a:r>
          </a:p>
          <a:p>
            <a:r>
              <a:rPr lang="en-US" sz="2000" dirty="0" smtClean="0"/>
              <a:t>Time of recurrence</a:t>
            </a:r>
          </a:p>
          <a:p>
            <a:r>
              <a:rPr lang="en-US" sz="2000" dirty="0" smtClean="0"/>
              <a:t>Performance status</a:t>
            </a:r>
          </a:p>
          <a:p>
            <a:r>
              <a:rPr lang="en-US" sz="2000" dirty="0" smtClean="0"/>
              <a:t>Life expectancy at relapse</a:t>
            </a:r>
          </a:p>
          <a:p>
            <a:r>
              <a:rPr lang="en-US" sz="2000" dirty="0" smtClean="0"/>
              <a:t>Feasibility and acceptability of surgical excision</a:t>
            </a:r>
          </a:p>
          <a:p>
            <a:r>
              <a:rPr lang="en-US" sz="2000" dirty="0" err="1" smtClean="0"/>
              <a:t>Histo</a:t>
            </a:r>
            <a:r>
              <a:rPr lang="en-US" sz="2000" dirty="0" smtClean="0"/>
              <a:t>-pathological characteristics at salvage dissection</a:t>
            </a:r>
          </a:p>
          <a:p>
            <a:r>
              <a:rPr lang="en-US" sz="2000" dirty="0" smtClean="0"/>
              <a:t>Anticipated morbidity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474788"/>
          </a:xfrm>
          <a:prstGeom prst="rect">
            <a:avLst/>
          </a:prstGeom>
          <a:solidFill>
            <a:srgbClr val="097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304800" y="228600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empus Sans ITC" pitchFamily="82" charset="0"/>
                <a:cs typeface="Times New Roman" pitchFamily="18" charset="0"/>
              </a:rPr>
              <a:t>Thank You</a:t>
            </a:r>
            <a:endParaRPr lang="en-US" sz="4800" b="1" dirty="0">
              <a:solidFill>
                <a:srgbClr val="FF0000"/>
              </a:solidFill>
              <a:latin typeface="Tempus Sans ITC" pitchFamily="82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750" y="1357313"/>
            <a:ext cx="8496300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600" dirty="0">
              <a:latin typeface="+mn-lt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IN" sz="1600" dirty="0">
              <a:latin typeface="+mn-lt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600" dirty="0">
              <a:latin typeface="+mn-lt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600" dirty="0">
              <a:latin typeface="+mn-lt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600" dirty="0">
              <a:latin typeface="+mn-lt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IN" sz="1600" dirty="0">
              <a:latin typeface="+mn-lt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IN" sz="2000" dirty="0">
              <a:latin typeface="+mn-lt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IN" sz="2000" dirty="0">
              <a:latin typeface="+mn-lt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IN" sz="2000" dirty="0">
              <a:latin typeface="+mn-lt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IN" sz="2000" dirty="0">
              <a:latin typeface="+mn-lt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IN" sz="2000" dirty="0">
              <a:latin typeface="+mn-lt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IN" sz="2000" dirty="0">
              <a:latin typeface="+mn-lt"/>
              <a:cs typeface="Calibri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Calibri" pitchFamily="34" charset="0"/>
              </a:rPr>
              <a:t>  </a:t>
            </a:r>
          </a:p>
        </p:txBody>
      </p:sp>
      <p:pic>
        <p:nvPicPr>
          <p:cNvPr id="4102" name="Picture 2" descr="C:\Documents and Settings\doctor\Desktop\RGCI\Ti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30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32" y="152400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entury Schoolbook" pitchFamily="18" charset="0"/>
              </a:rPr>
              <a:t>Rationale for Re treatment</a:t>
            </a:r>
            <a:endParaRPr lang="en-US" sz="36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115715" name="Content Placeholder 3"/>
          <p:cNvSpPr>
            <a:spLocks noGrp="1" noChangeArrowheads="1"/>
          </p:cNvSpPr>
          <p:nvPr>
            <p:ph sz="quarter" idx="1"/>
          </p:nvPr>
        </p:nvSpPr>
        <p:spPr>
          <a:xfrm>
            <a:off x="381000" y="1676400"/>
            <a:ext cx="4800600" cy="3108960"/>
          </a:xfrm>
          <a:blipFill dpi="0" rotWithShape="0">
            <a:blip r:embed="rId3" cstate="print"/>
            <a:srcRect/>
            <a:stretch>
              <a:fillRect/>
            </a:stretch>
          </a:blipFill>
        </p:spPr>
        <p:txBody>
          <a:bodyPr lIns="90000" tIns="45000" rIns="90000" bIns="45000" anchorCtr="1">
            <a:normAutofit/>
          </a:bodyPr>
          <a:lstStyle/>
          <a:p>
            <a:pPr>
              <a:buNone/>
            </a:pPr>
            <a:endParaRPr lang="en-US" sz="1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1981200" y="1676400"/>
            <a:ext cx="1785950" cy="2905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52600" y="914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 smtClean="0">
              <a:latin typeface="Century Schoolbook" pitchFamily="18" charset="0"/>
            </a:endParaRPr>
          </a:p>
          <a:p>
            <a:r>
              <a:rPr lang="en-US" sz="2000" b="1" dirty="0" smtClean="0">
                <a:latin typeface="Century Schoolbook" pitchFamily="18" charset="0"/>
              </a:rPr>
              <a:t>Local tumor progression is a source of :</a:t>
            </a:r>
            <a:endParaRPr lang="en-US" sz="2000" b="1" dirty="0">
              <a:latin typeface="Century Schoolbook" pitchFamily="18" charset="0"/>
            </a:endParaRPr>
          </a:p>
        </p:txBody>
      </p:sp>
      <p:graphicFrame>
        <p:nvGraphicFramePr>
          <p:cNvPr id="14" name="Content Placeholder 9"/>
          <p:cNvGraphicFramePr>
            <a:graphicFrameLocks/>
          </p:cNvGraphicFramePr>
          <p:nvPr/>
        </p:nvGraphicFramePr>
        <p:xfrm>
          <a:off x="5257800" y="1676400"/>
          <a:ext cx="3703638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3638"/>
              </a:tblGrid>
              <a:tr h="508000"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Bleeding</a:t>
                      </a:r>
                      <a:endParaRPr lang="en-US" b="0" i="1" dirty="0">
                        <a:solidFill>
                          <a:schemeClr val="tx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Pain</a:t>
                      </a:r>
                      <a:endParaRPr lang="en-US" b="0" i="1" dirty="0">
                        <a:solidFill>
                          <a:schemeClr val="tx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Disfigurement</a:t>
                      </a:r>
                      <a:endParaRPr lang="en-US" b="0" i="1" dirty="0">
                        <a:solidFill>
                          <a:schemeClr val="tx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Infection</a:t>
                      </a:r>
                      <a:endParaRPr lang="en-US" b="0" i="1" dirty="0">
                        <a:solidFill>
                          <a:schemeClr val="tx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Altered swallowing</a:t>
                      </a:r>
                      <a:r>
                        <a:rPr lang="en-US" b="0" i="1" baseline="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 and speech s</a:t>
                      </a:r>
                      <a:endParaRPr lang="en-US" b="0" i="1" dirty="0">
                        <a:solidFill>
                          <a:schemeClr val="tx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endParaRPr lang="en-US" b="1" i="1" dirty="0">
                        <a:solidFill>
                          <a:schemeClr val="tx1"/>
                        </a:solidFill>
                        <a:latin typeface="Century Schoolbook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86832" y="4800600"/>
            <a:ext cx="86308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smtClean="0">
                <a:latin typeface="Candara" pitchFamily="34" charset="0"/>
              </a:rPr>
              <a:t>“ Because </a:t>
            </a:r>
            <a:r>
              <a:rPr lang="en-US" sz="2400" b="1" i="1" dirty="0" err="1" smtClean="0">
                <a:latin typeface="Candara" pitchFamily="34" charset="0"/>
              </a:rPr>
              <a:t>locoregional</a:t>
            </a:r>
            <a:r>
              <a:rPr lang="en-US" sz="2400" b="1" i="1" dirty="0" smtClean="0">
                <a:latin typeface="Candara" pitchFamily="34" charset="0"/>
              </a:rPr>
              <a:t> </a:t>
            </a:r>
            <a:r>
              <a:rPr lang="en-US" sz="2400" b="1" i="1" dirty="0" err="1" smtClean="0">
                <a:latin typeface="Candara" pitchFamily="34" charset="0"/>
              </a:rPr>
              <a:t>tumour</a:t>
            </a:r>
            <a:r>
              <a:rPr lang="en-US" sz="2400" b="1" i="1" dirty="0" smtClean="0">
                <a:latin typeface="Candara" pitchFamily="34" charset="0"/>
              </a:rPr>
              <a:t> progression is the predominant cause of death in patients with H &amp; N cancer, achieving local control in patients with recurrent disease may impact survival “</a:t>
            </a:r>
            <a:endParaRPr lang="en-US" sz="2400" b="1" i="1" dirty="0">
              <a:latin typeface="Candar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563"/>
            <a:ext cx="8229600" cy="5817765"/>
          </a:xfrm>
        </p:spPr>
        <p:txBody>
          <a:bodyPr>
            <a:normAutofit/>
          </a:bodyPr>
          <a:lstStyle/>
          <a:p>
            <a:pPr>
              <a:lnSpc>
                <a:spcPct val="220000"/>
              </a:lnSpc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22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Patients treated with post operative RT+CT due to high risk features-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30% fail with loco regional relapse.</a:t>
            </a:r>
          </a:p>
          <a:p>
            <a:pPr>
              <a:lnSpc>
                <a:spcPct val="220000"/>
              </a:lnSpc>
            </a:pP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Cause of death-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50 to 60% due to disease</a:t>
            </a:r>
          </a:p>
          <a:p>
            <a:pPr>
              <a:lnSpc>
                <a:spcPct val="220000"/>
              </a:lnSpc>
            </a:pP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Salvage surgery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usually difficult- max. rate - 33%</a:t>
            </a:r>
          </a:p>
          <a:p>
            <a:pPr>
              <a:lnSpc>
                <a:spcPct val="220000"/>
              </a:lnSpc>
            </a:pP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CT+RT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(platinum based) response – 20 to 30%</a:t>
            </a:r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1148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Most recurrences are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local and in field.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Mostly in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high dose regions.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Distant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incidence increases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if both primary and nodal failure occurs.</a:t>
            </a:r>
          </a:p>
          <a:p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686800" cy="46805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Survival depends upon time to recurrence- </a:t>
            </a:r>
            <a:r>
              <a:rPr lang="en-US" sz="1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6.5 </a:t>
            </a:r>
            <a:r>
              <a:rPr lang="en-US" sz="19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mths</a:t>
            </a:r>
            <a:r>
              <a:rPr lang="en-US" sz="1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if recurred within 1 yr and 15 </a:t>
            </a:r>
            <a:r>
              <a:rPr lang="en-US" sz="19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mths</a:t>
            </a:r>
            <a:r>
              <a:rPr lang="en-US" sz="1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if ≥ 2yrs.</a:t>
            </a:r>
            <a:endParaRPr lang="en-IN" sz="19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DFS and OS worse in patients previously treated </a:t>
            </a:r>
            <a:r>
              <a:rPr lang="en-US" sz="1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with </a:t>
            </a:r>
            <a:r>
              <a:rPr lang="en-US" sz="19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chemoradiation</a:t>
            </a:r>
            <a:r>
              <a:rPr lang="en-US" sz="1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endParaRPr lang="en-US" sz="19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1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n-US" sz="1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Salvage surgery only-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yr survival rate- 36% ; 50% develop II recur.</a:t>
            </a:r>
          </a:p>
          <a:p>
            <a:pPr>
              <a:lnSpc>
                <a:spcPct val="150000"/>
              </a:lnSpc>
              <a:buNone/>
            </a:pPr>
            <a:endParaRPr lang="en-US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Median survival </a:t>
            </a:r>
            <a:r>
              <a:rPr lang="en-US" sz="1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 second primary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Ca- 20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mths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Concurrent CT+RT </a:t>
            </a:r>
            <a:r>
              <a:rPr lang="en-US" sz="1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better than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RT or CT alone.</a:t>
            </a:r>
          </a:p>
          <a:p>
            <a:pPr>
              <a:lnSpc>
                <a:spcPct val="200000"/>
              </a:lnSpc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I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99864"/>
            <a:ext cx="8229600" cy="94793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Survival</a:t>
            </a:r>
            <a:endParaRPr lang="en-IN" sz="400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72816"/>
            <a:ext cx="4392488" cy="3713457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397" y="3429000"/>
            <a:ext cx="4436099" cy="324036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60648"/>
            <a:ext cx="8229600" cy="947936"/>
          </a:xfrm>
          <a:prstGeom prst="rect">
            <a:avLst/>
          </a:prstGeom>
          <a:effectLst/>
        </p:spPr>
        <p:txBody>
          <a:bodyPr vert="horz" lIns="0" tIns="9144" rIns="0" bIns="9144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Survival</a:t>
            </a:r>
            <a:endParaRPr kumimoji="0" lang="en-IN" sz="4000" b="1" i="0" u="none" strike="noStrike" kern="1200" cap="none" spc="0" normalizeH="0" baseline="0" noProof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499992" cy="3614167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8886" y="3140968"/>
            <a:ext cx="4483106" cy="3631527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3|0.3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1464</Words>
  <Application>Microsoft Office PowerPoint</Application>
  <PresentationFormat>On-screen Show (4:3)</PresentationFormat>
  <Paragraphs>349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Introduction</vt:lpstr>
      <vt:lpstr>Treatment options for Recurrent / SPTs</vt:lpstr>
      <vt:lpstr>Rationale for Re treatment</vt:lpstr>
      <vt:lpstr>Slide 5</vt:lpstr>
      <vt:lpstr>Slide 6</vt:lpstr>
      <vt:lpstr>Survival</vt:lpstr>
      <vt:lpstr>Slide 8</vt:lpstr>
      <vt:lpstr>Slide 9</vt:lpstr>
      <vt:lpstr>Slide 10</vt:lpstr>
      <vt:lpstr>Slide 11</vt:lpstr>
      <vt:lpstr>Response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Isolated Neck Recurrences</vt:lpstr>
      <vt:lpstr>Slide 22</vt:lpstr>
      <vt:lpstr>Slide 23</vt:lpstr>
      <vt:lpstr>Slide 24</vt:lpstr>
      <vt:lpstr>         </vt:lpstr>
      <vt:lpstr>Slide 26</vt:lpstr>
      <vt:lpstr>Slide 27</vt:lpstr>
      <vt:lpstr>Slide 28</vt:lpstr>
      <vt:lpstr> Unanswered issues: </vt:lpstr>
      <vt:lpstr>Conclusion</vt:lpstr>
      <vt:lpstr>Slide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raghavendra</dc:creator>
  <cp:lastModifiedBy>a</cp:lastModifiedBy>
  <cp:revision>39</cp:revision>
  <dcterms:created xsi:type="dcterms:W3CDTF">2012-06-22T10:44:33Z</dcterms:created>
  <dcterms:modified xsi:type="dcterms:W3CDTF">2014-05-23T15:44:20Z</dcterms:modified>
</cp:coreProperties>
</file>