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315" r:id="rId3"/>
    <p:sldId id="316" r:id="rId4"/>
    <p:sldId id="317" r:id="rId5"/>
    <p:sldId id="318" r:id="rId6"/>
    <p:sldId id="258" r:id="rId7"/>
    <p:sldId id="259" r:id="rId8"/>
    <p:sldId id="314" r:id="rId9"/>
    <p:sldId id="261" r:id="rId10"/>
    <p:sldId id="262" r:id="rId11"/>
    <p:sldId id="263" r:id="rId12"/>
    <p:sldId id="277" r:id="rId13"/>
    <p:sldId id="264" r:id="rId14"/>
    <p:sldId id="281" r:id="rId15"/>
    <p:sldId id="282" r:id="rId16"/>
    <p:sldId id="283" r:id="rId17"/>
    <p:sldId id="285" r:id="rId18"/>
    <p:sldId id="286" r:id="rId19"/>
    <p:sldId id="288" r:id="rId20"/>
    <p:sldId id="289" r:id="rId21"/>
    <p:sldId id="290" r:id="rId22"/>
    <p:sldId id="260" r:id="rId23"/>
    <p:sldId id="311" r:id="rId24"/>
    <p:sldId id="313" r:id="rId25"/>
    <p:sldId id="312" r:id="rId26"/>
    <p:sldId id="265" r:id="rId27"/>
    <p:sldId id="266" r:id="rId28"/>
    <p:sldId id="272" r:id="rId29"/>
    <p:sldId id="273" r:id="rId30"/>
    <p:sldId id="267" r:id="rId31"/>
    <p:sldId id="275" r:id="rId32"/>
    <p:sldId id="268" r:id="rId33"/>
    <p:sldId id="274" r:id="rId34"/>
    <p:sldId id="276" r:id="rId35"/>
    <p:sldId id="310" r:id="rId36"/>
    <p:sldId id="304" r:id="rId37"/>
    <p:sldId id="305" r:id="rId38"/>
    <p:sldId id="269" r:id="rId39"/>
    <p:sldId id="270" r:id="rId40"/>
    <p:sldId id="307" r:id="rId41"/>
    <p:sldId id="308" r:id="rId42"/>
    <p:sldId id="324" r:id="rId43"/>
    <p:sldId id="299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301" r:id="rId52"/>
    <p:sldId id="302" r:id="rId53"/>
    <p:sldId id="279" r:id="rId54"/>
    <p:sldId id="309" r:id="rId55"/>
    <p:sldId id="321" r:id="rId56"/>
    <p:sldId id="320" r:id="rId57"/>
    <p:sldId id="325" r:id="rId58"/>
    <p:sldId id="322" r:id="rId59"/>
    <p:sldId id="323" r:id="rId60"/>
    <p:sldId id="30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FD411-E996-4681-953E-AA16E0209761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4B20275-3BC0-4FC9-A83D-E33A6566ADC7}">
      <dgm:prSet custT="1"/>
      <dgm:spPr>
        <a:noFill/>
      </dgm:spPr>
      <dgm:t>
        <a:bodyPr/>
        <a:lstStyle/>
        <a:p>
          <a:pPr rtl="0"/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EVOLUTION OF RADIOTHERAPY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F42C4F-C4C2-46F7-81DB-36C6EF49D4D4}" type="parTrans" cxnId="{3E3FFD92-FCE5-4C9F-A044-628ABD208E97}">
      <dgm:prSet/>
      <dgm:spPr/>
      <dgm:t>
        <a:bodyPr/>
        <a:lstStyle/>
        <a:p>
          <a:endParaRPr lang="en-US"/>
        </a:p>
      </dgm:t>
    </dgm:pt>
    <dgm:pt modelId="{24773229-2CC4-46D0-A27C-768134D1CFAB}" type="sibTrans" cxnId="{3E3FFD92-FCE5-4C9F-A044-628ABD208E97}">
      <dgm:prSet/>
      <dgm:spPr/>
      <dgm:t>
        <a:bodyPr/>
        <a:lstStyle/>
        <a:p>
          <a:endParaRPr lang="en-US"/>
        </a:p>
      </dgm:t>
    </dgm:pt>
    <dgm:pt modelId="{1325B939-B784-45B9-B429-05332C094124}" type="pres">
      <dgm:prSet presAssocID="{B7EFD411-E996-4681-953E-AA16E02097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2EE1D-50A1-4CD1-A209-7A17B325D11D}" type="pres">
      <dgm:prSet presAssocID="{E4B20275-3BC0-4FC9-A83D-E33A6566ADC7}" presName="parentText" presStyleLbl="node1" presStyleIdx="0" presStyleCnt="1" custScaleY="376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2843D-5AB4-48B6-BD0D-5ADD6C26B8CF}" type="presOf" srcId="{E4B20275-3BC0-4FC9-A83D-E33A6566ADC7}" destId="{9942EE1D-50A1-4CD1-A209-7A17B325D11D}" srcOrd="0" destOrd="0" presId="urn:microsoft.com/office/officeart/2005/8/layout/vList2"/>
    <dgm:cxn modelId="{3E3FFD92-FCE5-4C9F-A044-628ABD208E97}" srcId="{B7EFD411-E996-4681-953E-AA16E0209761}" destId="{E4B20275-3BC0-4FC9-A83D-E33A6566ADC7}" srcOrd="0" destOrd="0" parTransId="{04F42C4F-C4C2-46F7-81DB-36C6EF49D4D4}" sibTransId="{24773229-2CC4-46D0-A27C-768134D1CFAB}"/>
    <dgm:cxn modelId="{C7A72E0F-4949-4160-BBA3-E9A4D393159B}" type="presOf" srcId="{B7EFD411-E996-4681-953E-AA16E0209761}" destId="{1325B939-B784-45B9-B429-05332C094124}" srcOrd="0" destOrd="0" presId="urn:microsoft.com/office/officeart/2005/8/layout/vList2"/>
    <dgm:cxn modelId="{F75E8436-7C57-4421-AB4A-0694071F6F64}" type="presParOf" srcId="{1325B939-B784-45B9-B429-05332C094124}" destId="{9942EE1D-50A1-4CD1-A209-7A17B325D11D}" srcOrd="0" destOrd="0" presId="urn:microsoft.com/office/officeart/2005/8/layout/v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4F390-30C9-4DE3-A436-FAF772B905C4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4D100-0081-451D-B888-A1487A7CE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203FC03F-C7E8-446E-B8E4-2C2AFBF3A4E2}" type="slidenum">
              <a:rPr lang="en-GB" sz="1200"/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i="1" smtClean="0">
                <a:latin typeface="Arial" pitchFamily="34" charset="0"/>
                <a:ea typeface="ＭＳ Ｐゴシック" pitchFamily="1" charset="-128"/>
              </a:rPr>
              <a:t>GBM, glioblastoma multiforme; GTR, gross total resection; NTR, near-total resection; PS, performance status; STR, subtotal resection.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789A1-7653-874B-945A-00C190707CF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819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588E8D-F1C5-43F7-8D41-2C739F3DA4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1ABB32-D17A-4850-85AC-C5A4605E3486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FB1F8-BC34-4C39-887C-30D558B39AB2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B3118690-1048-46A8-9324-859F78EF5E7A}" type="slidenum">
              <a:rPr lang="en-GB" sz="1200"/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sz="12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i="1" smtClean="0">
                <a:latin typeface="Arial" pitchFamily="34" charset="0"/>
                <a:ea typeface="ＭＳ Ｐゴシック" pitchFamily="1" charset="-128"/>
              </a:rPr>
              <a:t>PS, performance status; RT, radiotherapy.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771811D3-8188-4484-8302-D13E0F53078F}" type="slidenum">
              <a:rPr lang="en-GB" sz="1200"/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sz="1200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i="1" smtClean="0">
                <a:latin typeface="Arial" pitchFamily="34" charset="0"/>
                <a:ea typeface="ＭＳ Ｐゴシック" pitchFamily="1" charset="-128"/>
              </a:rPr>
              <a:t>GBM, glioblastoma multiforme; OS, overall survival; RT, radiotherapy.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63ABCF-585F-4738-B24D-41499A7BAB44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1004888"/>
            <a:r>
              <a:rPr lang="en-US" smtClean="0">
                <a:latin typeface="Arial" charset="0"/>
              </a:rPr>
              <a:t>TrueBeam™ - Customer Visits</a:t>
            </a:r>
            <a:endParaRPr lang="en-US" dirty="0" smtClean="0">
              <a:latin typeface="Arial" charset="0"/>
            </a:endParaRPr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1004888"/>
            <a:r>
              <a:rPr lang="en-US" smtClean="0">
                <a:latin typeface="Arial" charset="0"/>
              </a:rPr>
              <a:t>Bocanek, Vereecke &amp; Staehelin,  06/2011</a:t>
            </a:r>
            <a:endParaRPr lang="en-US" dirty="0" smtClean="0">
              <a:latin typeface="Arial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243" y="4343704"/>
            <a:ext cx="5030391" cy="4113893"/>
          </a:xfrm>
          <a:noFill/>
          <a:ln/>
        </p:spPr>
        <p:txBody>
          <a:bodyPr/>
          <a:lstStyle/>
          <a:p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BAF8F-86BF-4157-8D32-A529BA52B828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BF8FAE-314A-47A2-AE04-89B488759582}" type="slidenum">
              <a:rPr lang="en-IN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9B2E5-2608-403C-82EF-BD0971DE96C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83708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828800"/>
            <a:ext cx="3838575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1025" y="1828800"/>
            <a:ext cx="3838575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76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28625"/>
            <a:ext cx="4886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1" descr="http://hcg-ahmd.com/images/home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28625"/>
            <a:ext cx="3702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12"/>
          <p:cNvSpPr txBox="1">
            <a:spLocks noChangeArrowheads="1"/>
          </p:cNvSpPr>
          <p:nvPr/>
        </p:nvSpPr>
        <p:spPr bwMode="auto">
          <a:xfrm>
            <a:off x="-76200" y="3352800"/>
            <a:ext cx="86309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             Recent advances</a:t>
            </a:r>
            <a:r>
              <a:rPr lang="en-GB" sz="2800" b="1" dirty="0" smtClean="0">
                <a:solidFill>
                  <a:srgbClr val="0066FF"/>
                </a:solidFill>
              </a:rPr>
              <a:t> in Radiotherapy of CNS Tumours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Dr </a:t>
            </a:r>
            <a:r>
              <a:rPr lang="en-US" sz="2800" b="1" dirty="0" err="1" smtClean="0"/>
              <a:t>Vivek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Bansal</a:t>
            </a:r>
            <a:endParaRPr lang="en-US" sz="2800" b="1" dirty="0"/>
          </a:p>
          <a:p>
            <a:pPr algn="ctr"/>
            <a:r>
              <a:rPr lang="en-US" sz="2800" b="1" dirty="0" smtClean="0"/>
              <a:t>Director, Dept </a:t>
            </a:r>
            <a:r>
              <a:rPr lang="en-US" sz="2800" b="1" dirty="0"/>
              <a:t>of Radiation Oncology</a:t>
            </a:r>
          </a:p>
          <a:p>
            <a:pPr algn="ctr"/>
            <a:r>
              <a:rPr lang="en-US" sz="2800" b="1" dirty="0"/>
              <a:t>HCG Cancer Centre </a:t>
            </a:r>
            <a:r>
              <a:rPr lang="en-US" sz="2800" b="1" dirty="0" smtClean="0"/>
              <a:t>,Sola</a:t>
            </a:r>
            <a:endParaRPr lang="en-US" sz="2800" b="1" dirty="0"/>
          </a:p>
          <a:p>
            <a:pPr algn="ctr"/>
            <a:r>
              <a:rPr lang="en-US" sz="2800" b="1" dirty="0" err="1" smtClean="0"/>
              <a:t>Ahmedabad,Gujarat,India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Email :  vbhinduja@yahoo.com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smtClean="0">
                <a:latin typeface="Times New Roman" pitchFamily="18" charset="0"/>
              </a:rPr>
              <a:t>IMRT – a high tech art in medicine</a:t>
            </a:r>
            <a:r>
              <a:rPr lang="en-US" sz="4800" smtClean="0">
                <a:latin typeface="Times New Roman" pitchFamily="18" charset="0"/>
              </a:rPr>
              <a:t/>
            </a:r>
            <a:br>
              <a:rPr lang="en-US" sz="4800" smtClean="0">
                <a:latin typeface="Times New Roman" pitchFamily="18" charset="0"/>
              </a:rPr>
            </a:br>
            <a:r>
              <a:rPr lang="en-US" sz="4800" smtClean="0">
                <a:latin typeface="Times New Roman" pitchFamily="18" charset="0"/>
              </a:rPr>
              <a:t/>
            </a:r>
            <a:br>
              <a:rPr lang="en-US" sz="48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/>
            </a:r>
            <a:br>
              <a:rPr lang="en-US" sz="3600" smtClean="0">
                <a:latin typeface="Times New Roman" pitchFamily="18" charset="0"/>
              </a:rPr>
            </a:br>
            <a:r>
              <a:rPr lang="en-US" sz="3600" smtClean="0">
                <a:latin typeface="Times New Roman" pitchFamily="18" charset="0"/>
              </a:rPr>
              <a:t>PLAY OF POWERFUL HARDWARE AND SOFTWARE IN THE HAND OF CLINICANS AND PHYSICISTS.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10818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990600" y="1371600"/>
            <a:ext cx="7315200" cy="4991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09600" y="381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Times New Roman" pitchFamily="18" charset="0"/>
              </a:rPr>
              <a:t>IMRT  -  BRAIN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One stop solution</a:t>
            </a:r>
            <a:r>
              <a:rPr lang="en-US" sz="5400" smtClean="0">
                <a:latin typeface="Times New Roman" pitchFamily="18" charset="0"/>
              </a:rPr>
              <a:t/>
            </a:r>
            <a:br>
              <a:rPr lang="en-US" sz="5400" smtClean="0">
                <a:latin typeface="Times New Roman" pitchFamily="18" charset="0"/>
              </a:rPr>
            </a:br>
            <a:r>
              <a:rPr lang="en-US" sz="4000" smtClean="0">
                <a:latin typeface="Times New Roman" pitchFamily="18" charset="0"/>
              </a:rPr>
              <a:t>Image Guided Radiotherapy (IGRT)</a:t>
            </a:r>
          </a:p>
        </p:txBody>
      </p:sp>
      <p:pic>
        <p:nvPicPr>
          <p:cNvPr id="61444" name="Picture 4" descr="Varian_Linac_w_Portal_Ima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1524000"/>
            <a:ext cx="28733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65150" y="58674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en-US" sz="2800" dirty="0" smtClean="0">
                <a:latin typeface="Times New Roman" pitchFamily="18" charset="0"/>
              </a:rPr>
              <a:t>IGRT </a:t>
            </a:r>
            <a:r>
              <a:rPr lang="en-US" sz="2800" dirty="0">
                <a:latin typeface="Times New Roman" pitchFamily="18" charset="0"/>
              </a:rPr>
              <a:t>solution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On Board Imaging Device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634163" y="5889625"/>
            <a:ext cx="1900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Conventional </a:t>
            </a:r>
          </a:p>
          <a:p>
            <a:pPr algn="ctr"/>
            <a:r>
              <a:rPr lang="en-US" sz="2400">
                <a:latin typeface="Times New Roman" pitchFamily="18" charset="0"/>
              </a:rPr>
              <a:t>LINAC</a:t>
            </a:r>
          </a:p>
        </p:txBody>
      </p:sp>
      <p:pic>
        <p:nvPicPr>
          <p:cNvPr id="7" name="Picture 4" descr="iX-rotation_sans-pat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4800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85786" y="142852"/>
            <a:ext cx="7786742" cy="107157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3797" name="Title 6"/>
          <p:cNvSpPr>
            <a:spLocks noGrp="1"/>
          </p:cNvSpPr>
          <p:nvPr>
            <p:ph type="title"/>
          </p:nvPr>
        </p:nvSpPr>
        <p:spPr>
          <a:xfrm>
            <a:off x="1028700" y="0"/>
            <a:ext cx="7467600" cy="1143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Paradigm shifts in RT planning</a:t>
            </a:r>
            <a:endParaRPr lang="en-IN" sz="4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1428750" y="1439863"/>
            <a:ext cx="585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Shaprio</a:t>
            </a:r>
            <a:r>
              <a:rPr lang="en-US" dirty="0">
                <a:solidFill>
                  <a:srgbClr val="FF0000"/>
                </a:solidFill>
              </a:rPr>
              <a:t> et al-  </a:t>
            </a:r>
            <a:r>
              <a:rPr lang="en-US" dirty="0"/>
              <a:t>No survival advantage and local control with WBRT as compared to localized radiation therapy.</a:t>
            </a:r>
            <a:endParaRPr lang="en-IN" dirty="0"/>
          </a:p>
        </p:txBody>
      </p:sp>
      <p:sp>
        <p:nvSpPr>
          <p:cNvPr id="10" name="Down Arrow 9"/>
          <p:cNvSpPr/>
          <p:nvPr/>
        </p:nvSpPr>
        <p:spPr>
          <a:xfrm>
            <a:off x="4000496" y="2297082"/>
            <a:ext cx="642942" cy="1000132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>
            <a:off x="1428750" y="3440113"/>
            <a:ext cx="578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Laperriere</a:t>
            </a:r>
            <a:r>
              <a:rPr lang="en-US" dirty="0">
                <a:solidFill>
                  <a:srgbClr val="FF0000"/>
                </a:solidFill>
              </a:rPr>
              <a:t>  et al- </a:t>
            </a:r>
            <a:r>
              <a:rPr lang="en-US" dirty="0"/>
              <a:t>No survival benefit for additional high dose (90Gy) irradiation to the region of enhancement.</a:t>
            </a:r>
            <a:endParaRPr lang="en-IN" dirty="0"/>
          </a:p>
        </p:txBody>
      </p:sp>
      <p:sp>
        <p:nvSpPr>
          <p:cNvPr id="13" name="Down Arrow 12"/>
          <p:cNvSpPr/>
          <p:nvPr/>
        </p:nvSpPr>
        <p:spPr>
          <a:xfrm>
            <a:off x="4000496" y="4154470"/>
            <a:ext cx="642942" cy="1000132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3806" name="TextBox 13"/>
          <p:cNvSpPr txBox="1">
            <a:spLocks noChangeArrowheads="1"/>
          </p:cNvSpPr>
          <p:nvPr/>
        </p:nvSpPr>
        <p:spPr bwMode="auto">
          <a:xfrm>
            <a:off x="1500188" y="529748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 et al- </a:t>
            </a:r>
            <a:r>
              <a:rPr lang="en-US" dirty="0"/>
              <a:t>Pattern of recurrences close to the primary </a:t>
            </a:r>
            <a:r>
              <a:rPr lang="en-US" dirty="0" err="1"/>
              <a:t>tumour</a:t>
            </a:r>
            <a:r>
              <a:rPr lang="en-US" dirty="0"/>
              <a:t> / region of enhancement.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6140450"/>
            <a:ext cx="4500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Shaprio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et al. J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Neurosurg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1989;71:1-9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Laperriere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et al. IJROBP 1998;41:1005-11</a:t>
            </a:r>
            <a:endParaRPr lang="en-I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85918" y="1500174"/>
            <a:ext cx="4929222" cy="107157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2286000" y="1676400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PATTERN OF FAILURE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8200" y="2590800"/>
            <a:ext cx="7559675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Central ( Site of Previous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)	78%</a:t>
            </a:r>
          </a:p>
          <a:p>
            <a:pPr fontAlgn="auto">
              <a:lnSpc>
                <a:spcPct val="1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Inside Radiation Field			13%</a:t>
            </a:r>
          </a:p>
          <a:p>
            <a:pPr fontAlgn="auto">
              <a:lnSpc>
                <a:spcPct val="18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Marginal (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2cm from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) 	9%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4786313" y="6215063"/>
            <a:ext cx="40719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 et al. JCO.20(6) : 2002</a:t>
            </a: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2428875" y="333375"/>
            <a:ext cx="5357813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GRADE GLIOMAS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 et al Journal of Clinic. </a:t>
            </a:r>
            <a:r>
              <a:rPr lang="en-US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Oncol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20(6) : 2002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162050"/>
            <a:ext cx="7653338" cy="476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8715375" y="30003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7858125" y="2714625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Gy</a:t>
            </a:r>
            <a:endParaRPr lang="en-I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7858125" y="3201988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Gy</a:t>
            </a:r>
            <a:endParaRPr lang="en-I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7858125" y="3773488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Gy</a:t>
            </a:r>
            <a:endParaRPr lang="en-IN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7572375" y="2928938"/>
            <a:ext cx="357188" cy="460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7572375" y="3954463"/>
            <a:ext cx="357188" cy="460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7572375" y="3357563"/>
            <a:ext cx="357188" cy="714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875"/>
            <a:ext cx="8839200" cy="657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42938" y="3286125"/>
            <a:ext cx="1928812" cy="357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3714750" y="3286125"/>
            <a:ext cx="1928813" cy="357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572250" y="3286125"/>
            <a:ext cx="1928813" cy="357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0034" y="214290"/>
            <a:ext cx="5715040" cy="107157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0965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5824537" cy="11430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Role of Tractography</a:t>
            </a:r>
            <a:endParaRPr lang="en-IN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71700"/>
            <a:ext cx="8858250" cy="290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5348288"/>
            <a:ext cx="8734425" cy="86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8" descr="C:\Documents and Settings\tbarrick\My Documents\tombarrick_artentry_whitematterpathways.jpg"/>
          <p:cNvPicPr>
            <a:picLocks noChangeAspect="1" noChangeArrowheads="1"/>
          </p:cNvPicPr>
          <p:nvPr/>
        </p:nvPicPr>
        <p:blipFill>
          <a:blip r:embed="rId4"/>
          <a:srcRect l="1070" t="1601" r="3764" b="2696"/>
          <a:stretch>
            <a:fillRect/>
          </a:stretch>
        </p:blipFill>
        <p:spPr bwMode="auto">
          <a:xfrm>
            <a:off x="6415088" y="71438"/>
            <a:ext cx="2514600" cy="200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500063"/>
            <a:ext cx="5000625" cy="585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00063"/>
            <a:ext cx="5000625" cy="585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500063"/>
            <a:ext cx="5000625" cy="585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0" y="785813"/>
            <a:ext cx="321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Diffusion Tensor Imaging</a:t>
            </a:r>
          </a:p>
          <a:p>
            <a:endParaRPr lang="en-IN">
              <a:solidFill>
                <a:srgbClr val="FFFF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500063"/>
            <a:ext cx="5000625" cy="585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Surgical Considerations in GBM 		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200" smtClean="0"/>
              <a:t>Optimal primary resection is best predictor of outcome, regardless of tumor histology</a:t>
            </a:r>
          </a:p>
          <a:p>
            <a:pPr lvl="1" eaLnBrk="1" hangingPunct="1"/>
            <a:r>
              <a:rPr lang="en-GB" sz="1800" smtClean="0"/>
              <a:t>Complete resection rare due to infiltrative nature of GBM</a:t>
            </a:r>
          </a:p>
          <a:p>
            <a:pPr eaLnBrk="1" hangingPunct="1"/>
            <a:r>
              <a:rPr lang="en-GB" sz="2200" smtClean="0"/>
              <a:t>Extent of surgery correlates with overall survival</a:t>
            </a:r>
            <a:r>
              <a:rPr lang="en-GB" sz="2200" baseline="30000" smtClean="0"/>
              <a:t>[1]</a:t>
            </a:r>
            <a:endParaRPr lang="en-GB" sz="2200" smtClean="0"/>
          </a:p>
          <a:p>
            <a:pPr lvl="1" eaLnBrk="1" hangingPunct="1"/>
            <a:r>
              <a:rPr lang="en-GB" sz="1800" smtClean="0"/>
              <a:t>Retrospective review (N = 1215) showed median survival following primary and revision resection superior (</a:t>
            </a:r>
            <a:r>
              <a:rPr lang="en-GB" sz="1800" i="1" smtClean="0"/>
              <a:t>P</a:t>
            </a:r>
            <a:r>
              <a:rPr lang="en-GB" sz="1800" smtClean="0"/>
              <a:t> &lt; .05) with GTR (13 months) vs NTR (11 months) and NTR vs STR (8 months)</a:t>
            </a:r>
          </a:p>
          <a:p>
            <a:pPr eaLnBrk="1" hangingPunct="1"/>
            <a:r>
              <a:rPr lang="en-GB" sz="2200" smtClean="0"/>
              <a:t>Factors influencing optimal extent of surgery</a:t>
            </a:r>
          </a:p>
          <a:p>
            <a:pPr lvl="1" eaLnBrk="1" hangingPunct="1"/>
            <a:r>
              <a:rPr lang="en-GB" sz="1800" smtClean="0"/>
              <a:t>Age, PS, proximity to “eloquent” areas of the brain, feasibility of decreasing mass effect, resectability (number, location of lesions), and time since last surgery (in patients with recurrent disease</a:t>
            </a:r>
            <a:endParaRPr lang="en-GB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82575" y="6378575"/>
            <a:ext cx="605155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>
                <a:ea typeface="MS Hei"/>
                <a:cs typeface="MS Hei"/>
              </a:rPr>
              <a:t>1. McGirt MJ, et al. J Neurosurg. 2008;[E-pub ahead of print].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5786" y="2143116"/>
            <a:ext cx="7358114" cy="257176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1338593" y="2571744"/>
            <a:ext cx="6466835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5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Can </a:t>
            </a:r>
            <a:r>
              <a:rPr lang="en-US" sz="4800" spc="50" dirty="0" err="1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Tractography</a:t>
            </a:r>
            <a:r>
              <a:rPr lang="en-US" sz="4800" spc="5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pc="5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alter our Contouring?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143000"/>
            <a:ext cx="4029075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143000"/>
            <a:ext cx="4071938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1143000"/>
            <a:ext cx="4000500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1143000"/>
            <a:ext cx="4071938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1143000"/>
            <a:ext cx="40719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1143000"/>
            <a:ext cx="4071938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762000" y="4419600"/>
            <a:ext cx="1371600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TELE-COBALT</a:t>
            </a:r>
          </a:p>
          <a:p>
            <a:pPr>
              <a:spcBef>
                <a:spcPct val="50000"/>
              </a:spcBef>
            </a:pPr>
            <a:r>
              <a:rPr lang="en-US"/>
              <a:t>THERAPY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133600" y="44958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LINAC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3048000" y="4500563"/>
            <a:ext cx="762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IMRT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810000" y="4495800"/>
            <a:ext cx="838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IGRT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648200" y="44958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TOMO-TH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5943600" y="4495800"/>
            <a:ext cx="8382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SRS</a:t>
            </a:r>
          </a:p>
          <a:p>
            <a:pPr>
              <a:spcBef>
                <a:spcPct val="50000"/>
              </a:spcBef>
            </a:pPr>
            <a:r>
              <a:rPr lang="en-US"/>
              <a:t> SRT</a:t>
            </a: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6781800" y="4495800"/>
            <a:ext cx="9144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ART</a:t>
            </a:r>
          </a:p>
          <a:p>
            <a:pPr>
              <a:spcBef>
                <a:spcPct val="50000"/>
              </a:spcBef>
            </a:pPr>
            <a:r>
              <a:rPr lang="en-US"/>
              <a:t>DART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0" y="-762000"/>
          <a:ext cx="9372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3352800" y="5638800"/>
            <a:ext cx="1905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TELETHERAPY</a:t>
            </a:r>
          </a:p>
        </p:txBody>
      </p:sp>
      <p:sp>
        <p:nvSpPr>
          <p:cNvPr id="10252" name="Title 12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 anchor="t"/>
          <a:lstStyle/>
          <a:p>
            <a:pPr eaLnBrk="1" hangingPunct="1"/>
            <a:endParaRPr lang="en-US" smtClean="0"/>
          </a:p>
        </p:txBody>
      </p:sp>
      <p:sp>
        <p:nvSpPr>
          <p:cNvPr id="12301" name="Subtitle 1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5791200" y="1066800"/>
            <a:ext cx="2686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Dose escalation feasible</a:t>
            </a:r>
          </a:p>
          <a:p>
            <a:r>
              <a:rPr lang="en-US"/>
              <a:t>Organ Preservation</a:t>
            </a:r>
          </a:p>
          <a:p>
            <a:r>
              <a:rPr lang="en-US"/>
              <a:t>QOL improved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7848600" y="4800600"/>
            <a:ext cx="83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DGRT</a:t>
            </a:r>
          </a:p>
        </p:txBody>
      </p:sp>
    </p:spTree>
  </p:cSld>
  <p:clrMapOvr>
    <a:masterClrMapping/>
  </p:clrMapOvr>
  <p:transition advTm="5499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One stop solution for </a:t>
            </a:r>
            <a:r>
              <a:rPr lang="en-US" sz="5400" dirty="0" smtClean="0">
                <a:latin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</a:rPr>
              <a:t>IMRT,IGRT,VMAT,SBRT &amp; FFF </a:t>
            </a:r>
            <a:endParaRPr lang="en-US" sz="4000" dirty="0" smtClean="0">
              <a:latin typeface="Times New Roman" pitchFamily="18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 t="9000" r="41875" b="24001"/>
          <a:stretch>
            <a:fillRect/>
          </a:stretch>
        </p:blipFill>
        <p:spPr bwMode="auto">
          <a:xfrm>
            <a:off x="1143000" y="1447800"/>
            <a:ext cx="708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Box 4"/>
          <p:cNvSpPr txBox="1">
            <a:spLocks noChangeArrowheads="1"/>
          </p:cNvSpPr>
          <p:nvPr/>
        </p:nvSpPr>
        <p:spPr bwMode="auto">
          <a:xfrm>
            <a:off x="1447800" y="5867400"/>
            <a:ext cx="6661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TRUEBEAM- A  MASTERPIECE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Image Quality</a:t>
            </a:r>
          </a:p>
        </p:txBody>
      </p:sp>
      <p:pic>
        <p:nvPicPr>
          <p:cNvPr id="880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5029"/>
            <a:ext cx="8229600" cy="2418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RAPID ARC BASED IGRT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2000" b="1" dirty="0" smtClean="0"/>
              <a:t>Most important feature to get a fast treatment with only one rotation.</a:t>
            </a:r>
            <a:endParaRPr lang="en-US" sz="2000" dirty="0" smtClean="0"/>
          </a:p>
          <a:p>
            <a:pPr eaLnBrk="1" hangingPunct="1"/>
            <a:r>
              <a:rPr lang="en-GB" sz="2000" b="1" dirty="0" smtClean="0"/>
              <a:t>Unlike conventional treatments, dose delivery via </a:t>
            </a:r>
            <a:r>
              <a:rPr lang="en-GB" sz="2000" b="1" dirty="0" err="1" smtClean="0"/>
              <a:t>RapidArc</a:t>
            </a:r>
            <a:r>
              <a:rPr lang="en-GB" sz="2000" b="1" dirty="0" smtClean="0"/>
              <a:t> is gantry speed limited. Or, higher dose per fraction does not translate to longer treatment time</a:t>
            </a:r>
            <a:r>
              <a:rPr lang="en-GB" sz="2000" dirty="0" smtClean="0"/>
              <a:t>.</a:t>
            </a:r>
            <a:endParaRPr lang="en-US" sz="2000" dirty="0" smtClean="0"/>
          </a:p>
          <a:p>
            <a:pPr eaLnBrk="1" hangingPunct="1"/>
            <a:r>
              <a:rPr lang="en-GB" sz="2000" b="1" dirty="0" err="1" smtClean="0"/>
              <a:t>RapidArc</a:t>
            </a:r>
            <a:r>
              <a:rPr lang="en-GB" sz="2000" b="1" dirty="0" smtClean="0"/>
              <a:t> treatment is the capability of delivering conformal dose to target in a very short period.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39940" name="Picture 2" descr="C:\Users\Admin\Desktop\shared\rapidAr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2514600"/>
            <a:ext cx="1981200" cy="2681288"/>
          </a:xfrm>
          <a:noFill/>
        </p:spPr>
      </p:pic>
    </p:spTree>
  </p:cSld>
  <p:clrMapOvr>
    <a:masterClrMapping/>
  </p:clrMapOvr>
  <p:transition advTm="1617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TRUEBEAM-New Beam generation system</a:t>
            </a:r>
            <a:endParaRPr lang="en-US" sz="2800" dirty="0"/>
          </a:p>
        </p:txBody>
      </p:sp>
      <p:pic>
        <p:nvPicPr>
          <p:cNvPr id="9" name="Content Placeholder 8" descr="TrueBeam_sidevie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58" y="2285992"/>
            <a:ext cx="4270392" cy="2996934"/>
          </a:xfrm>
          <a:prstGeom prst="rect">
            <a:avLst/>
          </a:prstGeom>
        </p:spPr>
      </p:pic>
      <p:pic>
        <p:nvPicPr>
          <p:cNvPr id="10" name="Picture 9" descr="TrueBeam STx No Logo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1785926"/>
            <a:ext cx="3838960" cy="4596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57161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FLATTENIG FILTER FREE(FFF) </a:t>
            </a:r>
            <a:r>
              <a:rPr lang="en-US" dirty="0" smtClean="0"/>
              <a:t>BEAM 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 descr="FFFprofiles"/>
          <p:cNvPicPr>
            <a:picLocks noChangeAspect="1" noChangeArrowheads="1"/>
          </p:cNvPicPr>
          <p:nvPr/>
        </p:nvPicPr>
        <p:blipFill>
          <a:blip r:embed="rId3" cstate="print"/>
          <a:srcRect l="4611" r="2625" b="5104"/>
          <a:stretch>
            <a:fillRect/>
          </a:stretch>
        </p:blipFill>
        <p:spPr bwMode="auto">
          <a:xfrm>
            <a:off x="4737100" y="2319338"/>
            <a:ext cx="44069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298" y="139808"/>
            <a:ext cx="749808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Intensity Mode - </a:t>
            </a:r>
            <a:r>
              <a:rPr lang="en-US" dirty="0" smtClean="0">
                <a:solidFill>
                  <a:srgbClr val="FF0000"/>
                </a:solidFill>
              </a:rPr>
              <a:t>Flattening Filter Free (FFF) Beams</a:t>
            </a:r>
          </a:p>
        </p:txBody>
      </p:sp>
      <p:sp>
        <p:nvSpPr>
          <p:cNvPr id="28676" name="AutoShape 4" descr="187141522@13062007-1DF4"/>
          <p:cNvSpPr>
            <a:spLocks noChangeAspect="1" noChangeArrowheads="1"/>
          </p:cNvSpPr>
          <p:nvPr/>
        </p:nvSpPr>
        <p:spPr bwMode="auto">
          <a:xfrm>
            <a:off x="127000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8677" name="AutoShape 5" descr="187141522@13062007-1DF4"/>
          <p:cNvSpPr>
            <a:spLocks noChangeAspect="1" noChangeArrowheads="1"/>
          </p:cNvSpPr>
          <p:nvPr/>
        </p:nvSpPr>
        <p:spPr bwMode="auto">
          <a:xfrm>
            <a:off x="127000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8680" name="AutoShape 8" descr="187141522@13062007-1DF4"/>
          <p:cNvSpPr>
            <a:spLocks noChangeAspect="1" noChangeArrowheads="1"/>
          </p:cNvSpPr>
          <p:nvPr/>
        </p:nvSpPr>
        <p:spPr bwMode="auto">
          <a:xfrm>
            <a:off x="127000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8681" name="AutoShape 9" descr="187141522@13062007-1DF4"/>
          <p:cNvSpPr>
            <a:spLocks noChangeAspect="1" noChangeArrowheads="1"/>
          </p:cNvSpPr>
          <p:nvPr/>
        </p:nvSpPr>
        <p:spPr bwMode="auto">
          <a:xfrm>
            <a:off x="127000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357158" y="2214554"/>
            <a:ext cx="8391525" cy="46166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214667"/>
                </a:solidFill>
              </a:rPr>
              <a:t>Available in clinical mode for </a:t>
            </a:r>
            <a:br>
              <a:rPr lang="en-US" sz="2000" dirty="0" smtClean="0">
                <a:solidFill>
                  <a:srgbClr val="214667"/>
                </a:solidFill>
              </a:rPr>
            </a:br>
            <a:r>
              <a:rPr lang="en-US" sz="2000" b="1" dirty="0" smtClean="0">
                <a:solidFill>
                  <a:srgbClr val="214667"/>
                </a:solidFill>
              </a:rPr>
              <a:t>6 MV </a:t>
            </a:r>
            <a:r>
              <a:rPr lang="en-US" sz="2000" b="1" dirty="0" smtClean="0">
                <a:solidFill>
                  <a:srgbClr val="214667"/>
                </a:solidFill>
                <a:sym typeface="Wingdings" pitchFamily="2" charset="2"/>
              </a:rPr>
              <a:t> 1400 MU/min</a:t>
            </a:r>
            <a:br>
              <a:rPr lang="en-US" sz="2000" b="1" dirty="0" smtClean="0">
                <a:solidFill>
                  <a:srgbClr val="214667"/>
                </a:solidFill>
                <a:sym typeface="Wingdings" pitchFamily="2" charset="2"/>
              </a:rPr>
            </a:br>
            <a:r>
              <a:rPr lang="en-US" sz="2000" b="1" dirty="0" smtClean="0">
                <a:solidFill>
                  <a:srgbClr val="214667"/>
                </a:solidFill>
              </a:rPr>
              <a:t>10 MV </a:t>
            </a:r>
            <a:r>
              <a:rPr lang="en-US" sz="2000" b="1" dirty="0" smtClean="0">
                <a:solidFill>
                  <a:srgbClr val="214667"/>
                </a:solidFill>
                <a:sym typeface="Wingdings" pitchFamily="2" charset="2"/>
              </a:rPr>
              <a:t> 2400 MU/min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214667"/>
                </a:solidFill>
                <a:sym typeface="Wingdings" pitchFamily="2" charset="2"/>
              </a:rPr>
              <a:t>40-140% High Dose Rate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214667"/>
                </a:solidFill>
                <a:sym typeface="Wingdings" pitchFamily="2" charset="2"/>
              </a:rPr>
              <a:t>Enables fast </a:t>
            </a:r>
            <a:r>
              <a:rPr lang="en-US" sz="2400" dirty="0" err="1" smtClean="0">
                <a:solidFill>
                  <a:srgbClr val="214667"/>
                </a:solidFill>
                <a:sym typeface="Wingdings" pitchFamily="2" charset="2"/>
              </a:rPr>
              <a:t>hypofractionation</a:t>
            </a:r>
            <a:endParaRPr lang="en-US" sz="2400" dirty="0" smtClean="0">
              <a:solidFill>
                <a:srgbClr val="214667"/>
              </a:solidFill>
              <a:sym typeface="Wingdings" pitchFamily="2" charset="2"/>
            </a:endParaRP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214667"/>
                </a:solidFill>
              </a:rPr>
              <a:t>Gains for IMRT, </a:t>
            </a:r>
            <a:r>
              <a:rPr lang="en-US" sz="2400" dirty="0" err="1" smtClean="0">
                <a:solidFill>
                  <a:srgbClr val="214667"/>
                </a:solidFill>
              </a:rPr>
              <a:t>RapidArc</a:t>
            </a:r>
            <a:r>
              <a:rPr lang="en-US" sz="2400" dirty="0" smtClean="0">
                <a:solidFill>
                  <a:srgbClr val="214667"/>
                </a:solidFill>
              </a:rPr>
              <a:t/>
            </a:r>
            <a:br>
              <a:rPr lang="en-US" sz="2400" dirty="0" smtClean="0">
                <a:solidFill>
                  <a:srgbClr val="214667"/>
                </a:solidFill>
              </a:rPr>
            </a:br>
            <a:r>
              <a:rPr lang="en-US" sz="2400" dirty="0" smtClean="0">
                <a:solidFill>
                  <a:srgbClr val="214667"/>
                </a:solidFill>
              </a:rPr>
              <a:t> or small field SRS</a:t>
            </a:r>
          </a:p>
          <a:p>
            <a:pPr marL="228600" indent="-228600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214667"/>
                </a:solidFill>
                <a:sym typeface="Wingdings" pitchFamily="2" charset="2"/>
              </a:rPr>
              <a:t> </a:t>
            </a:r>
            <a:endParaRPr lang="en-US" sz="2400" b="1" dirty="0" smtClean="0">
              <a:solidFill>
                <a:srgbClr val="214667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4000" dirty="0">
              <a:solidFill>
                <a:srgbClr val="123D6D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35729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primary purpose of the FFF X-rays is to provide much higher dose rates available for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065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SRS or SBRT treatments, large MUs are often required and FFF X-ray beams can deliver these large MUs in much shorter “beam-on” time. </a:t>
            </a:r>
          </a:p>
          <a:p>
            <a:r>
              <a:rPr lang="en-US" dirty="0" smtClean="0"/>
              <a:t>With shorten treatment time, these FFF X-rays improve patient comfort and dose delivery accuracy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SRT Brain(Thalamus)</a:t>
            </a:r>
            <a:endParaRPr lang="en-US" dirty="0"/>
          </a:p>
        </p:txBody>
      </p:sp>
      <p:pic>
        <p:nvPicPr>
          <p:cNvPr id="4" name="Content Placeholder 3" descr="SRS Br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1133475" cy="2305050"/>
          </a:xfrm>
        </p:spPr>
      </p:pic>
      <p:sp>
        <p:nvSpPr>
          <p:cNvPr id="5" name="TextBox 4"/>
          <p:cNvSpPr txBox="1"/>
          <p:nvPr/>
        </p:nvSpPr>
        <p:spPr>
          <a:xfrm>
            <a:off x="1571604" y="135729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Brain mets from NSCLC TNM Stage IV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78592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5x7Gy / 5x6Gy, 1782 MU, 6x FFF, 1400 MU/min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214311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 on time 210 sec, 4 Non-coplanar arcs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786058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643182"/>
            <a:ext cx="252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43174" y="24288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23574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521495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Results in shorter delivery time and therefore increased patient comfort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557214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Reduce the chance of </a:t>
            </a:r>
            <a:r>
              <a:rPr lang="en-US" dirty="0" err="1" smtClean="0">
                <a:solidFill>
                  <a:srgbClr val="FF0000"/>
                </a:solidFill>
              </a:rPr>
              <a:t>intrafraction</a:t>
            </a:r>
            <a:r>
              <a:rPr lang="en-US" dirty="0" smtClean="0">
                <a:solidFill>
                  <a:srgbClr val="FF0000"/>
                </a:solidFill>
              </a:rPr>
              <a:t> motion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29330"/>
            <a:ext cx="942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SRS/SRT with FFF beams can be accomplished in a standard 15-minute time slot.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Adjuvant RT in GBM</a:t>
            </a:r>
            <a:endParaRPr 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381000" y="1990725"/>
            <a:ext cx="4152900" cy="4378325"/>
          </a:xfrm>
        </p:spPr>
        <p:txBody>
          <a:bodyPr/>
          <a:lstStyle/>
          <a:p>
            <a:pPr eaLnBrk="1" hangingPunct="1"/>
            <a:r>
              <a:rPr lang="en-GB" sz="1800" smtClean="0"/>
              <a:t>Fractionated external beam RT </a:t>
            </a:r>
            <a:br>
              <a:rPr lang="en-GB" sz="1800" smtClean="0"/>
            </a:br>
            <a:r>
              <a:rPr lang="en-GB" sz="1800" smtClean="0"/>
              <a:t>an important component in postsurgical standard of care </a:t>
            </a:r>
            <a:br>
              <a:rPr lang="en-GB" sz="1800" smtClean="0"/>
            </a:br>
            <a:r>
              <a:rPr lang="en-GB" sz="1800" smtClean="0"/>
              <a:t>for GBM </a:t>
            </a:r>
          </a:p>
          <a:p>
            <a:pPr eaLnBrk="1" hangingPunct="1"/>
            <a:r>
              <a:rPr lang="en-GB" sz="1800" smtClean="0"/>
              <a:t>Median survival in phase III studies of adjuvant RT</a:t>
            </a:r>
          </a:p>
          <a:p>
            <a:pPr lvl="1" eaLnBrk="1" hangingPunct="1"/>
            <a:r>
              <a:rPr lang="en-GB" sz="1600" smtClean="0"/>
              <a:t>118 patients with grade 3/4 supratentorial astrocytoma: 10.8 vs 5.2 months with best supportive care only</a:t>
            </a:r>
            <a:r>
              <a:rPr lang="en-GB" sz="1600" baseline="30000" smtClean="0"/>
              <a:t>[1]</a:t>
            </a:r>
            <a:endParaRPr lang="en-GB" sz="1600" smtClean="0"/>
          </a:p>
          <a:p>
            <a:pPr lvl="1" eaLnBrk="1" hangingPunct="1"/>
            <a:r>
              <a:rPr lang="en-GB" sz="1600" smtClean="0"/>
              <a:t>303 patients with anaplastic gliomas: 35 vs 14 weeks with best supportive care only</a:t>
            </a:r>
            <a:r>
              <a:rPr lang="en-GB" sz="1600" baseline="30000" smtClean="0"/>
              <a:t>[2]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695825" y="1990725"/>
            <a:ext cx="4459288" cy="1752600"/>
          </a:xfrm>
        </p:spPr>
        <p:txBody>
          <a:bodyPr/>
          <a:lstStyle/>
          <a:p>
            <a:pPr eaLnBrk="1" hangingPunct="1"/>
            <a:r>
              <a:rPr lang="en-GB" sz="1800" smtClean="0"/>
              <a:t>RT benefits older (&gt; 70 years) </a:t>
            </a:r>
            <a:br>
              <a:rPr lang="en-GB" sz="1800" smtClean="0"/>
            </a:br>
            <a:r>
              <a:rPr lang="en-GB" sz="1800" smtClean="0"/>
              <a:t>patients with good PS</a:t>
            </a:r>
            <a:r>
              <a:rPr lang="en-GB" sz="1800" baseline="30000" smtClean="0"/>
              <a:t>[3]</a:t>
            </a:r>
            <a:endParaRPr lang="en-GB" sz="1800" smtClean="0"/>
          </a:p>
          <a:p>
            <a:pPr lvl="1" eaLnBrk="1" hangingPunct="1"/>
            <a:r>
              <a:rPr lang="en-GB" sz="1600" smtClean="0"/>
              <a:t>Median OS: 29.1 vs 16.9 weeks with best supportive care only</a:t>
            </a:r>
          </a:p>
          <a:p>
            <a:pPr lvl="1" eaLnBrk="1" hangingPunct="1"/>
            <a:r>
              <a:rPr lang="en-GB" sz="1600" smtClean="0"/>
              <a:t>QOL and cognition not affected by RT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82575" y="5997575"/>
            <a:ext cx="605155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>
                <a:ea typeface="MS Hei"/>
                <a:cs typeface="MS Hei"/>
              </a:rPr>
              <a:t>1. Kristiansen K, et al. Cancer. 1981;47:649-652.</a:t>
            </a:r>
            <a:br>
              <a:rPr lang="en-US">
                <a:ea typeface="MS Hei"/>
                <a:cs typeface="MS Hei"/>
              </a:rPr>
            </a:br>
            <a:r>
              <a:rPr lang="en-US">
                <a:ea typeface="MS Hei"/>
                <a:cs typeface="MS Hei"/>
              </a:rPr>
              <a:t>2. Walker MD, et al. J Neurosurg. 1978;49:333-343.</a:t>
            </a:r>
            <a:br>
              <a:rPr lang="en-US">
                <a:ea typeface="MS Hei"/>
                <a:cs typeface="MS Hei"/>
              </a:rPr>
            </a:br>
            <a:r>
              <a:rPr lang="en-US">
                <a:ea typeface="MS Hei"/>
                <a:cs typeface="MS Hei"/>
              </a:rPr>
              <a:t>3. Keime-Guibert F, et al. N Engl J Med. 2007;356:1527-1535.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3325" y="3783013"/>
            <a:ext cx="2778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  <a:defRPr/>
            </a:pPr>
            <a:r>
              <a:rPr lang="en-US" sz="1200" b="1" dirty="0">
                <a:solidFill>
                  <a:schemeClr val="accent3"/>
                </a:solidFill>
              </a:rPr>
              <a:t>○</a:t>
            </a:r>
          </a:p>
        </p:txBody>
      </p:sp>
      <p:sp>
        <p:nvSpPr>
          <p:cNvPr id="15367" name="Freeform 7"/>
          <p:cNvSpPr>
            <a:spLocks noEditPoints="1"/>
          </p:cNvSpPr>
          <p:nvPr/>
        </p:nvSpPr>
        <p:spPr bwMode="auto">
          <a:xfrm>
            <a:off x="6299200" y="3884613"/>
            <a:ext cx="1306513" cy="1344612"/>
          </a:xfrm>
          <a:custGeom>
            <a:avLst/>
            <a:gdLst>
              <a:gd name="T0" fmla="*/ 2147483647 w 994"/>
              <a:gd name="T1" fmla="*/ 2147483647 h 1039"/>
              <a:gd name="T2" fmla="*/ 2147483647 w 994"/>
              <a:gd name="T3" fmla="*/ 2147483647 h 1039"/>
              <a:gd name="T4" fmla="*/ 2147483647 w 994"/>
              <a:gd name="T5" fmla="*/ 2147483647 h 1039"/>
              <a:gd name="T6" fmla="*/ 2147483647 w 994"/>
              <a:gd name="T7" fmla="*/ 2147483647 h 1039"/>
              <a:gd name="T8" fmla="*/ 2147483647 w 994"/>
              <a:gd name="T9" fmla="*/ 2147483647 h 1039"/>
              <a:gd name="T10" fmla="*/ 2147483647 w 994"/>
              <a:gd name="T11" fmla="*/ 2147483647 h 1039"/>
              <a:gd name="T12" fmla="*/ 2147483647 w 994"/>
              <a:gd name="T13" fmla="*/ 2147483647 h 1039"/>
              <a:gd name="T14" fmla="*/ 2147483647 w 994"/>
              <a:gd name="T15" fmla="*/ 2147483647 h 1039"/>
              <a:gd name="T16" fmla="*/ 2147483647 w 994"/>
              <a:gd name="T17" fmla="*/ 2147483647 h 1039"/>
              <a:gd name="T18" fmla="*/ 2147483647 w 994"/>
              <a:gd name="T19" fmla="*/ 2147483647 h 1039"/>
              <a:gd name="T20" fmla="*/ 2147483647 w 994"/>
              <a:gd name="T21" fmla="*/ 2147483647 h 1039"/>
              <a:gd name="T22" fmla="*/ 2147483647 w 994"/>
              <a:gd name="T23" fmla="*/ 2147483647 h 1039"/>
              <a:gd name="T24" fmla="*/ 2147483647 w 994"/>
              <a:gd name="T25" fmla="*/ 2147483647 h 1039"/>
              <a:gd name="T26" fmla="*/ 2147483647 w 994"/>
              <a:gd name="T27" fmla="*/ 2147483647 h 1039"/>
              <a:gd name="T28" fmla="*/ 2147483647 w 994"/>
              <a:gd name="T29" fmla="*/ 2147483647 h 1039"/>
              <a:gd name="T30" fmla="*/ 2147483647 w 994"/>
              <a:gd name="T31" fmla="*/ 2147483647 h 1039"/>
              <a:gd name="T32" fmla="*/ 2147483647 w 994"/>
              <a:gd name="T33" fmla="*/ 2147483647 h 1039"/>
              <a:gd name="T34" fmla="*/ 2147483647 w 994"/>
              <a:gd name="T35" fmla="*/ 2147483647 h 1039"/>
              <a:gd name="T36" fmla="*/ 2147483647 w 994"/>
              <a:gd name="T37" fmla="*/ 2147483647 h 1039"/>
              <a:gd name="T38" fmla="*/ 2147483647 w 994"/>
              <a:gd name="T39" fmla="*/ 2147483647 h 1039"/>
              <a:gd name="T40" fmla="*/ 2147483647 w 994"/>
              <a:gd name="T41" fmla="*/ 2147483647 h 1039"/>
              <a:gd name="T42" fmla="*/ 2147483647 w 994"/>
              <a:gd name="T43" fmla="*/ 2147483647 h 1039"/>
              <a:gd name="T44" fmla="*/ 2147483647 w 994"/>
              <a:gd name="T45" fmla="*/ 2147483647 h 1039"/>
              <a:gd name="T46" fmla="*/ 2147483647 w 994"/>
              <a:gd name="T47" fmla="*/ 2147483647 h 1039"/>
              <a:gd name="T48" fmla="*/ 2147483647 w 994"/>
              <a:gd name="T49" fmla="*/ 2147483647 h 1039"/>
              <a:gd name="T50" fmla="*/ 2147483647 w 994"/>
              <a:gd name="T51" fmla="*/ 2147483647 h 1039"/>
              <a:gd name="T52" fmla="*/ 2147483647 w 994"/>
              <a:gd name="T53" fmla="*/ 2147483647 h 1039"/>
              <a:gd name="T54" fmla="*/ 2147483647 w 994"/>
              <a:gd name="T55" fmla="*/ 2147483647 h 1039"/>
              <a:gd name="T56" fmla="*/ 2147483647 w 994"/>
              <a:gd name="T57" fmla="*/ 2147483647 h 1039"/>
              <a:gd name="T58" fmla="*/ 2147483647 w 994"/>
              <a:gd name="T59" fmla="*/ 2147483647 h 1039"/>
              <a:gd name="T60" fmla="*/ 2147483647 w 994"/>
              <a:gd name="T61" fmla="*/ 2147483647 h 1039"/>
              <a:gd name="T62" fmla="*/ 2147483647 w 994"/>
              <a:gd name="T63" fmla="*/ 2147483647 h 1039"/>
              <a:gd name="T64" fmla="*/ 2147483647 w 994"/>
              <a:gd name="T65" fmla="*/ 2147483647 h 1039"/>
              <a:gd name="T66" fmla="*/ 2147483647 w 994"/>
              <a:gd name="T67" fmla="*/ 2147483647 h 1039"/>
              <a:gd name="T68" fmla="*/ 2147483647 w 994"/>
              <a:gd name="T69" fmla="*/ 2147483647 h 1039"/>
              <a:gd name="T70" fmla="*/ 2147483647 w 994"/>
              <a:gd name="T71" fmla="*/ 2147483647 h 1039"/>
              <a:gd name="T72" fmla="*/ 2147483647 w 994"/>
              <a:gd name="T73" fmla="*/ 2147483647 h 1039"/>
              <a:gd name="T74" fmla="*/ 2147483647 w 994"/>
              <a:gd name="T75" fmla="*/ 2147483647 h 1039"/>
              <a:gd name="T76" fmla="*/ 2147483647 w 994"/>
              <a:gd name="T77" fmla="*/ 2147483647 h 1039"/>
              <a:gd name="T78" fmla="*/ 2147483647 w 994"/>
              <a:gd name="T79" fmla="*/ 2147483647 h 1039"/>
              <a:gd name="T80" fmla="*/ 2147483647 w 994"/>
              <a:gd name="T81" fmla="*/ 2147483647 h 1039"/>
              <a:gd name="T82" fmla="*/ 2147483647 w 994"/>
              <a:gd name="T83" fmla="*/ 2147483647 h 1039"/>
              <a:gd name="T84" fmla="*/ 2147483647 w 994"/>
              <a:gd name="T85" fmla="*/ 2147483647 h 10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94"/>
              <a:gd name="T130" fmla="*/ 0 h 1039"/>
              <a:gd name="T131" fmla="*/ 994 w 994"/>
              <a:gd name="T132" fmla="*/ 1039 h 10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94" h="1039">
                <a:moveTo>
                  <a:pt x="0" y="0"/>
                </a:moveTo>
                <a:lnTo>
                  <a:pt x="19" y="0"/>
                </a:lnTo>
                <a:moveTo>
                  <a:pt x="994" y="1039"/>
                </a:moveTo>
                <a:lnTo>
                  <a:pt x="994" y="1023"/>
                </a:lnTo>
                <a:moveTo>
                  <a:pt x="994" y="1023"/>
                </a:moveTo>
                <a:lnTo>
                  <a:pt x="937" y="1023"/>
                </a:lnTo>
                <a:moveTo>
                  <a:pt x="937" y="1025"/>
                </a:moveTo>
                <a:lnTo>
                  <a:pt x="937" y="992"/>
                </a:lnTo>
                <a:moveTo>
                  <a:pt x="791" y="992"/>
                </a:moveTo>
                <a:lnTo>
                  <a:pt x="940" y="992"/>
                </a:lnTo>
                <a:moveTo>
                  <a:pt x="791" y="964"/>
                </a:moveTo>
                <a:lnTo>
                  <a:pt x="791" y="992"/>
                </a:lnTo>
                <a:moveTo>
                  <a:pt x="791" y="964"/>
                </a:moveTo>
                <a:lnTo>
                  <a:pt x="619" y="964"/>
                </a:lnTo>
                <a:moveTo>
                  <a:pt x="619" y="966"/>
                </a:moveTo>
                <a:lnTo>
                  <a:pt x="619" y="909"/>
                </a:lnTo>
                <a:moveTo>
                  <a:pt x="621" y="909"/>
                </a:moveTo>
                <a:lnTo>
                  <a:pt x="609" y="909"/>
                </a:lnTo>
                <a:moveTo>
                  <a:pt x="609" y="909"/>
                </a:moveTo>
                <a:lnTo>
                  <a:pt x="609" y="881"/>
                </a:lnTo>
                <a:moveTo>
                  <a:pt x="552" y="881"/>
                </a:moveTo>
                <a:lnTo>
                  <a:pt x="611" y="881"/>
                </a:lnTo>
                <a:moveTo>
                  <a:pt x="552" y="883"/>
                </a:moveTo>
                <a:lnTo>
                  <a:pt x="552" y="843"/>
                </a:lnTo>
                <a:moveTo>
                  <a:pt x="552" y="843"/>
                </a:moveTo>
                <a:lnTo>
                  <a:pt x="519" y="843"/>
                </a:lnTo>
                <a:moveTo>
                  <a:pt x="519" y="843"/>
                </a:moveTo>
                <a:lnTo>
                  <a:pt x="519" y="817"/>
                </a:lnTo>
                <a:moveTo>
                  <a:pt x="522" y="817"/>
                </a:moveTo>
                <a:lnTo>
                  <a:pt x="444" y="817"/>
                </a:lnTo>
                <a:moveTo>
                  <a:pt x="444" y="820"/>
                </a:moveTo>
                <a:lnTo>
                  <a:pt x="444" y="794"/>
                </a:lnTo>
                <a:moveTo>
                  <a:pt x="427" y="794"/>
                </a:moveTo>
                <a:lnTo>
                  <a:pt x="444" y="794"/>
                </a:lnTo>
                <a:moveTo>
                  <a:pt x="430" y="794"/>
                </a:moveTo>
                <a:lnTo>
                  <a:pt x="430" y="765"/>
                </a:lnTo>
                <a:moveTo>
                  <a:pt x="430" y="765"/>
                </a:moveTo>
                <a:lnTo>
                  <a:pt x="411" y="765"/>
                </a:lnTo>
                <a:moveTo>
                  <a:pt x="411" y="765"/>
                </a:moveTo>
                <a:lnTo>
                  <a:pt x="411" y="737"/>
                </a:lnTo>
                <a:moveTo>
                  <a:pt x="411" y="737"/>
                </a:moveTo>
                <a:lnTo>
                  <a:pt x="392" y="737"/>
                </a:lnTo>
                <a:moveTo>
                  <a:pt x="394" y="737"/>
                </a:moveTo>
                <a:lnTo>
                  <a:pt x="394" y="711"/>
                </a:lnTo>
                <a:moveTo>
                  <a:pt x="394" y="711"/>
                </a:moveTo>
                <a:lnTo>
                  <a:pt x="387" y="711"/>
                </a:lnTo>
                <a:moveTo>
                  <a:pt x="389" y="711"/>
                </a:moveTo>
                <a:lnTo>
                  <a:pt x="389" y="683"/>
                </a:lnTo>
                <a:moveTo>
                  <a:pt x="389" y="685"/>
                </a:moveTo>
                <a:lnTo>
                  <a:pt x="378" y="685"/>
                </a:lnTo>
                <a:moveTo>
                  <a:pt x="378" y="685"/>
                </a:moveTo>
                <a:lnTo>
                  <a:pt x="378" y="633"/>
                </a:lnTo>
                <a:moveTo>
                  <a:pt x="380" y="633"/>
                </a:moveTo>
                <a:lnTo>
                  <a:pt x="368" y="633"/>
                </a:lnTo>
                <a:moveTo>
                  <a:pt x="371" y="633"/>
                </a:moveTo>
                <a:lnTo>
                  <a:pt x="371" y="602"/>
                </a:lnTo>
                <a:moveTo>
                  <a:pt x="368" y="605"/>
                </a:moveTo>
                <a:lnTo>
                  <a:pt x="342" y="605"/>
                </a:lnTo>
                <a:moveTo>
                  <a:pt x="342" y="605"/>
                </a:moveTo>
                <a:lnTo>
                  <a:pt x="342" y="586"/>
                </a:lnTo>
                <a:moveTo>
                  <a:pt x="345" y="586"/>
                </a:moveTo>
                <a:lnTo>
                  <a:pt x="326" y="586"/>
                </a:lnTo>
                <a:moveTo>
                  <a:pt x="326" y="555"/>
                </a:moveTo>
                <a:lnTo>
                  <a:pt x="326" y="588"/>
                </a:lnTo>
                <a:moveTo>
                  <a:pt x="326" y="557"/>
                </a:moveTo>
                <a:lnTo>
                  <a:pt x="293" y="557"/>
                </a:lnTo>
                <a:moveTo>
                  <a:pt x="293" y="529"/>
                </a:moveTo>
                <a:lnTo>
                  <a:pt x="293" y="557"/>
                </a:lnTo>
                <a:moveTo>
                  <a:pt x="290" y="529"/>
                </a:moveTo>
                <a:lnTo>
                  <a:pt x="290" y="501"/>
                </a:lnTo>
                <a:moveTo>
                  <a:pt x="293" y="501"/>
                </a:moveTo>
                <a:lnTo>
                  <a:pt x="271" y="501"/>
                </a:lnTo>
                <a:moveTo>
                  <a:pt x="271" y="475"/>
                </a:moveTo>
                <a:lnTo>
                  <a:pt x="271" y="501"/>
                </a:lnTo>
                <a:moveTo>
                  <a:pt x="274" y="475"/>
                </a:moveTo>
                <a:lnTo>
                  <a:pt x="250" y="475"/>
                </a:lnTo>
                <a:moveTo>
                  <a:pt x="250" y="477"/>
                </a:moveTo>
                <a:lnTo>
                  <a:pt x="250" y="425"/>
                </a:lnTo>
                <a:moveTo>
                  <a:pt x="250" y="425"/>
                </a:moveTo>
                <a:lnTo>
                  <a:pt x="238" y="425"/>
                </a:lnTo>
                <a:moveTo>
                  <a:pt x="238" y="427"/>
                </a:moveTo>
                <a:lnTo>
                  <a:pt x="238" y="392"/>
                </a:lnTo>
                <a:moveTo>
                  <a:pt x="238" y="392"/>
                </a:moveTo>
                <a:lnTo>
                  <a:pt x="231" y="392"/>
                </a:lnTo>
                <a:moveTo>
                  <a:pt x="231" y="394"/>
                </a:moveTo>
                <a:lnTo>
                  <a:pt x="231" y="371"/>
                </a:lnTo>
                <a:moveTo>
                  <a:pt x="231" y="371"/>
                </a:moveTo>
                <a:lnTo>
                  <a:pt x="212" y="371"/>
                </a:lnTo>
                <a:moveTo>
                  <a:pt x="212" y="373"/>
                </a:moveTo>
                <a:lnTo>
                  <a:pt x="212" y="349"/>
                </a:lnTo>
                <a:moveTo>
                  <a:pt x="212" y="349"/>
                </a:moveTo>
                <a:lnTo>
                  <a:pt x="203" y="349"/>
                </a:lnTo>
                <a:moveTo>
                  <a:pt x="205" y="347"/>
                </a:moveTo>
                <a:lnTo>
                  <a:pt x="205" y="316"/>
                </a:lnTo>
                <a:moveTo>
                  <a:pt x="205" y="316"/>
                </a:moveTo>
                <a:lnTo>
                  <a:pt x="198" y="316"/>
                </a:lnTo>
                <a:moveTo>
                  <a:pt x="198" y="316"/>
                </a:moveTo>
                <a:lnTo>
                  <a:pt x="198" y="269"/>
                </a:lnTo>
                <a:moveTo>
                  <a:pt x="198" y="271"/>
                </a:moveTo>
                <a:lnTo>
                  <a:pt x="172" y="271"/>
                </a:lnTo>
                <a:moveTo>
                  <a:pt x="172" y="236"/>
                </a:moveTo>
                <a:lnTo>
                  <a:pt x="172" y="271"/>
                </a:lnTo>
                <a:moveTo>
                  <a:pt x="172" y="236"/>
                </a:moveTo>
                <a:lnTo>
                  <a:pt x="120" y="236"/>
                </a:lnTo>
                <a:moveTo>
                  <a:pt x="120" y="238"/>
                </a:moveTo>
                <a:lnTo>
                  <a:pt x="120" y="186"/>
                </a:lnTo>
                <a:moveTo>
                  <a:pt x="97" y="186"/>
                </a:moveTo>
                <a:lnTo>
                  <a:pt x="120" y="186"/>
                </a:lnTo>
                <a:moveTo>
                  <a:pt x="97" y="186"/>
                </a:moveTo>
                <a:lnTo>
                  <a:pt x="97" y="158"/>
                </a:lnTo>
                <a:moveTo>
                  <a:pt x="99" y="158"/>
                </a:moveTo>
                <a:lnTo>
                  <a:pt x="92" y="158"/>
                </a:lnTo>
                <a:moveTo>
                  <a:pt x="92" y="158"/>
                </a:moveTo>
                <a:lnTo>
                  <a:pt x="92" y="130"/>
                </a:lnTo>
                <a:moveTo>
                  <a:pt x="92" y="130"/>
                </a:moveTo>
                <a:lnTo>
                  <a:pt x="78" y="130"/>
                </a:lnTo>
                <a:moveTo>
                  <a:pt x="78" y="132"/>
                </a:moveTo>
                <a:lnTo>
                  <a:pt x="78" y="108"/>
                </a:lnTo>
                <a:moveTo>
                  <a:pt x="78" y="108"/>
                </a:moveTo>
                <a:lnTo>
                  <a:pt x="47" y="108"/>
                </a:lnTo>
                <a:moveTo>
                  <a:pt x="47" y="108"/>
                </a:moveTo>
                <a:lnTo>
                  <a:pt x="47" y="80"/>
                </a:lnTo>
                <a:moveTo>
                  <a:pt x="47" y="80"/>
                </a:moveTo>
                <a:lnTo>
                  <a:pt x="35" y="80"/>
                </a:lnTo>
                <a:moveTo>
                  <a:pt x="35" y="80"/>
                </a:moveTo>
                <a:lnTo>
                  <a:pt x="35" y="26"/>
                </a:lnTo>
                <a:moveTo>
                  <a:pt x="35" y="26"/>
                </a:moveTo>
                <a:lnTo>
                  <a:pt x="19" y="26"/>
                </a:lnTo>
                <a:moveTo>
                  <a:pt x="19" y="26"/>
                </a:moveTo>
                <a:lnTo>
                  <a:pt x="19" y="0"/>
                </a:lnTo>
              </a:path>
            </a:pathLst>
          </a:cu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9" name="Freeform 13"/>
          <p:cNvSpPr>
            <a:spLocks noEditPoints="1"/>
          </p:cNvSpPr>
          <p:nvPr/>
        </p:nvSpPr>
        <p:spPr bwMode="auto">
          <a:xfrm>
            <a:off x="6283325" y="3892550"/>
            <a:ext cx="2246313" cy="1338263"/>
          </a:xfrm>
          <a:custGeom>
            <a:avLst/>
            <a:gdLst/>
            <a:ahLst/>
            <a:cxnLst>
              <a:cxn ang="0">
                <a:pos x="168" y="62"/>
              </a:cxn>
              <a:cxn ang="0">
                <a:pos x="29" y="12"/>
              </a:cxn>
              <a:cxn ang="0">
                <a:pos x="522" y="456"/>
              </a:cxn>
              <a:cxn ang="0">
                <a:pos x="688" y="756"/>
              </a:cxn>
              <a:cxn ang="0">
                <a:pos x="29" y="10"/>
              </a:cxn>
              <a:cxn ang="0">
                <a:pos x="85" y="31"/>
              </a:cxn>
              <a:cxn ang="0">
                <a:pos x="85" y="31"/>
              </a:cxn>
              <a:cxn ang="0">
                <a:pos x="128" y="62"/>
              </a:cxn>
              <a:cxn ang="0">
                <a:pos x="163" y="62"/>
              </a:cxn>
              <a:cxn ang="0">
                <a:pos x="168" y="116"/>
              </a:cxn>
              <a:cxn ang="0">
                <a:pos x="203" y="116"/>
              </a:cxn>
              <a:cxn ang="0">
                <a:pos x="203" y="147"/>
              </a:cxn>
              <a:cxn ang="0">
                <a:pos x="227" y="145"/>
              </a:cxn>
              <a:cxn ang="0">
                <a:pos x="227" y="178"/>
              </a:cxn>
              <a:cxn ang="0">
                <a:pos x="239" y="178"/>
              </a:cxn>
              <a:cxn ang="0">
                <a:pos x="239" y="258"/>
              </a:cxn>
              <a:cxn ang="0">
                <a:pos x="251" y="258"/>
              </a:cxn>
              <a:cxn ang="0">
                <a:pos x="248" y="310"/>
              </a:cxn>
              <a:cxn ang="0">
                <a:pos x="265" y="308"/>
              </a:cxn>
              <a:cxn ang="0">
                <a:pos x="265" y="308"/>
              </a:cxn>
              <a:cxn ang="0">
                <a:pos x="321" y="343"/>
              </a:cxn>
              <a:cxn ang="0">
                <a:pos x="319" y="369"/>
              </a:cxn>
              <a:cxn ang="0">
                <a:pos x="466" y="369"/>
              </a:cxn>
              <a:cxn ang="0">
                <a:pos x="466" y="397"/>
              </a:cxn>
              <a:cxn ang="0">
                <a:pos x="480" y="397"/>
              </a:cxn>
              <a:cxn ang="0">
                <a:pos x="480" y="428"/>
              </a:cxn>
              <a:cxn ang="0">
                <a:pos x="480" y="426"/>
              </a:cxn>
              <a:cxn ang="0">
                <a:pos x="517" y="456"/>
              </a:cxn>
              <a:cxn ang="0">
                <a:pos x="522" y="487"/>
              </a:cxn>
              <a:cxn ang="0">
                <a:pos x="534" y="487"/>
              </a:cxn>
              <a:cxn ang="0">
                <a:pos x="532" y="513"/>
              </a:cxn>
              <a:cxn ang="0">
                <a:pos x="543" y="513"/>
              </a:cxn>
              <a:cxn ang="0">
                <a:pos x="543" y="549"/>
              </a:cxn>
              <a:cxn ang="0">
                <a:pos x="551" y="551"/>
              </a:cxn>
              <a:cxn ang="0">
                <a:pos x="548" y="575"/>
              </a:cxn>
              <a:cxn ang="0">
                <a:pos x="555" y="575"/>
              </a:cxn>
              <a:cxn ang="0">
                <a:pos x="553" y="610"/>
              </a:cxn>
              <a:cxn ang="0">
                <a:pos x="624" y="608"/>
              </a:cxn>
              <a:cxn ang="0">
                <a:pos x="624" y="636"/>
              </a:cxn>
              <a:cxn ang="0">
                <a:pos x="645" y="636"/>
              </a:cxn>
              <a:cxn ang="0">
                <a:pos x="645" y="695"/>
              </a:cxn>
              <a:cxn ang="0">
                <a:pos x="662" y="695"/>
              </a:cxn>
              <a:cxn ang="0">
                <a:pos x="659" y="726"/>
              </a:cxn>
              <a:cxn ang="0">
                <a:pos x="673" y="726"/>
              </a:cxn>
              <a:cxn ang="0">
                <a:pos x="673" y="756"/>
              </a:cxn>
              <a:cxn ang="0">
                <a:pos x="688" y="756"/>
              </a:cxn>
              <a:cxn ang="0">
                <a:pos x="711" y="782"/>
              </a:cxn>
              <a:cxn ang="0">
                <a:pos x="711" y="816"/>
              </a:cxn>
              <a:cxn ang="0">
                <a:pos x="711" y="816"/>
              </a:cxn>
              <a:cxn ang="0">
                <a:pos x="775" y="882"/>
              </a:cxn>
              <a:cxn ang="0">
                <a:pos x="985" y="882"/>
              </a:cxn>
              <a:cxn ang="0">
                <a:pos x="985" y="920"/>
              </a:cxn>
              <a:cxn ang="0">
                <a:pos x="985" y="920"/>
              </a:cxn>
              <a:cxn ang="0">
                <a:pos x="1358" y="960"/>
              </a:cxn>
              <a:cxn ang="0">
                <a:pos x="1422" y="960"/>
              </a:cxn>
              <a:cxn ang="0">
                <a:pos x="1422" y="1012"/>
              </a:cxn>
              <a:cxn ang="0">
                <a:pos x="1746" y="1009"/>
              </a:cxn>
              <a:cxn ang="0">
                <a:pos x="1746" y="1045"/>
              </a:cxn>
              <a:cxn ang="0">
                <a:pos x="31" y="3"/>
              </a:cxn>
            </a:cxnLst>
            <a:rect l="0" t="0" r="r" b="b"/>
            <a:pathLst>
              <a:path w="1746" h="1045">
                <a:moveTo>
                  <a:pt x="163" y="62"/>
                </a:moveTo>
                <a:lnTo>
                  <a:pt x="168" y="62"/>
                </a:lnTo>
                <a:moveTo>
                  <a:pt x="29" y="0"/>
                </a:moveTo>
                <a:lnTo>
                  <a:pt x="29" y="12"/>
                </a:lnTo>
                <a:moveTo>
                  <a:pt x="517" y="456"/>
                </a:moveTo>
                <a:lnTo>
                  <a:pt x="522" y="456"/>
                </a:lnTo>
                <a:moveTo>
                  <a:pt x="673" y="756"/>
                </a:moveTo>
                <a:lnTo>
                  <a:pt x="688" y="756"/>
                </a:lnTo>
                <a:moveTo>
                  <a:pt x="85" y="10"/>
                </a:moveTo>
                <a:lnTo>
                  <a:pt x="29" y="10"/>
                </a:lnTo>
                <a:moveTo>
                  <a:pt x="85" y="10"/>
                </a:moveTo>
                <a:lnTo>
                  <a:pt x="85" y="31"/>
                </a:lnTo>
                <a:moveTo>
                  <a:pt x="128" y="31"/>
                </a:moveTo>
                <a:lnTo>
                  <a:pt x="85" y="31"/>
                </a:lnTo>
                <a:moveTo>
                  <a:pt x="128" y="31"/>
                </a:moveTo>
                <a:lnTo>
                  <a:pt x="128" y="62"/>
                </a:lnTo>
                <a:moveTo>
                  <a:pt x="128" y="62"/>
                </a:moveTo>
                <a:lnTo>
                  <a:pt x="163" y="62"/>
                </a:lnTo>
                <a:moveTo>
                  <a:pt x="168" y="62"/>
                </a:moveTo>
                <a:lnTo>
                  <a:pt x="168" y="116"/>
                </a:lnTo>
                <a:moveTo>
                  <a:pt x="168" y="116"/>
                </a:moveTo>
                <a:lnTo>
                  <a:pt x="203" y="116"/>
                </a:lnTo>
                <a:moveTo>
                  <a:pt x="203" y="114"/>
                </a:moveTo>
                <a:lnTo>
                  <a:pt x="203" y="147"/>
                </a:lnTo>
                <a:moveTo>
                  <a:pt x="203" y="145"/>
                </a:moveTo>
                <a:lnTo>
                  <a:pt x="227" y="145"/>
                </a:lnTo>
                <a:moveTo>
                  <a:pt x="227" y="145"/>
                </a:moveTo>
                <a:lnTo>
                  <a:pt x="227" y="178"/>
                </a:lnTo>
                <a:moveTo>
                  <a:pt x="227" y="178"/>
                </a:moveTo>
                <a:lnTo>
                  <a:pt x="239" y="178"/>
                </a:lnTo>
                <a:moveTo>
                  <a:pt x="239" y="178"/>
                </a:moveTo>
                <a:lnTo>
                  <a:pt x="239" y="258"/>
                </a:lnTo>
                <a:moveTo>
                  <a:pt x="236" y="258"/>
                </a:moveTo>
                <a:lnTo>
                  <a:pt x="251" y="258"/>
                </a:lnTo>
                <a:moveTo>
                  <a:pt x="248" y="258"/>
                </a:moveTo>
                <a:lnTo>
                  <a:pt x="248" y="310"/>
                </a:lnTo>
                <a:moveTo>
                  <a:pt x="248" y="308"/>
                </a:moveTo>
                <a:lnTo>
                  <a:pt x="265" y="308"/>
                </a:lnTo>
                <a:moveTo>
                  <a:pt x="265" y="343"/>
                </a:moveTo>
                <a:lnTo>
                  <a:pt x="265" y="308"/>
                </a:lnTo>
                <a:moveTo>
                  <a:pt x="265" y="343"/>
                </a:moveTo>
                <a:lnTo>
                  <a:pt x="321" y="343"/>
                </a:lnTo>
                <a:moveTo>
                  <a:pt x="319" y="343"/>
                </a:moveTo>
                <a:lnTo>
                  <a:pt x="319" y="369"/>
                </a:lnTo>
                <a:moveTo>
                  <a:pt x="319" y="369"/>
                </a:moveTo>
                <a:lnTo>
                  <a:pt x="466" y="369"/>
                </a:lnTo>
                <a:moveTo>
                  <a:pt x="466" y="369"/>
                </a:moveTo>
                <a:lnTo>
                  <a:pt x="466" y="397"/>
                </a:lnTo>
                <a:moveTo>
                  <a:pt x="466" y="397"/>
                </a:moveTo>
                <a:lnTo>
                  <a:pt x="480" y="397"/>
                </a:lnTo>
                <a:moveTo>
                  <a:pt x="480" y="395"/>
                </a:moveTo>
                <a:lnTo>
                  <a:pt x="480" y="428"/>
                </a:lnTo>
                <a:moveTo>
                  <a:pt x="520" y="426"/>
                </a:moveTo>
                <a:lnTo>
                  <a:pt x="480" y="426"/>
                </a:lnTo>
                <a:moveTo>
                  <a:pt x="517" y="426"/>
                </a:moveTo>
                <a:lnTo>
                  <a:pt x="517" y="456"/>
                </a:lnTo>
                <a:moveTo>
                  <a:pt x="522" y="456"/>
                </a:moveTo>
                <a:lnTo>
                  <a:pt x="522" y="487"/>
                </a:lnTo>
                <a:moveTo>
                  <a:pt x="520" y="487"/>
                </a:moveTo>
                <a:lnTo>
                  <a:pt x="534" y="487"/>
                </a:lnTo>
                <a:moveTo>
                  <a:pt x="532" y="485"/>
                </a:moveTo>
                <a:lnTo>
                  <a:pt x="532" y="513"/>
                </a:lnTo>
                <a:moveTo>
                  <a:pt x="532" y="513"/>
                </a:moveTo>
                <a:lnTo>
                  <a:pt x="543" y="513"/>
                </a:lnTo>
                <a:moveTo>
                  <a:pt x="543" y="513"/>
                </a:moveTo>
                <a:lnTo>
                  <a:pt x="543" y="549"/>
                </a:lnTo>
                <a:moveTo>
                  <a:pt x="541" y="551"/>
                </a:moveTo>
                <a:lnTo>
                  <a:pt x="551" y="551"/>
                </a:lnTo>
                <a:moveTo>
                  <a:pt x="548" y="549"/>
                </a:moveTo>
                <a:lnTo>
                  <a:pt x="548" y="575"/>
                </a:lnTo>
                <a:moveTo>
                  <a:pt x="548" y="575"/>
                </a:moveTo>
                <a:lnTo>
                  <a:pt x="555" y="575"/>
                </a:lnTo>
                <a:moveTo>
                  <a:pt x="553" y="575"/>
                </a:moveTo>
                <a:lnTo>
                  <a:pt x="553" y="610"/>
                </a:lnTo>
                <a:moveTo>
                  <a:pt x="553" y="608"/>
                </a:moveTo>
                <a:lnTo>
                  <a:pt x="624" y="608"/>
                </a:lnTo>
                <a:moveTo>
                  <a:pt x="624" y="608"/>
                </a:moveTo>
                <a:lnTo>
                  <a:pt x="624" y="636"/>
                </a:lnTo>
                <a:moveTo>
                  <a:pt x="626" y="636"/>
                </a:moveTo>
                <a:lnTo>
                  <a:pt x="645" y="636"/>
                </a:lnTo>
                <a:moveTo>
                  <a:pt x="645" y="636"/>
                </a:moveTo>
                <a:lnTo>
                  <a:pt x="645" y="695"/>
                </a:lnTo>
                <a:moveTo>
                  <a:pt x="643" y="695"/>
                </a:moveTo>
                <a:lnTo>
                  <a:pt x="662" y="695"/>
                </a:lnTo>
                <a:moveTo>
                  <a:pt x="659" y="695"/>
                </a:moveTo>
                <a:lnTo>
                  <a:pt x="659" y="726"/>
                </a:lnTo>
                <a:moveTo>
                  <a:pt x="659" y="726"/>
                </a:moveTo>
                <a:lnTo>
                  <a:pt x="673" y="726"/>
                </a:lnTo>
                <a:moveTo>
                  <a:pt x="673" y="726"/>
                </a:moveTo>
                <a:lnTo>
                  <a:pt x="673" y="756"/>
                </a:lnTo>
                <a:moveTo>
                  <a:pt x="688" y="782"/>
                </a:moveTo>
                <a:lnTo>
                  <a:pt x="688" y="756"/>
                </a:lnTo>
                <a:moveTo>
                  <a:pt x="685" y="782"/>
                </a:moveTo>
                <a:lnTo>
                  <a:pt x="711" y="782"/>
                </a:lnTo>
                <a:moveTo>
                  <a:pt x="711" y="782"/>
                </a:moveTo>
                <a:lnTo>
                  <a:pt x="711" y="816"/>
                </a:lnTo>
                <a:moveTo>
                  <a:pt x="775" y="816"/>
                </a:moveTo>
                <a:lnTo>
                  <a:pt x="711" y="816"/>
                </a:lnTo>
                <a:moveTo>
                  <a:pt x="775" y="813"/>
                </a:moveTo>
                <a:lnTo>
                  <a:pt x="775" y="882"/>
                </a:lnTo>
                <a:moveTo>
                  <a:pt x="775" y="882"/>
                </a:moveTo>
                <a:lnTo>
                  <a:pt x="985" y="882"/>
                </a:lnTo>
                <a:moveTo>
                  <a:pt x="985" y="879"/>
                </a:moveTo>
                <a:lnTo>
                  <a:pt x="985" y="920"/>
                </a:lnTo>
                <a:moveTo>
                  <a:pt x="1358" y="920"/>
                </a:moveTo>
                <a:lnTo>
                  <a:pt x="985" y="920"/>
                </a:lnTo>
                <a:moveTo>
                  <a:pt x="1358" y="917"/>
                </a:moveTo>
                <a:lnTo>
                  <a:pt x="1358" y="960"/>
                </a:lnTo>
                <a:moveTo>
                  <a:pt x="1361" y="960"/>
                </a:moveTo>
                <a:lnTo>
                  <a:pt x="1422" y="960"/>
                </a:lnTo>
                <a:moveTo>
                  <a:pt x="1422" y="957"/>
                </a:moveTo>
                <a:lnTo>
                  <a:pt x="1422" y="1012"/>
                </a:lnTo>
                <a:moveTo>
                  <a:pt x="1422" y="1009"/>
                </a:moveTo>
                <a:lnTo>
                  <a:pt x="1746" y="1009"/>
                </a:lnTo>
                <a:moveTo>
                  <a:pt x="1746" y="1009"/>
                </a:moveTo>
                <a:lnTo>
                  <a:pt x="1746" y="1045"/>
                </a:lnTo>
                <a:moveTo>
                  <a:pt x="0" y="3"/>
                </a:moveTo>
                <a:lnTo>
                  <a:pt x="31" y="3"/>
                </a:lnTo>
              </a:path>
            </a:pathLst>
          </a:custGeom>
          <a:noFill/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 dirty="0"/>
          </a:p>
        </p:txBody>
      </p:sp>
      <p:cxnSp>
        <p:nvCxnSpPr>
          <p:cNvPr id="15369" name="Straight Connector 9"/>
          <p:cNvCxnSpPr>
            <a:cxnSpLocks noChangeShapeType="1"/>
          </p:cNvCxnSpPr>
          <p:nvPr/>
        </p:nvCxnSpPr>
        <p:spPr bwMode="auto">
          <a:xfrm rot="5400000">
            <a:off x="5603082" y="4558506"/>
            <a:ext cx="1379538" cy="31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0" name="Straight Connector 10"/>
          <p:cNvCxnSpPr>
            <a:cxnSpLocks noChangeShapeType="1"/>
          </p:cNvCxnSpPr>
          <p:nvPr/>
        </p:nvCxnSpPr>
        <p:spPr bwMode="auto">
          <a:xfrm flipV="1">
            <a:off x="6278563" y="5238750"/>
            <a:ext cx="240506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1" name="Straight Connector 11"/>
          <p:cNvCxnSpPr>
            <a:cxnSpLocks noChangeShapeType="1"/>
          </p:cNvCxnSpPr>
          <p:nvPr/>
        </p:nvCxnSpPr>
        <p:spPr bwMode="auto">
          <a:xfrm flipV="1">
            <a:off x="6223000" y="3883025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2" name="Straight Connector 12"/>
          <p:cNvCxnSpPr>
            <a:cxnSpLocks noChangeShapeType="1"/>
          </p:cNvCxnSpPr>
          <p:nvPr/>
        </p:nvCxnSpPr>
        <p:spPr bwMode="auto">
          <a:xfrm flipV="1">
            <a:off x="6223000" y="4222750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3" name="Straight Connector 13"/>
          <p:cNvCxnSpPr>
            <a:cxnSpLocks noChangeShapeType="1"/>
          </p:cNvCxnSpPr>
          <p:nvPr/>
        </p:nvCxnSpPr>
        <p:spPr bwMode="auto">
          <a:xfrm flipV="1">
            <a:off x="6223000" y="4560888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4" name="Straight Connector 14"/>
          <p:cNvCxnSpPr>
            <a:cxnSpLocks noChangeShapeType="1"/>
          </p:cNvCxnSpPr>
          <p:nvPr/>
        </p:nvCxnSpPr>
        <p:spPr bwMode="auto">
          <a:xfrm flipV="1">
            <a:off x="6223000" y="4899025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5" name="Straight Connector 15"/>
          <p:cNvCxnSpPr>
            <a:cxnSpLocks noChangeShapeType="1"/>
          </p:cNvCxnSpPr>
          <p:nvPr/>
        </p:nvCxnSpPr>
        <p:spPr bwMode="auto">
          <a:xfrm flipV="1">
            <a:off x="6223000" y="5237163"/>
            <a:ext cx="635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6" name="Straight Connector 16"/>
          <p:cNvCxnSpPr>
            <a:cxnSpLocks noChangeShapeType="1"/>
          </p:cNvCxnSpPr>
          <p:nvPr/>
        </p:nvCxnSpPr>
        <p:spPr bwMode="auto">
          <a:xfrm flipV="1">
            <a:off x="6288088" y="52419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7" name="Straight Connector 17"/>
          <p:cNvCxnSpPr>
            <a:cxnSpLocks noChangeShapeType="1"/>
          </p:cNvCxnSpPr>
          <p:nvPr/>
        </p:nvCxnSpPr>
        <p:spPr bwMode="auto">
          <a:xfrm flipV="1">
            <a:off x="6764338" y="52419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8" name="Straight Connector 18"/>
          <p:cNvCxnSpPr>
            <a:cxnSpLocks noChangeShapeType="1"/>
          </p:cNvCxnSpPr>
          <p:nvPr/>
        </p:nvCxnSpPr>
        <p:spPr bwMode="auto">
          <a:xfrm flipV="1">
            <a:off x="7242175" y="52419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9" name="Straight Connector 19"/>
          <p:cNvCxnSpPr>
            <a:cxnSpLocks noChangeShapeType="1"/>
          </p:cNvCxnSpPr>
          <p:nvPr/>
        </p:nvCxnSpPr>
        <p:spPr bwMode="auto">
          <a:xfrm flipV="1">
            <a:off x="7718425" y="52419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0" name="Straight Connector 20"/>
          <p:cNvCxnSpPr>
            <a:cxnSpLocks noChangeShapeType="1"/>
          </p:cNvCxnSpPr>
          <p:nvPr/>
        </p:nvCxnSpPr>
        <p:spPr bwMode="auto">
          <a:xfrm flipV="1">
            <a:off x="8194675" y="52419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1" name="Straight Connector 21"/>
          <p:cNvCxnSpPr>
            <a:cxnSpLocks noChangeShapeType="1"/>
          </p:cNvCxnSpPr>
          <p:nvPr/>
        </p:nvCxnSpPr>
        <p:spPr bwMode="auto">
          <a:xfrm flipV="1">
            <a:off x="8672513" y="5241925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82" name="TextBox 23"/>
          <p:cNvSpPr txBox="1">
            <a:spLocks noChangeArrowheads="1"/>
          </p:cNvSpPr>
          <p:nvPr/>
        </p:nvSpPr>
        <p:spPr bwMode="auto">
          <a:xfrm>
            <a:off x="5791200" y="3749675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Verdana" pitchFamily="34" charset="0"/>
              <a:buNone/>
            </a:pPr>
            <a:r>
              <a:rPr lang="en-US" sz="1200"/>
              <a:t>1.00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5791200" y="4084638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Verdana" pitchFamily="34" charset="0"/>
              <a:buNone/>
            </a:pPr>
            <a:r>
              <a:rPr lang="en-US" sz="1200"/>
              <a:t>0.75</a:t>
            </a:r>
          </a:p>
        </p:txBody>
      </p:sp>
      <p:sp>
        <p:nvSpPr>
          <p:cNvPr id="15384" name="TextBox 25"/>
          <p:cNvSpPr txBox="1">
            <a:spLocks noChangeArrowheads="1"/>
          </p:cNvSpPr>
          <p:nvPr/>
        </p:nvSpPr>
        <p:spPr bwMode="auto">
          <a:xfrm>
            <a:off x="5791200" y="4430713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Verdana" pitchFamily="34" charset="0"/>
              <a:buNone/>
            </a:pPr>
            <a:r>
              <a:rPr lang="en-US" sz="1200"/>
              <a:t>0.50</a:t>
            </a:r>
          </a:p>
        </p:txBody>
      </p:sp>
      <p:sp>
        <p:nvSpPr>
          <p:cNvPr id="15385" name="TextBox 26"/>
          <p:cNvSpPr txBox="1">
            <a:spLocks noChangeArrowheads="1"/>
          </p:cNvSpPr>
          <p:nvPr/>
        </p:nvSpPr>
        <p:spPr bwMode="auto">
          <a:xfrm>
            <a:off x="5791200" y="4765675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Verdana" pitchFamily="34" charset="0"/>
              <a:buNone/>
            </a:pPr>
            <a:r>
              <a:rPr lang="en-US" sz="1200"/>
              <a:t>0.25</a:t>
            </a:r>
          </a:p>
        </p:txBody>
      </p:sp>
      <p:sp>
        <p:nvSpPr>
          <p:cNvPr id="15386" name="TextBox 27"/>
          <p:cNvSpPr txBox="1">
            <a:spLocks noChangeArrowheads="1"/>
          </p:cNvSpPr>
          <p:nvPr/>
        </p:nvSpPr>
        <p:spPr bwMode="auto">
          <a:xfrm>
            <a:off x="5791200" y="5100638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Verdana" pitchFamily="34" charset="0"/>
              <a:buNone/>
            </a:pPr>
            <a:r>
              <a:rPr lang="en-US" sz="1200"/>
              <a:t>0.00</a:t>
            </a:r>
          </a:p>
        </p:txBody>
      </p:sp>
      <p:sp>
        <p:nvSpPr>
          <p:cNvPr id="15387" name="TextBox 28"/>
          <p:cNvSpPr txBox="1">
            <a:spLocks noChangeArrowheads="1"/>
          </p:cNvSpPr>
          <p:nvPr/>
        </p:nvSpPr>
        <p:spPr bwMode="auto">
          <a:xfrm>
            <a:off x="6172200" y="527843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/>
              <a:t>0</a:t>
            </a:r>
          </a:p>
        </p:txBody>
      </p:sp>
      <p:sp>
        <p:nvSpPr>
          <p:cNvPr id="15388" name="TextBox 29"/>
          <p:cNvSpPr txBox="1">
            <a:spLocks noChangeArrowheads="1"/>
          </p:cNvSpPr>
          <p:nvPr/>
        </p:nvSpPr>
        <p:spPr bwMode="auto">
          <a:xfrm>
            <a:off x="6608763" y="5270500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/>
              <a:t>20</a:t>
            </a:r>
          </a:p>
        </p:txBody>
      </p:sp>
      <p:sp>
        <p:nvSpPr>
          <p:cNvPr id="15389" name="TextBox 30"/>
          <p:cNvSpPr txBox="1">
            <a:spLocks noChangeArrowheads="1"/>
          </p:cNvSpPr>
          <p:nvPr/>
        </p:nvSpPr>
        <p:spPr bwMode="auto">
          <a:xfrm>
            <a:off x="7072313" y="5270500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/>
              <a:t>40</a:t>
            </a:r>
          </a:p>
        </p:txBody>
      </p:sp>
      <p:sp>
        <p:nvSpPr>
          <p:cNvPr id="15390" name="TextBox 31"/>
          <p:cNvSpPr txBox="1">
            <a:spLocks noChangeArrowheads="1"/>
          </p:cNvSpPr>
          <p:nvPr/>
        </p:nvSpPr>
        <p:spPr bwMode="auto">
          <a:xfrm>
            <a:off x="7551738" y="5270500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/>
              <a:t>60</a:t>
            </a:r>
          </a:p>
        </p:txBody>
      </p:sp>
      <p:sp>
        <p:nvSpPr>
          <p:cNvPr id="15391" name="TextBox 32"/>
          <p:cNvSpPr txBox="1">
            <a:spLocks noChangeArrowheads="1"/>
          </p:cNvSpPr>
          <p:nvPr/>
        </p:nvSpPr>
        <p:spPr bwMode="auto">
          <a:xfrm>
            <a:off x="8029575" y="5270500"/>
            <a:ext cx="354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/>
              <a:t>80</a:t>
            </a:r>
          </a:p>
        </p:txBody>
      </p:sp>
      <p:sp>
        <p:nvSpPr>
          <p:cNvPr id="15392" name="TextBox 33"/>
          <p:cNvSpPr txBox="1">
            <a:spLocks noChangeArrowheads="1"/>
          </p:cNvSpPr>
          <p:nvPr/>
        </p:nvSpPr>
        <p:spPr bwMode="auto">
          <a:xfrm>
            <a:off x="8429625" y="5270500"/>
            <a:ext cx="43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/>
              <a:t>100</a:t>
            </a:r>
          </a:p>
        </p:txBody>
      </p:sp>
      <p:sp>
        <p:nvSpPr>
          <p:cNvPr id="15393" name="TextBox 34"/>
          <p:cNvSpPr txBox="1">
            <a:spLocks noChangeArrowheads="1"/>
          </p:cNvSpPr>
          <p:nvPr/>
        </p:nvSpPr>
        <p:spPr bwMode="auto">
          <a:xfrm>
            <a:off x="7156450" y="5470525"/>
            <a:ext cx="752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 b="1"/>
              <a:t>Weeks</a:t>
            </a:r>
          </a:p>
        </p:txBody>
      </p:sp>
      <p:sp>
        <p:nvSpPr>
          <p:cNvPr id="15394" name="TextBox 35"/>
          <p:cNvSpPr txBox="1">
            <a:spLocks noChangeArrowheads="1"/>
          </p:cNvSpPr>
          <p:nvPr/>
        </p:nvSpPr>
        <p:spPr bwMode="auto">
          <a:xfrm rot="-5400000">
            <a:off x="4779169" y="4453732"/>
            <a:ext cx="18383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Verdana" pitchFamily="34" charset="0"/>
              <a:buNone/>
            </a:pPr>
            <a:r>
              <a:rPr lang="en-US" sz="1200" b="1"/>
              <a:t>Probability of Survival</a:t>
            </a:r>
          </a:p>
        </p:txBody>
      </p:sp>
      <p:sp>
        <p:nvSpPr>
          <p:cNvPr id="15395" name="TextBox 36"/>
          <p:cNvSpPr txBox="1">
            <a:spLocks noChangeArrowheads="1"/>
          </p:cNvSpPr>
          <p:nvPr/>
        </p:nvSpPr>
        <p:spPr bwMode="auto">
          <a:xfrm>
            <a:off x="7280275" y="3762375"/>
            <a:ext cx="16605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Verdana" pitchFamily="34" charset="0"/>
              <a:buNone/>
            </a:pPr>
            <a:r>
              <a:rPr lang="en-US" sz="1200"/>
              <a:t>Supportive care alone</a:t>
            </a:r>
          </a:p>
          <a:p>
            <a:pPr>
              <a:spcBef>
                <a:spcPct val="0"/>
              </a:spcBef>
              <a:buFont typeface="Verdana" pitchFamily="34" charset="0"/>
              <a:buNone/>
            </a:pPr>
            <a:endParaRPr lang="en-US" sz="500"/>
          </a:p>
          <a:p>
            <a:pPr>
              <a:spcBef>
                <a:spcPct val="0"/>
              </a:spcBef>
              <a:buFont typeface="Verdana" pitchFamily="34" charset="0"/>
              <a:buNone/>
            </a:pPr>
            <a:r>
              <a:rPr lang="en-US" sz="1200"/>
              <a:t>RT plus </a:t>
            </a:r>
            <a:br>
              <a:rPr lang="en-US" sz="1200"/>
            </a:br>
            <a:r>
              <a:rPr lang="en-US" sz="1200"/>
              <a:t>supportive care</a:t>
            </a:r>
          </a:p>
        </p:txBody>
      </p:sp>
      <p:sp>
        <p:nvSpPr>
          <p:cNvPr id="15396" name="TextBox 43"/>
          <p:cNvSpPr txBox="1">
            <a:spLocks noChangeArrowheads="1"/>
          </p:cNvSpPr>
          <p:nvPr/>
        </p:nvSpPr>
        <p:spPr bwMode="auto">
          <a:xfrm>
            <a:off x="4800600" y="5503863"/>
            <a:ext cx="12890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buFont typeface="Verdana" pitchFamily="34" charset="0"/>
              <a:buNone/>
            </a:pPr>
            <a:r>
              <a:rPr lang="en-US" sz="1200" b="1"/>
              <a:t>No. at Risk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 typeface="Verdana" pitchFamily="34" charset="0"/>
              <a:buNone/>
            </a:pPr>
            <a:r>
              <a:rPr lang="en-US" sz="1200"/>
              <a:t>Supportive care</a:t>
            </a:r>
            <a:br>
              <a:rPr lang="en-US" sz="1200"/>
            </a:br>
            <a:r>
              <a:rPr lang="en-US" sz="1200"/>
              <a:t>alone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Font typeface="Verdana" pitchFamily="34" charset="0"/>
              <a:buNone/>
            </a:pPr>
            <a:r>
              <a:rPr lang="en-US" sz="1200"/>
              <a:t>RT plus</a:t>
            </a:r>
            <a:br>
              <a:rPr lang="en-US" sz="1200"/>
            </a:br>
            <a:r>
              <a:rPr lang="en-US" sz="1200"/>
              <a:t>supportive care</a:t>
            </a:r>
          </a:p>
        </p:txBody>
      </p:sp>
      <p:sp>
        <p:nvSpPr>
          <p:cNvPr id="15397" name="TextBox 44"/>
          <p:cNvSpPr txBox="1">
            <a:spLocks noChangeArrowheads="1"/>
          </p:cNvSpPr>
          <p:nvPr/>
        </p:nvSpPr>
        <p:spPr bwMode="auto">
          <a:xfrm>
            <a:off x="6102350" y="5697538"/>
            <a:ext cx="3540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42</a:t>
            </a:r>
          </a:p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39</a:t>
            </a:r>
          </a:p>
        </p:txBody>
      </p:sp>
      <p:sp>
        <p:nvSpPr>
          <p:cNvPr id="15398" name="TextBox 45"/>
          <p:cNvSpPr txBox="1">
            <a:spLocks noChangeArrowheads="1"/>
          </p:cNvSpPr>
          <p:nvPr/>
        </p:nvSpPr>
        <p:spPr bwMode="auto">
          <a:xfrm>
            <a:off x="7096125" y="5694363"/>
            <a:ext cx="2698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3</a:t>
            </a:r>
          </a:p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8</a:t>
            </a:r>
          </a:p>
        </p:txBody>
      </p:sp>
      <p:sp>
        <p:nvSpPr>
          <p:cNvPr id="15399" name="TextBox 46"/>
          <p:cNvSpPr txBox="1">
            <a:spLocks noChangeArrowheads="1"/>
          </p:cNvSpPr>
          <p:nvPr/>
        </p:nvSpPr>
        <p:spPr bwMode="auto">
          <a:xfrm>
            <a:off x="6581775" y="5694363"/>
            <a:ext cx="3540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17</a:t>
            </a:r>
          </a:p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24</a:t>
            </a:r>
          </a:p>
        </p:txBody>
      </p:sp>
      <p:sp>
        <p:nvSpPr>
          <p:cNvPr id="15400" name="TextBox 47"/>
          <p:cNvSpPr txBox="1">
            <a:spLocks noChangeArrowheads="1"/>
          </p:cNvSpPr>
          <p:nvPr/>
        </p:nvSpPr>
        <p:spPr bwMode="auto">
          <a:xfrm>
            <a:off x="7573963" y="5694363"/>
            <a:ext cx="2698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0</a:t>
            </a:r>
          </a:p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3</a:t>
            </a:r>
          </a:p>
        </p:txBody>
      </p:sp>
      <p:sp>
        <p:nvSpPr>
          <p:cNvPr id="15401" name="TextBox 48"/>
          <p:cNvSpPr txBox="1">
            <a:spLocks noChangeArrowheads="1"/>
          </p:cNvSpPr>
          <p:nvPr/>
        </p:nvSpPr>
        <p:spPr bwMode="auto">
          <a:xfrm>
            <a:off x="8053388" y="5694363"/>
            <a:ext cx="2841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0</a:t>
            </a:r>
          </a:p>
          <a:p>
            <a:pPr>
              <a:lnSpc>
                <a:spcPct val="140000"/>
              </a:lnSpc>
              <a:buFont typeface="Verdana" pitchFamily="34" charset="0"/>
              <a:buNone/>
            </a:pPr>
            <a:r>
              <a:rPr lang="en-US" sz="1200"/>
              <a:t>1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6327775" y="4006850"/>
            <a:ext cx="73025" cy="133350"/>
            <a:chOff x="845" y="2066"/>
            <a:chExt cx="67" cy="122"/>
          </a:xfrm>
        </p:grpSpPr>
        <p:sp>
          <p:nvSpPr>
            <p:cNvPr id="15412" name="Line 70"/>
            <p:cNvSpPr>
              <a:spLocks noChangeShapeType="1"/>
            </p:cNvSpPr>
            <p:nvPr/>
          </p:nvSpPr>
          <p:spPr bwMode="auto">
            <a:xfrm>
              <a:off x="845" y="2066"/>
              <a:ext cx="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71"/>
            <p:cNvSpPr>
              <a:spLocks noChangeShapeType="1"/>
            </p:cNvSpPr>
            <p:nvPr/>
          </p:nvSpPr>
          <p:spPr bwMode="auto">
            <a:xfrm>
              <a:off x="879" y="2066"/>
              <a:ext cx="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72"/>
            <p:cNvSpPr>
              <a:spLocks noChangeShapeType="1"/>
            </p:cNvSpPr>
            <p:nvPr/>
          </p:nvSpPr>
          <p:spPr bwMode="auto">
            <a:xfrm>
              <a:off x="845" y="2188"/>
              <a:ext cx="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178550" y="3760788"/>
            <a:ext cx="2778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  <a:defRPr/>
            </a:pPr>
            <a:r>
              <a:rPr lang="en-US" sz="1200" b="1" dirty="0">
                <a:solidFill>
                  <a:schemeClr val="accent3"/>
                </a:solidFill>
              </a:rPr>
              <a:t>○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53200" y="4176713"/>
            <a:ext cx="2778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  <a:defRPr/>
            </a:pPr>
            <a:r>
              <a:rPr lang="en-US" sz="1200" b="1" dirty="0">
                <a:solidFill>
                  <a:schemeClr val="accent3"/>
                </a:solidFill>
              </a:rPr>
              <a:t>○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8613" y="4217988"/>
            <a:ext cx="2778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  <a:defRPr/>
            </a:pPr>
            <a:r>
              <a:rPr lang="en-US" sz="1200" b="1" dirty="0">
                <a:solidFill>
                  <a:schemeClr val="accent3"/>
                </a:solidFill>
              </a:rPr>
              <a:t>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12013" y="4876800"/>
            <a:ext cx="2778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  <a:defRPr/>
            </a:pPr>
            <a:r>
              <a:rPr lang="en-US" sz="1200" b="1" dirty="0">
                <a:solidFill>
                  <a:schemeClr val="accent3"/>
                </a:solidFill>
              </a:rPr>
              <a:t>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58088" y="4926013"/>
            <a:ext cx="2778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  <a:defRPr/>
            </a:pPr>
            <a:r>
              <a:rPr lang="en-US" sz="1200" b="1" dirty="0">
                <a:solidFill>
                  <a:schemeClr val="accent3"/>
                </a:solidFill>
              </a:rPr>
              <a:t>○</a:t>
            </a:r>
          </a:p>
        </p:txBody>
      </p:sp>
      <p:sp>
        <p:nvSpPr>
          <p:cNvPr id="15408" name="TextBox 59"/>
          <p:cNvSpPr txBox="1">
            <a:spLocks noChangeArrowheads="1"/>
          </p:cNvSpPr>
          <p:nvPr/>
        </p:nvSpPr>
        <p:spPr bwMode="auto">
          <a:xfrm>
            <a:off x="6878638" y="4827588"/>
            <a:ext cx="277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 b="1">
                <a:solidFill>
                  <a:schemeClr val="accent2"/>
                </a:solidFill>
              </a:rPr>
              <a:t>○</a:t>
            </a:r>
          </a:p>
        </p:txBody>
      </p:sp>
      <p:sp>
        <p:nvSpPr>
          <p:cNvPr id="15409" name="TextBox 60"/>
          <p:cNvSpPr txBox="1">
            <a:spLocks noChangeArrowheads="1"/>
          </p:cNvSpPr>
          <p:nvPr/>
        </p:nvSpPr>
        <p:spPr bwMode="auto">
          <a:xfrm>
            <a:off x="6207125" y="3851275"/>
            <a:ext cx="277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sz="1200" b="1">
                <a:solidFill>
                  <a:schemeClr val="accent2"/>
                </a:solidFill>
              </a:rPr>
              <a:t>○</a:t>
            </a:r>
          </a:p>
        </p:txBody>
      </p:sp>
      <p:cxnSp>
        <p:nvCxnSpPr>
          <p:cNvPr id="15410" name="Straight Connector 56"/>
          <p:cNvCxnSpPr>
            <a:cxnSpLocks noChangeShapeType="1"/>
          </p:cNvCxnSpPr>
          <p:nvPr/>
        </p:nvCxnSpPr>
        <p:spPr bwMode="auto">
          <a:xfrm>
            <a:off x="7058025" y="3903663"/>
            <a:ext cx="274638" cy="0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57" name="Straight Connector 56"/>
          <p:cNvCxnSpPr/>
          <p:nvPr/>
        </p:nvCxnSpPr>
        <p:spPr bwMode="auto">
          <a:xfrm>
            <a:off x="7058025" y="4156075"/>
            <a:ext cx="274638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91200" y="889000"/>
            <a:ext cx="28575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254000">
              <a:spcAft>
                <a:spcPts val="900"/>
              </a:spcAft>
              <a:buClr>
                <a:schemeClr val="tx2"/>
              </a:buClr>
              <a:buSzPct val="100000"/>
            </a:pPr>
            <a:r>
              <a:rPr lang="en-US" sz="2000" dirty="0" smtClean="0">
                <a:ea typeface="Arial" pitchFamily="-116" charset="0"/>
                <a:cs typeface="Arial" pitchFamily="-116" charset="0"/>
              </a:rPr>
              <a:t>Vestibular Schwannoma</a:t>
            </a:r>
          </a:p>
          <a:p>
            <a:pPr marL="508000" indent="-254000">
              <a:spcAft>
                <a:spcPts val="9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2000" dirty="0" smtClean="0">
                <a:ea typeface="Arial" pitchFamily="-116" charset="0"/>
                <a:cs typeface="Arial" pitchFamily="-116" charset="0"/>
              </a:rPr>
              <a:t>RapidArc: single arc</a:t>
            </a:r>
          </a:p>
          <a:p>
            <a:pPr marL="508000" indent="-254000">
              <a:spcAft>
                <a:spcPts val="9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2000" dirty="0" smtClean="0">
                <a:ea typeface="Arial" pitchFamily="-116" charset="0"/>
                <a:cs typeface="Arial" pitchFamily="-116" charset="0"/>
              </a:rPr>
              <a:t>12.5 </a:t>
            </a:r>
            <a:r>
              <a:rPr lang="en-US" sz="2000" dirty="0" err="1" smtClean="0">
                <a:ea typeface="Arial" pitchFamily="-116" charset="0"/>
                <a:cs typeface="Arial" pitchFamily="-116" charset="0"/>
              </a:rPr>
              <a:t>Gy</a:t>
            </a:r>
            <a:r>
              <a:rPr lang="en-US" sz="2000" dirty="0" smtClean="0">
                <a:ea typeface="Arial" pitchFamily="-116" charset="0"/>
                <a:cs typeface="Arial" pitchFamily="-116" charset="0"/>
              </a:rPr>
              <a:t> per fraction</a:t>
            </a:r>
          </a:p>
          <a:p>
            <a:pPr marL="508000" indent="-254000">
              <a:spcAft>
                <a:spcPts val="9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2000" dirty="0" smtClean="0">
                <a:ea typeface="Arial" pitchFamily="-116" charset="0"/>
                <a:cs typeface="Arial" pitchFamily="-116" charset="0"/>
              </a:rPr>
              <a:t>10X High Intensity Mode</a:t>
            </a:r>
          </a:p>
          <a:p>
            <a:pPr marL="508000" indent="-254000">
              <a:spcAft>
                <a:spcPts val="900"/>
              </a:spcAft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2000" dirty="0" smtClean="0">
                <a:ea typeface="Arial" pitchFamily="-116" charset="0"/>
                <a:cs typeface="Arial" pitchFamily="-116" charset="0"/>
              </a:rPr>
              <a:t>&lt;2 minutes</a:t>
            </a:r>
            <a:br>
              <a:rPr lang="en-US" sz="2000" dirty="0" smtClean="0">
                <a:ea typeface="Arial" pitchFamily="-116" charset="0"/>
                <a:cs typeface="Arial" pitchFamily="-116" charset="0"/>
              </a:rPr>
            </a:br>
            <a:r>
              <a:rPr lang="en-US" sz="2000" dirty="0" smtClean="0">
                <a:ea typeface="Arial" pitchFamily="-116" charset="0"/>
                <a:cs typeface="Arial" pitchFamily="-116" charset="0"/>
              </a:rPr>
              <a:t>treatment time</a:t>
            </a:r>
            <a:endParaRPr lang="en-US" sz="2000" dirty="0">
              <a:ea typeface="Arial" pitchFamily="-116" charset="0"/>
              <a:cs typeface="Arial" pitchFamily="-116" charset="0"/>
            </a:endParaRPr>
          </a:p>
        </p:txBody>
      </p:sp>
      <p:sp>
        <p:nvSpPr>
          <p:cNvPr id="198659" name="TextBox 3"/>
          <p:cNvSpPr txBox="1">
            <a:spLocks noChangeArrowheads="1"/>
          </p:cNvSpPr>
          <p:nvPr/>
        </p:nvSpPr>
        <p:spPr bwMode="auto">
          <a:xfrm>
            <a:off x="0" y="279400"/>
            <a:ext cx="9144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84200"/>
            <a:r>
              <a:rPr lang="en-US" sz="2000" dirty="0" smtClean="0">
                <a:solidFill>
                  <a:schemeClr val="accent2"/>
                </a:solidFill>
                <a:ea typeface="Arial" pitchFamily="-116" charset="0"/>
                <a:cs typeface="Arial" pitchFamily="-116" charset="0"/>
              </a:rPr>
              <a:t>TrueBea</a:t>
            </a:r>
            <a:r>
              <a:rPr lang="en-US" sz="2000" spc="-150" dirty="0" smtClean="0">
                <a:solidFill>
                  <a:schemeClr val="accent2"/>
                </a:solidFill>
                <a:ea typeface="Arial" pitchFamily="-116" charset="0"/>
                <a:cs typeface="Arial" pitchFamily="-116" charset="0"/>
              </a:rPr>
              <a:t>m</a:t>
            </a:r>
            <a:r>
              <a:rPr lang="en-US" sz="2000" baseline="30000" dirty="0" smtClean="0">
                <a:solidFill>
                  <a:schemeClr val="accent2"/>
                </a:solidFill>
                <a:ea typeface="Arial" pitchFamily="-116" charset="0"/>
                <a:cs typeface="Arial" pitchFamily="-116" charset="0"/>
              </a:rPr>
              <a:t>™ </a:t>
            </a:r>
            <a:r>
              <a:rPr lang="en-US" sz="2000" dirty="0" smtClean="0">
                <a:solidFill>
                  <a:schemeClr val="accent2"/>
                </a:solidFill>
                <a:ea typeface="Arial" pitchFamily="-116" charset="0"/>
                <a:cs typeface="Arial" pitchFamily="-116" charset="0"/>
              </a:rPr>
              <a:t>Overview</a:t>
            </a:r>
            <a:endParaRPr lang="en-US" sz="2000" baseline="30000" dirty="0">
              <a:solidFill>
                <a:schemeClr val="accent2"/>
              </a:solidFill>
              <a:ea typeface="Arial" pitchFamily="-116" charset="0"/>
              <a:cs typeface="Arial" pitchFamily="-116" charset="0"/>
            </a:endParaRPr>
          </a:p>
        </p:txBody>
      </p:sp>
      <p:sp>
        <p:nvSpPr>
          <p:cNvPr id="198660" name="TextBox 4"/>
          <p:cNvSpPr txBox="1">
            <a:spLocks noChangeArrowheads="1"/>
          </p:cNvSpPr>
          <p:nvPr/>
        </p:nvSpPr>
        <p:spPr bwMode="auto">
          <a:xfrm>
            <a:off x="0" y="584200"/>
            <a:ext cx="9144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584200"/>
            <a:r>
              <a:rPr lang="en-US" sz="2000" dirty="0" smtClean="0">
                <a:solidFill>
                  <a:schemeClr val="accent2"/>
                </a:solidFill>
                <a:ea typeface="Arial" pitchFamily="-116" charset="0"/>
                <a:cs typeface="Arial" pitchFamily="-116" charset="0"/>
              </a:rPr>
              <a:t>TrueBeam in Clinical Use—Zurich</a:t>
            </a:r>
            <a:endParaRPr lang="en-US" sz="2000" dirty="0">
              <a:solidFill>
                <a:schemeClr val="accent2"/>
              </a:solidFill>
              <a:ea typeface="Arial" pitchFamily="-116" charset="0"/>
              <a:cs typeface="Arial" pitchFamily="-116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01133" y="5592230"/>
            <a:ext cx="5190067" cy="2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prstTxWarp prst="textNoShape">
              <a:avLst/>
            </a:prstTxWarp>
          </a:bodyPr>
          <a:lstStyle/>
          <a:p>
            <a:pPr marL="63500" indent="-457200">
              <a:spcAft>
                <a:spcPts val="1400"/>
              </a:spcAft>
              <a:buClr>
                <a:schemeClr val="accent1"/>
              </a:buClr>
              <a:buSzPct val="75000"/>
            </a:pPr>
            <a:r>
              <a:rPr lang="en-US" sz="1000" dirty="0" smtClean="0">
                <a:solidFill>
                  <a:schemeClr val="tx2"/>
                </a:solidFill>
                <a:ea typeface="Arial" pitchFamily="-116" charset="0"/>
                <a:cs typeface="Arial" pitchFamily="-116" charset="0"/>
              </a:rPr>
              <a:t>Images courtesy of University of Zurich Hospital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601133" y="1430132"/>
            <a:ext cx="5194302" cy="435028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6" descr="ruesc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68" y="1430132"/>
            <a:ext cx="5190067" cy="33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42484" y="1430132"/>
            <a:ext cx="4552951" cy="1494692"/>
          </a:xfrm>
          <a:prstGeom prst="rect">
            <a:avLst/>
          </a:prstGeom>
          <a:solidFill>
            <a:srgbClr val="D0E0F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9863" indent="1588">
              <a:tabLst>
                <a:tab pos="1084263" algn="l"/>
                <a:tab pos="2976563" algn="l"/>
              </a:tabLst>
              <a:defRPr/>
            </a:pPr>
            <a:r>
              <a:rPr lang="de-CH" sz="1600" dirty="0" smtClean="0">
                <a:solidFill>
                  <a:srgbClr val="206DC2"/>
                </a:solidFill>
                <a:latin typeface="+mj-lt"/>
                <a:ea typeface="ＭＳ Ｐゴシック" charset="-128"/>
                <a:cs typeface="ＭＳ Ｐゴシック" charset="-128"/>
              </a:rPr>
              <a:t>Mode	Monitor Units	Beam-On Time</a:t>
            </a:r>
          </a:p>
          <a:p>
            <a:pPr marL="169863" indent="1588" defTabSz="966788">
              <a:tabLst>
                <a:tab pos="1084263" algn="l"/>
                <a:tab pos="2976563" algn="l"/>
              </a:tabLst>
              <a:defRPr/>
            </a:pPr>
            <a:r>
              <a:rPr lang="de-CH" sz="1600" dirty="0" smtClean="0">
                <a:solidFill>
                  <a:srgbClr val="206DC2"/>
                </a:solidFill>
                <a:latin typeface="+mj-lt"/>
                <a:ea typeface="ＭＳ Ｐゴシック" charset="-128"/>
                <a:cs typeface="ＭＳ Ｐゴシック" charset="-128"/>
              </a:rPr>
              <a:t>X6FFF	4527 MU (+5.3%)	3.24 min</a:t>
            </a:r>
          </a:p>
          <a:p>
            <a:pPr marL="169863" indent="1588">
              <a:tabLst>
                <a:tab pos="1084263" algn="l"/>
                <a:tab pos="2976563" algn="l"/>
              </a:tabLst>
              <a:defRPr/>
            </a:pPr>
            <a:r>
              <a:rPr lang="de-CH" sz="1600" dirty="0" smtClean="0">
                <a:solidFill>
                  <a:srgbClr val="206DC2"/>
                </a:solidFill>
                <a:latin typeface="+mj-lt"/>
                <a:ea typeface="ＭＳ Ｐゴシック" charset="-128"/>
                <a:cs typeface="ＭＳ Ｐゴシック" charset="-128"/>
              </a:rPr>
              <a:t>X6	4299 MU	7.61 min</a:t>
            </a:r>
          </a:p>
          <a:p>
            <a:pPr marL="169863" indent="1588">
              <a:tabLst>
                <a:tab pos="1084263" algn="l"/>
                <a:tab pos="2976563" algn="l"/>
              </a:tabLst>
              <a:defRPr/>
            </a:pPr>
            <a:r>
              <a:rPr lang="de-CH" sz="1600" b="1" dirty="0" smtClean="0">
                <a:solidFill>
                  <a:srgbClr val="F97F00"/>
                </a:solidFill>
                <a:latin typeface="+mj-lt"/>
                <a:ea typeface="ＭＳ Ｐゴシック" charset="-128"/>
                <a:cs typeface="ＭＳ Ｐゴシック" charset="-128"/>
              </a:rPr>
              <a:t>X10FFF	3858 MU (-10.2%)	1.67 min</a:t>
            </a:r>
          </a:p>
          <a:p>
            <a:pPr marL="169863" indent="1588">
              <a:tabLst>
                <a:tab pos="1084263" algn="l"/>
                <a:tab pos="2976563" algn="l"/>
              </a:tabLst>
              <a:defRPr/>
            </a:pPr>
            <a:r>
              <a:rPr lang="de-CH" sz="1600" dirty="0" smtClean="0">
                <a:solidFill>
                  <a:srgbClr val="206DC2"/>
                </a:solidFill>
                <a:latin typeface="+mj-lt"/>
                <a:ea typeface="ＭＳ Ｐゴシック" charset="-128"/>
                <a:cs typeface="ＭＳ Ｐゴシック" charset="-128"/>
              </a:rPr>
              <a:t>X10	4016 MU (-6.6%)	6.70 min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142908" y="5761085"/>
            <a:ext cx="8229600" cy="4525963"/>
          </a:xfrm>
        </p:spPr>
        <p:txBody>
          <a:bodyPr/>
          <a:lstStyle/>
          <a:p>
            <a:pPr lvl="2"/>
            <a:r>
              <a:rPr lang="en-US" b="1" dirty="0" smtClean="0">
                <a:solidFill>
                  <a:srgbClr val="FF0000"/>
                </a:solidFill>
              </a:rPr>
              <a:t>SRS/SRT with FFF beams can be accomplished in a standard 15-minute time slot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Experience</a:t>
            </a:r>
            <a:br>
              <a:rPr lang="en-US" dirty="0" smtClean="0"/>
            </a:br>
            <a:r>
              <a:rPr lang="en-US" sz="2000" dirty="0" smtClean="0"/>
              <a:t>42yrs male with multiple brain mets, was given 30Gy in 10 fractions to whole brain followed by boost</a:t>
            </a:r>
            <a:endParaRPr lang="en-US" dirty="0"/>
          </a:p>
        </p:txBody>
      </p:sp>
      <p:pic>
        <p:nvPicPr>
          <p:cNvPr id="8" name="Content Placeholder 7" descr="1 - Cop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16433"/>
            <a:ext cx="4038600" cy="4493497"/>
          </a:xfrm>
        </p:spPr>
      </p:pic>
      <p:pic>
        <p:nvPicPr>
          <p:cNvPr id="9" name="Content Placeholder 8" descr="3 - Cop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9043" y="1571612"/>
            <a:ext cx="38969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Metastasis – 5 lesions</a:t>
            </a:r>
            <a:endParaRPr lang="en-US" dirty="0"/>
          </a:p>
        </p:txBody>
      </p:sp>
      <p:pic>
        <p:nvPicPr>
          <p:cNvPr id="7" name="Content Placeholder 6" descr="SRS12.b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1" y="1571613"/>
            <a:ext cx="4053662" cy="3516528"/>
          </a:xfrm>
        </p:spPr>
      </p:pic>
      <p:pic>
        <p:nvPicPr>
          <p:cNvPr id="8" name="Content Placeholder 7" descr="SRS2.bmp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643050"/>
            <a:ext cx="4352956" cy="3541114"/>
          </a:xfrm>
        </p:spPr>
      </p:pic>
      <p:sp>
        <p:nvSpPr>
          <p:cNvPr id="9" name="TextBox 8"/>
          <p:cNvSpPr txBox="1"/>
          <p:nvPr/>
        </p:nvSpPr>
        <p:spPr>
          <a:xfrm>
            <a:off x="142844" y="5286388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Given 9 </a:t>
            </a:r>
            <a:r>
              <a:rPr lang="en-US" sz="2400" b="1" dirty="0" err="1" smtClean="0"/>
              <a:t>Gy</a:t>
            </a:r>
            <a:r>
              <a:rPr lang="en-US" sz="2400" b="1" dirty="0" smtClean="0"/>
              <a:t> in single fraction using 10X-FFF, in one arc (2.5minutes).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Frameless SRS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</a:t>
            </a:r>
            <a:endParaRPr lang="en-US" dirty="0"/>
          </a:p>
        </p:txBody>
      </p:sp>
      <p:pic>
        <p:nvPicPr>
          <p:cNvPr id="5" name="Content Placeholder 4" descr="1 - Cop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653" y="2174875"/>
            <a:ext cx="3551281" cy="395128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3 months post SRS</a:t>
            </a:r>
            <a:endParaRPr lang="en-US" dirty="0"/>
          </a:p>
        </p:txBody>
      </p:sp>
      <p:pic>
        <p:nvPicPr>
          <p:cNvPr id="6" name="Content Placeholder 5" descr="1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71507" y="2174875"/>
            <a:ext cx="3388811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Frameless SRS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</a:t>
            </a:r>
            <a:endParaRPr lang="en-US" dirty="0"/>
          </a:p>
        </p:txBody>
      </p:sp>
      <p:pic>
        <p:nvPicPr>
          <p:cNvPr id="7" name="Content Placeholder 6" descr="3 - Cop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6239" y="2174875"/>
            <a:ext cx="3402110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3 months post SRS</a:t>
            </a:r>
            <a:endParaRPr lang="en-US" dirty="0"/>
          </a:p>
        </p:txBody>
      </p:sp>
      <p:pic>
        <p:nvPicPr>
          <p:cNvPr id="8" name="Content Placeholder 7" descr="3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91469" y="2174875"/>
            <a:ext cx="3548887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7158" y="214290"/>
            <a:ext cx="8358246" cy="1285884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35818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Work-flow of Frame-less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Stereotactic RT</a:t>
            </a:r>
            <a:endParaRPr lang="en-I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1600200"/>
            <a:ext cx="5857875" cy="4525963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lnSpc>
                <a:spcPct val="2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Thermoplastic Mask</a:t>
            </a:r>
          </a:p>
          <a:p>
            <a:pPr marL="420624" indent="-384048" fontAlgn="auto">
              <a:lnSpc>
                <a:spcPct val="2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Patient Positioning based on drawings on mask </a:t>
            </a:r>
          </a:p>
          <a:p>
            <a:pPr marL="420624" indent="-384048" fontAlgn="auto">
              <a:lnSpc>
                <a:spcPct val="2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Cone beam CT Imaging</a:t>
            </a:r>
          </a:p>
          <a:p>
            <a:pPr marL="420624" indent="-384048" fontAlgn="auto">
              <a:lnSpc>
                <a:spcPct val="2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Definition of region of interest for image registration</a:t>
            </a:r>
          </a:p>
          <a:p>
            <a:pPr marL="420624" indent="-384048" fontAlgn="auto">
              <a:lnSpc>
                <a:spcPct val="2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Registration planning CT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verification CBCT</a:t>
            </a:r>
          </a:p>
          <a:p>
            <a:pPr marL="420624" indent="-384048" fontAlgn="auto">
              <a:lnSpc>
                <a:spcPct val="2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Correction of errors in 6 DOF</a:t>
            </a:r>
          </a:p>
          <a:p>
            <a:pPr marL="420624" indent="-384048" fontAlgn="auto">
              <a:lnSpc>
                <a:spcPct val="22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Treatment </a:t>
            </a:r>
          </a:p>
          <a:p>
            <a:pPr marL="420624" indent="-384048" fontAlgn="auto">
              <a:lnSpc>
                <a:spcPct val="200000"/>
              </a:lnSpc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785918" y="2143116"/>
            <a:ext cx="142876" cy="357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1785918" y="2786058"/>
            <a:ext cx="142876" cy="357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1785918" y="3429000"/>
            <a:ext cx="142876" cy="357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" name="Down Arrow 8"/>
          <p:cNvSpPr/>
          <p:nvPr/>
        </p:nvSpPr>
        <p:spPr>
          <a:xfrm>
            <a:off x="1785918" y="4071942"/>
            <a:ext cx="142876" cy="357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" name="Down Arrow 9"/>
          <p:cNvSpPr/>
          <p:nvPr/>
        </p:nvSpPr>
        <p:spPr>
          <a:xfrm>
            <a:off x="1785918" y="4714884"/>
            <a:ext cx="142876" cy="357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1785918" y="5357826"/>
            <a:ext cx="142876" cy="357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13" name="Picture 7" descr="Neurosurg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714500"/>
            <a:ext cx="2047875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071938"/>
            <a:ext cx="1400175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5786438"/>
            <a:ext cx="180975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7158" y="285728"/>
            <a:ext cx="6215106" cy="1285884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890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71438"/>
            <a:ext cx="25003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36575" y="274638"/>
            <a:ext cx="74707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Comparison of accuracy</a:t>
            </a:r>
            <a:endParaRPr lang="en-I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80" y="2643181"/>
          <a:ext cx="7310448" cy="237174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827612"/>
                <a:gridCol w="1827612"/>
                <a:gridCol w="1827612"/>
                <a:gridCol w="1827612"/>
              </a:tblGrid>
              <a:tr h="79058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 based FSRT</a:t>
                      </a:r>
                      <a:endParaRPr lang="en-IN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 based SRS</a:t>
                      </a:r>
                      <a:endParaRPr lang="en-IN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Frameless</a:t>
                      </a:r>
                      <a:r>
                        <a:rPr lang="en-US" baseline="0" dirty="0" smtClean="0"/>
                        <a:t> IGRT</a:t>
                      </a:r>
                      <a:endParaRPr lang="en-IN" dirty="0"/>
                    </a:p>
                  </a:txBody>
                  <a:tcPr anchor="ctr" anchorCtr="1"/>
                </a:tc>
              </a:tr>
              <a:tr h="790583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Positioning Error (3D)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– 3.5 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– 1.5 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 mm</a:t>
                      </a:r>
                      <a:endParaRPr lang="en-IN" dirty="0"/>
                    </a:p>
                  </a:txBody>
                  <a:tcPr/>
                </a:tc>
              </a:tr>
              <a:tr h="7905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Intrafractional</a:t>
                      </a:r>
                      <a:r>
                        <a:rPr lang="en-US" baseline="0" dirty="0" smtClean="0"/>
                        <a:t> Error (3D)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– 1.5</a:t>
                      </a:r>
                      <a:r>
                        <a:rPr lang="en-US" baseline="0" dirty="0" smtClean="0"/>
                        <a:t> 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 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– 1.5mm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096" name="TextBox 5"/>
          <p:cNvSpPr txBox="1">
            <a:spLocks noChangeArrowheads="1"/>
          </p:cNvSpPr>
          <p:nvPr/>
        </p:nvSpPr>
        <p:spPr bwMode="auto">
          <a:xfrm>
            <a:off x="2500313" y="5072063"/>
            <a:ext cx="2428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Baumert</a:t>
            </a:r>
            <a:r>
              <a:rPr lang="en-US" sz="1400" dirty="0">
                <a:solidFill>
                  <a:srgbClr val="FF0000"/>
                </a:solidFill>
              </a:rPr>
              <a:t> 2006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Boda-Heggemann</a:t>
            </a:r>
            <a:r>
              <a:rPr lang="en-US" sz="1400" dirty="0">
                <a:solidFill>
                  <a:srgbClr val="FF0000"/>
                </a:solidFill>
              </a:rPr>
              <a:t> 2006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Guckenberger</a:t>
            </a:r>
            <a:r>
              <a:rPr lang="en-US" sz="1400" dirty="0">
                <a:solidFill>
                  <a:srgbClr val="FF0000"/>
                </a:solidFill>
              </a:rPr>
              <a:t> 2007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89097" name="TextBox 6"/>
          <p:cNvSpPr txBox="1">
            <a:spLocks noChangeArrowheads="1"/>
          </p:cNvSpPr>
          <p:nvPr/>
        </p:nvSpPr>
        <p:spPr bwMode="auto">
          <a:xfrm>
            <a:off x="4572000" y="504825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Maclunas</a:t>
            </a:r>
            <a:r>
              <a:rPr lang="en-US" sz="1400" dirty="0">
                <a:solidFill>
                  <a:srgbClr val="FF0000"/>
                </a:solidFill>
              </a:rPr>
              <a:t> 1994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Lamba</a:t>
            </a:r>
            <a:r>
              <a:rPr lang="en-US" sz="1400" dirty="0">
                <a:solidFill>
                  <a:srgbClr val="FF0000"/>
                </a:solidFill>
              </a:rPr>
              <a:t> 2009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89098" name="TextBox 7"/>
          <p:cNvSpPr txBox="1">
            <a:spLocks noChangeArrowheads="1"/>
          </p:cNvSpPr>
          <p:nvPr/>
        </p:nvSpPr>
        <p:spPr bwMode="auto">
          <a:xfrm>
            <a:off x="6072188" y="5000625"/>
            <a:ext cx="3071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Murphy 2003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Boda-Heggemann</a:t>
            </a:r>
            <a:r>
              <a:rPr lang="en-US" sz="1400" dirty="0">
                <a:solidFill>
                  <a:srgbClr val="FF0000"/>
                </a:solidFill>
              </a:rPr>
              <a:t> 2006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Guckenberger</a:t>
            </a:r>
            <a:r>
              <a:rPr lang="en-US" sz="1400" dirty="0">
                <a:solidFill>
                  <a:srgbClr val="FF0000"/>
                </a:solidFill>
              </a:rPr>
              <a:t> 2007</a:t>
            </a:r>
          </a:p>
          <a:p>
            <a:r>
              <a:rPr lang="en-US" sz="1400" dirty="0" err="1">
                <a:solidFill>
                  <a:srgbClr val="FF0000"/>
                </a:solidFill>
              </a:rPr>
              <a:t>Lamba</a:t>
            </a:r>
            <a:r>
              <a:rPr lang="en-US" sz="1400" dirty="0">
                <a:solidFill>
                  <a:srgbClr val="FF0000"/>
                </a:solidFill>
              </a:rPr>
              <a:t> 2009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75" y="2643188"/>
            <a:ext cx="7286625" cy="23574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4375" y="3429000"/>
            <a:ext cx="72866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215063" y="2714625"/>
            <a:ext cx="1643062" cy="214312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71604" y="428604"/>
            <a:ext cx="4929222" cy="107157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8309" name="Text Box 2"/>
          <p:cNvSpPr txBox="1">
            <a:spLocks noChangeArrowheads="1"/>
          </p:cNvSpPr>
          <p:nvPr/>
        </p:nvSpPr>
        <p:spPr bwMode="auto">
          <a:xfrm>
            <a:off x="1928813" y="571500"/>
            <a:ext cx="627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IMRT vs SRS vs IMRS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4582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Only Spherical dose distribution possible with SRS while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concave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dose   distribution possible with IMRT/IMRS.</a:t>
            </a:r>
          </a:p>
          <a:p>
            <a:pPr fontAlgn="auto">
              <a:lnSpc>
                <a:spcPct val="170000"/>
              </a:lnSpc>
              <a:spcBef>
                <a:spcPct val="50000"/>
              </a:spcBef>
              <a:spcAft>
                <a:spcPts val="0"/>
              </a:spcAft>
              <a:buClr>
                <a:schemeClr val="hlink"/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Concomitant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capabilities- different dose to different areas of tumor and critical structures.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</a:rPr>
              <a:t>Changing Technology Impacts Every Sphere of Life</a:t>
            </a:r>
          </a:p>
        </p:txBody>
      </p:sp>
      <p:pic>
        <p:nvPicPr>
          <p:cNvPr id="98309" name="Picture 6" descr="child prodi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743200"/>
            <a:ext cx="3894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7" descr="attac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4021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RT Plus Chemotherapy Improves Survival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81000" y="1981200"/>
            <a:ext cx="4152900" cy="4378325"/>
          </a:xfrm>
        </p:spPr>
        <p:txBody>
          <a:bodyPr/>
          <a:lstStyle/>
          <a:p>
            <a:pPr eaLnBrk="1" hangingPunct="1"/>
            <a:r>
              <a:rPr lang="en-GB" sz="1800" smtClean="0"/>
              <a:t>Meta-analysis of 12 randomized clinical trials of patients with high-grade gliomas (N = 3004)</a:t>
            </a:r>
          </a:p>
          <a:p>
            <a:pPr eaLnBrk="1" hangingPunct="1"/>
            <a:r>
              <a:rPr lang="en-US" sz="1800" smtClean="0"/>
              <a:t>Adding chemotherapy to </a:t>
            </a:r>
            <a:br>
              <a:rPr lang="en-US" sz="1800" smtClean="0"/>
            </a:br>
            <a:r>
              <a:rPr lang="en-US" sz="1800" smtClean="0"/>
              <a:t>RT conferred a 15% </a:t>
            </a:r>
            <a:br>
              <a:rPr lang="en-US" sz="1800" smtClean="0"/>
            </a:br>
            <a:r>
              <a:rPr lang="en-US" sz="1800" smtClean="0"/>
              <a:t>reduction in risk of death</a:t>
            </a:r>
          </a:p>
          <a:p>
            <a:pPr lvl="1" eaLnBrk="1" hangingPunct="1"/>
            <a:r>
              <a:rPr lang="en-GB" sz="1600" smtClean="0"/>
              <a:t>Year 1: 6% improvement</a:t>
            </a:r>
          </a:p>
          <a:p>
            <a:pPr lvl="1" eaLnBrk="1" hangingPunct="1"/>
            <a:r>
              <a:rPr lang="en-GB" sz="1600" smtClean="0"/>
              <a:t>Year 2: 5% improvement</a:t>
            </a:r>
          </a:p>
          <a:p>
            <a:pPr lvl="1" eaLnBrk="1" hangingPunct="1"/>
            <a:r>
              <a:rPr lang="en-GB" sz="1600" smtClean="0"/>
              <a:t>Benefit becomes apparent </a:t>
            </a:r>
            <a:br>
              <a:rPr lang="en-GB" sz="1600" smtClean="0"/>
            </a:br>
            <a:r>
              <a:rPr lang="en-GB" sz="1600" smtClean="0"/>
              <a:t>around Month 6</a:t>
            </a:r>
          </a:p>
          <a:p>
            <a:pPr lvl="1" eaLnBrk="1" hangingPunct="1"/>
            <a:r>
              <a:rPr lang="en-GB" sz="1600" smtClean="0"/>
              <a:t>Effect independent of age, </a:t>
            </a:r>
            <a:br>
              <a:rPr lang="en-GB" sz="1600" smtClean="0"/>
            </a:br>
            <a:r>
              <a:rPr lang="en-GB" sz="1600" smtClean="0"/>
              <a:t>histology, PS, extent of resection</a:t>
            </a:r>
            <a:endParaRPr lang="en-GB" sz="1600" i="1" smtClean="0"/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282575" y="6373813"/>
            <a:ext cx="605155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>
                <a:ea typeface="MS Hei"/>
                <a:cs typeface="MS Hei"/>
              </a:rPr>
              <a:t>Glioma Meta-analysis Trialists Group. Lancet. 2002;359:1011-1018.</a:t>
            </a:r>
          </a:p>
        </p:txBody>
      </p:sp>
      <p:cxnSp>
        <p:nvCxnSpPr>
          <p:cNvPr id="16389" name="Straight Connector 112"/>
          <p:cNvCxnSpPr>
            <a:cxnSpLocks noChangeShapeType="1"/>
          </p:cNvCxnSpPr>
          <p:nvPr/>
        </p:nvCxnSpPr>
        <p:spPr bwMode="auto">
          <a:xfrm>
            <a:off x="5654675" y="5003800"/>
            <a:ext cx="8921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0" name="Straight Connector 110"/>
          <p:cNvCxnSpPr>
            <a:cxnSpLocks noChangeShapeType="1"/>
          </p:cNvCxnSpPr>
          <p:nvPr/>
        </p:nvCxnSpPr>
        <p:spPr bwMode="auto">
          <a:xfrm>
            <a:off x="6119813" y="4779963"/>
            <a:ext cx="741362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1" name="Straight Connector 108"/>
          <p:cNvCxnSpPr>
            <a:cxnSpLocks noChangeShapeType="1"/>
          </p:cNvCxnSpPr>
          <p:nvPr/>
        </p:nvCxnSpPr>
        <p:spPr bwMode="auto">
          <a:xfrm>
            <a:off x="5716588" y="4565650"/>
            <a:ext cx="1160462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2" name="Straight Connector 106"/>
          <p:cNvCxnSpPr>
            <a:cxnSpLocks noChangeShapeType="1"/>
          </p:cNvCxnSpPr>
          <p:nvPr/>
        </p:nvCxnSpPr>
        <p:spPr bwMode="auto">
          <a:xfrm>
            <a:off x="5716588" y="4330700"/>
            <a:ext cx="2081212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3" name="Straight Connector 104"/>
          <p:cNvCxnSpPr>
            <a:cxnSpLocks noChangeShapeType="1"/>
          </p:cNvCxnSpPr>
          <p:nvPr/>
        </p:nvCxnSpPr>
        <p:spPr bwMode="auto">
          <a:xfrm>
            <a:off x="5054600" y="4111625"/>
            <a:ext cx="112236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4" name="Straight Connector 102"/>
          <p:cNvCxnSpPr>
            <a:cxnSpLocks noChangeShapeType="1"/>
          </p:cNvCxnSpPr>
          <p:nvPr/>
        </p:nvCxnSpPr>
        <p:spPr bwMode="auto">
          <a:xfrm>
            <a:off x="5840413" y="3881438"/>
            <a:ext cx="99218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5" name="Straight Connector 100"/>
          <p:cNvCxnSpPr>
            <a:cxnSpLocks noChangeShapeType="1"/>
          </p:cNvCxnSpPr>
          <p:nvPr/>
        </p:nvCxnSpPr>
        <p:spPr bwMode="auto">
          <a:xfrm>
            <a:off x="5822950" y="3657600"/>
            <a:ext cx="227171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6" name="Straight Connector 114"/>
          <p:cNvCxnSpPr>
            <a:cxnSpLocks noChangeShapeType="1"/>
          </p:cNvCxnSpPr>
          <p:nvPr/>
        </p:nvCxnSpPr>
        <p:spPr bwMode="auto">
          <a:xfrm rot="5400000" flipH="1" flipV="1">
            <a:off x="4610100" y="4059238"/>
            <a:ext cx="3338513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6397" name="Text Box 8"/>
          <p:cNvSpPr txBox="1">
            <a:spLocks noChangeArrowheads="1"/>
          </p:cNvSpPr>
          <p:nvPr/>
        </p:nvSpPr>
        <p:spPr bwMode="auto">
          <a:xfrm>
            <a:off x="6665913" y="5173663"/>
            <a:ext cx="180657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800" tIns="46800" rIns="46800" bIns="46800">
            <a:spAutoFit/>
          </a:bodyPr>
          <a:lstStyle/>
          <a:p>
            <a:pPr>
              <a:spcBef>
                <a:spcPct val="50000"/>
              </a:spcBef>
              <a:buFont typeface="Verdana" pitchFamily="34" charset="0"/>
              <a:buNone/>
            </a:pPr>
            <a:r>
              <a:rPr lang="en-US"/>
              <a:t>HR: 0.85 (</a:t>
            </a:r>
            <a:r>
              <a:rPr lang="en-US" i="1"/>
              <a:t>P</a:t>
            </a:r>
            <a:r>
              <a:rPr lang="en-US"/>
              <a:t> &lt; .001)</a:t>
            </a:r>
          </a:p>
        </p:txBody>
      </p:sp>
      <p:sp>
        <p:nvSpPr>
          <p:cNvPr id="16398" name="TextBox 7"/>
          <p:cNvSpPr txBox="1">
            <a:spLocks noChangeArrowheads="1"/>
          </p:cNvSpPr>
          <p:nvPr/>
        </p:nvSpPr>
        <p:spPr bwMode="auto">
          <a:xfrm>
            <a:off x="4387850" y="6007100"/>
            <a:ext cx="242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b="1"/>
              <a:t>RT + Chemotherapy Better</a:t>
            </a:r>
          </a:p>
        </p:txBody>
      </p:sp>
      <p:sp>
        <p:nvSpPr>
          <p:cNvPr id="16399" name="TextBox 8"/>
          <p:cNvSpPr txBox="1">
            <a:spLocks noChangeArrowheads="1"/>
          </p:cNvSpPr>
          <p:nvPr/>
        </p:nvSpPr>
        <p:spPr bwMode="auto">
          <a:xfrm>
            <a:off x="6881813" y="60071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Verdana" pitchFamily="34" charset="0"/>
              <a:buNone/>
            </a:pPr>
            <a:r>
              <a:rPr lang="en-US" b="1"/>
              <a:t>RT Alone Better</a:t>
            </a:r>
          </a:p>
        </p:txBody>
      </p:sp>
      <p:sp>
        <p:nvSpPr>
          <p:cNvPr id="16400" name="TextBox 9"/>
          <p:cNvSpPr txBox="1">
            <a:spLocks noChangeArrowheads="1"/>
          </p:cNvSpPr>
          <p:nvPr/>
        </p:nvSpPr>
        <p:spPr bwMode="auto">
          <a:xfrm>
            <a:off x="4541838" y="574992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/>
              <a:t>0</a:t>
            </a:r>
          </a:p>
        </p:txBody>
      </p:sp>
      <p:sp>
        <p:nvSpPr>
          <p:cNvPr id="16401" name="TextBox 10"/>
          <p:cNvSpPr txBox="1">
            <a:spLocks noChangeArrowheads="1"/>
          </p:cNvSpPr>
          <p:nvPr/>
        </p:nvSpPr>
        <p:spPr bwMode="auto">
          <a:xfrm>
            <a:off x="5392738" y="5749925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/>
              <a:t>0-5</a:t>
            </a:r>
          </a:p>
        </p:txBody>
      </p:sp>
      <p:sp>
        <p:nvSpPr>
          <p:cNvPr id="16402" name="TextBox 11"/>
          <p:cNvSpPr txBox="1">
            <a:spLocks noChangeArrowheads="1"/>
          </p:cNvSpPr>
          <p:nvPr/>
        </p:nvSpPr>
        <p:spPr bwMode="auto">
          <a:xfrm>
            <a:off x="6346825" y="5749925"/>
            <a:ext cx="442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/>
              <a:t>1-0</a:t>
            </a:r>
          </a:p>
        </p:txBody>
      </p:sp>
      <p:sp>
        <p:nvSpPr>
          <p:cNvPr id="16403" name="TextBox 12"/>
          <p:cNvSpPr txBox="1">
            <a:spLocks noChangeArrowheads="1"/>
          </p:cNvSpPr>
          <p:nvPr/>
        </p:nvSpPr>
        <p:spPr bwMode="auto">
          <a:xfrm>
            <a:off x="7285038" y="5749925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/>
              <a:t>1-5</a:t>
            </a:r>
          </a:p>
        </p:txBody>
      </p:sp>
      <p:sp>
        <p:nvSpPr>
          <p:cNvPr id="16404" name="TextBox 13"/>
          <p:cNvSpPr txBox="1">
            <a:spLocks noChangeArrowheads="1"/>
          </p:cNvSpPr>
          <p:nvPr/>
        </p:nvSpPr>
        <p:spPr bwMode="auto">
          <a:xfrm>
            <a:off x="8208963" y="5749925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/>
              <a:t>2-0</a:t>
            </a:r>
          </a:p>
        </p:txBody>
      </p:sp>
      <p:sp>
        <p:nvSpPr>
          <p:cNvPr id="16405" name="TextBox 14"/>
          <p:cNvSpPr txBox="1">
            <a:spLocks noChangeArrowheads="1"/>
          </p:cNvSpPr>
          <p:nvPr/>
        </p:nvSpPr>
        <p:spPr bwMode="auto">
          <a:xfrm>
            <a:off x="6296025" y="1979613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Verdana" pitchFamily="34" charset="0"/>
              <a:buNone/>
            </a:pPr>
            <a:r>
              <a:rPr lang="en-US" b="1"/>
              <a:t>HR</a:t>
            </a:r>
          </a:p>
        </p:txBody>
      </p:sp>
      <p:cxnSp>
        <p:nvCxnSpPr>
          <p:cNvPr id="16406" name="Straight Connector 16"/>
          <p:cNvCxnSpPr>
            <a:cxnSpLocks noChangeShapeType="1"/>
          </p:cNvCxnSpPr>
          <p:nvPr/>
        </p:nvCxnSpPr>
        <p:spPr bwMode="auto">
          <a:xfrm rot="10800000">
            <a:off x="4667250" y="5716588"/>
            <a:ext cx="378142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7" name="Straight Connector 20"/>
          <p:cNvCxnSpPr>
            <a:cxnSpLocks noChangeShapeType="1"/>
          </p:cNvCxnSpPr>
          <p:nvPr/>
        </p:nvCxnSpPr>
        <p:spPr bwMode="auto">
          <a:xfrm rot="5400000">
            <a:off x="8401844" y="5750719"/>
            <a:ext cx="635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8" name="Straight Connector 21"/>
          <p:cNvCxnSpPr>
            <a:cxnSpLocks noChangeShapeType="1"/>
          </p:cNvCxnSpPr>
          <p:nvPr/>
        </p:nvCxnSpPr>
        <p:spPr bwMode="auto">
          <a:xfrm rot="5400000">
            <a:off x="7469982" y="5750719"/>
            <a:ext cx="635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9" name="Straight Connector 22"/>
          <p:cNvCxnSpPr>
            <a:cxnSpLocks noChangeShapeType="1"/>
          </p:cNvCxnSpPr>
          <p:nvPr/>
        </p:nvCxnSpPr>
        <p:spPr bwMode="auto">
          <a:xfrm rot="5400000">
            <a:off x="6542882" y="5750719"/>
            <a:ext cx="635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0" name="Straight Connector 23"/>
          <p:cNvCxnSpPr>
            <a:cxnSpLocks noChangeShapeType="1"/>
          </p:cNvCxnSpPr>
          <p:nvPr/>
        </p:nvCxnSpPr>
        <p:spPr bwMode="auto">
          <a:xfrm rot="5400000">
            <a:off x="5584032" y="5750719"/>
            <a:ext cx="635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1" name="Straight Connector 24"/>
          <p:cNvCxnSpPr>
            <a:cxnSpLocks noChangeShapeType="1"/>
          </p:cNvCxnSpPr>
          <p:nvPr/>
        </p:nvCxnSpPr>
        <p:spPr bwMode="auto">
          <a:xfrm rot="5400000">
            <a:off x="4656932" y="5750719"/>
            <a:ext cx="635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2" name="Straight Connector 26"/>
          <p:cNvCxnSpPr>
            <a:cxnSpLocks noChangeShapeType="1"/>
          </p:cNvCxnSpPr>
          <p:nvPr/>
        </p:nvCxnSpPr>
        <p:spPr bwMode="auto">
          <a:xfrm rot="5400000">
            <a:off x="4916488" y="4052888"/>
            <a:ext cx="331628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3" name="Straight Connector 28"/>
          <p:cNvCxnSpPr>
            <a:cxnSpLocks noChangeShapeType="1"/>
          </p:cNvCxnSpPr>
          <p:nvPr/>
        </p:nvCxnSpPr>
        <p:spPr bwMode="auto">
          <a:xfrm>
            <a:off x="5778500" y="2541588"/>
            <a:ext cx="1350963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4" name="Straight Connector 30"/>
          <p:cNvCxnSpPr>
            <a:cxnSpLocks noChangeShapeType="1"/>
          </p:cNvCxnSpPr>
          <p:nvPr/>
        </p:nvCxnSpPr>
        <p:spPr bwMode="auto">
          <a:xfrm rot="5400000">
            <a:off x="5691188" y="2546350"/>
            <a:ext cx="163512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5" name="Straight Connector 32"/>
          <p:cNvCxnSpPr>
            <a:cxnSpLocks noChangeShapeType="1"/>
          </p:cNvCxnSpPr>
          <p:nvPr/>
        </p:nvCxnSpPr>
        <p:spPr bwMode="auto">
          <a:xfrm rot="5400000">
            <a:off x="5845175" y="2541588"/>
            <a:ext cx="7778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6" name="Straight Connector 33"/>
          <p:cNvCxnSpPr>
            <a:cxnSpLocks noChangeShapeType="1"/>
          </p:cNvCxnSpPr>
          <p:nvPr/>
        </p:nvCxnSpPr>
        <p:spPr bwMode="auto">
          <a:xfrm rot="5400000">
            <a:off x="6850856" y="2542382"/>
            <a:ext cx="793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7" name="Straight Connector 34"/>
          <p:cNvCxnSpPr>
            <a:cxnSpLocks noChangeShapeType="1"/>
          </p:cNvCxnSpPr>
          <p:nvPr/>
        </p:nvCxnSpPr>
        <p:spPr bwMode="auto">
          <a:xfrm rot="5400000">
            <a:off x="7033419" y="2539207"/>
            <a:ext cx="16192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6272213" y="2484438"/>
            <a:ext cx="111125" cy="112712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cxnSp>
        <p:nvCxnSpPr>
          <p:cNvPr id="16419" name="Straight Connector 36"/>
          <p:cNvCxnSpPr>
            <a:cxnSpLocks noChangeShapeType="1"/>
          </p:cNvCxnSpPr>
          <p:nvPr/>
        </p:nvCxnSpPr>
        <p:spPr bwMode="auto">
          <a:xfrm rot="5400000">
            <a:off x="4963319" y="2747169"/>
            <a:ext cx="16192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0" name="Straight Connector 37"/>
          <p:cNvCxnSpPr>
            <a:cxnSpLocks noChangeShapeType="1"/>
          </p:cNvCxnSpPr>
          <p:nvPr/>
        </p:nvCxnSpPr>
        <p:spPr bwMode="auto">
          <a:xfrm rot="5400000">
            <a:off x="5118100" y="2749550"/>
            <a:ext cx="77788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1" name="Straight Connector 38"/>
          <p:cNvCxnSpPr>
            <a:cxnSpLocks noChangeShapeType="1"/>
          </p:cNvCxnSpPr>
          <p:nvPr/>
        </p:nvCxnSpPr>
        <p:spPr bwMode="auto">
          <a:xfrm rot="5400000">
            <a:off x="7681913" y="2744788"/>
            <a:ext cx="7778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2" name="Straight Connector 41"/>
          <p:cNvCxnSpPr>
            <a:cxnSpLocks noChangeShapeType="1"/>
          </p:cNvCxnSpPr>
          <p:nvPr/>
        </p:nvCxnSpPr>
        <p:spPr bwMode="auto">
          <a:xfrm>
            <a:off x="5048250" y="2754313"/>
            <a:ext cx="32258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5845175" y="2717800"/>
            <a:ext cx="63500" cy="63500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cxnSp>
        <p:nvCxnSpPr>
          <p:cNvPr id="16424" name="Straight Connector 42"/>
          <p:cNvCxnSpPr>
            <a:cxnSpLocks noChangeShapeType="1"/>
          </p:cNvCxnSpPr>
          <p:nvPr/>
        </p:nvCxnSpPr>
        <p:spPr bwMode="auto">
          <a:xfrm rot="5400000">
            <a:off x="5780881" y="2966244"/>
            <a:ext cx="16192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5" name="Straight Connector 43"/>
          <p:cNvCxnSpPr>
            <a:cxnSpLocks noChangeShapeType="1"/>
          </p:cNvCxnSpPr>
          <p:nvPr/>
        </p:nvCxnSpPr>
        <p:spPr bwMode="auto">
          <a:xfrm rot="5400000">
            <a:off x="5897563" y="2968625"/>
            <a:ext cx="77788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6" name="Straight Connector 44"/>
          <p:cNvCxnSpPr>
            <a:cxnSpLocks noChangeShapeType="1"/>
          </p:cNvCxnSpPr>
          <p:nvPr/>
        </p:nvCxnSpPr>
        <p:spPr bwMode="auto">
          <a:xfrm rot="5400000">
            <a:off x="6682581" y="2969419"/>
            <a:ext cx="793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7" name="Straight Connector 45"/>
          <p:cNvCxnSpPr>
            <a:cxnSpLocks noChangeShapeType="1"/>
          </p:cNvCxnSpPr>
          <p:nvPr/>
        </p:nvCxnSpPr>
        <p:spPr bwMode="auto">
          <a:xfrm rot="5400000">
            <a:off x="6822281" y="2971007"/>
            <a:ext cx="16192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8" name="Straight Connector 47"/>
          <p:cNvCxnSpPr>
            <a:cxnSpLocks noChangeShapeType="1"/>
          </p:cNvCxnSpPr>
          <p:nvPr/>
        </p:nvCxnSpPr>
        <p:spPr bwMode="auto">
          <a:xfrm>
            <a:off x="5862638" y="2978150"/>
            <a:ext cx="10318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429" name="Rectangle 48"/>
          <p:cNvSpPr>
            <a:spLocks noChangeArrowheads="1"/>
          </p:cNvSpPr>
          <p:nvPr/>
        </p:nvSpPr>
        <p:spPr bwMode="auto">
          <a:xfrm>
            <a:off x="6203950" y="2882900"/>
            <a:ext cx="163513" cy="163513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cxnSp>
        <p:nvCxnSpPr>
          <p:cNvPr id="16430" name="Straight Connector 50"/>
          <p:cNvCxnSpPr>
            <a:cxnSpLocks noChangeShapeType="1"/>
          </p:cNvCxnSpPr>
          <p:nvPr/>
        </p:nvCxnSpPr>
        <p:spPr bwMode="auto">
          <a:xfrm>
            <a:off x="5486400" y="3203575"/>
            <a:ext cx="20193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31" name="Straight Connector 51"/>
          <p:cNvCxnSpPr>
            <a:cxnSpLocks noChangeShapeType="1"/>
          </p:cNvCxnSpPr>
          <p:nvPr/>
        </p:nvCxnSpPr>
        <p:spPr bwMode="auto">
          <a:xfrm rot="5400000">
            <a:off x="5579269" y="3205957"/>
            <a:ext cx="7937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32" name="Straight Connector 52"/>
          <p:cNvCxnSpPr>
            <a:cxnSpLocks noChangeShapeType="1"/>
          </p:cNvCxnSpPr>
          <p:nvPr/>
        </p:nvCxnSpPr>
        <p:spPr bwMode="auto">
          <a:xfrm rot="5400000">
            <a:off x="7077075" y="3189288"/>
            <a:ext cx="7778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33" name="Straight Connector 53"/>
          <p:cNvCxnSpPr>
            <a:cxnSpLocks noChangeShapeType="1"/>
          </p:cNvCxnSpPr>
          <p:nvPr/>
        </p:nvCxnSpPr>
        <p:spPr bwMode="auto">
          <a:xfrm rot="5400000">
            <a:off x="5403056" y="3204369"/>
            <a:ext cx="16192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34" name="Straight Connector 54"/>
          <p:cNvCxnSpPr>
            <a:cxnSpLocks noChangeShapeType="1"/>
          </p:cNvCxnSpPr>
          <p:nvPr/>
        </p:nvCxnSpPr>
        <p:spPr bwMode="auto">
          <a:xfrm rot="5400000">
            <a:off x="7412038" y="3194050"/>
            <a:ext cx="163512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435" name="Rectangle 55"/>
          <p:cNvSpPr>
            <a:spLocks noChangeArrowheads="1"/>
          </p:cNvSpPr>
          <p:nvPr/>
        </p:nvSpPr>
        <p:spPr bwMode="auto">
          <a:xfrm>
            <a:off x="6142038" y="3152775"/>
            <a:ext cx="96837" cy="9048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cxnSp>
        <p:nvCxnSpPr>
          <p:cNvPr id="16436" name="Straight Connector 56"/>
          <p:cNvCxnSpPr>
            <a:cxnSpLocks noChangeShapeType="1"/>
          </p:cNvCxnSpPr>
          <p:nvPr/>
        </p:nvCxnSpPr>
        <p:spPr bwMode="auto">
          <a:xfrm rot="5400000">
            <a:off x="5969794" y="3428207"/>
            <a:ext cx="7937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37" name="Straight Connector 57"/>
          <p:cNvCxnSpPr>
            <a:cxnSpLocks noChangeShapeType="1"/>
          </p:cNvCxnSpPr>
          <p:nvPr/>
        </p:nvCxnSpPr>
        <p:spPr bwMode="auto">
          <a:xfrm rot="5400000">
            <a:off x="6616700" y="3432175"/>
            <a:ext cx="77788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38" name="Straight Connector 58"/>
          <p:cNvCxnSpPr>
            <a:cxnSpLocks noChangeShapeType="1"/>
          </p:cNvCxnSpPr>
          <p:nvPr/>
        </p:nvCxnSpPr>
        <p:spPr bwMode="auto">
          <a:xfrm rot="5400000">
            <a:off x="5838825" y="3427413"/>
            <a:ext cx="163513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39" name="Straight Connector 59"/>
          <p:cNvCxnSpPr>
            <a:cxnSpLocks noChangeShapeType="1"/>
          </p:cNvCxnSpPr>
          <p:nvPr/>
        </p:nvCxnSpPr>
        <p:spPr bwMode="auto">
          <a:xfrm rot="5400000">
            <a:off x="6715919" y="3417094"/>
            <a:ext cx="16192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40" name="Straight Connector 61"/>
          <p:cNvCxnSpPr>
            <a:cxnSpLocks noChangeShapeType="1"/>
          </p:cNvCxnSpPr>
          <p:nvPr/>
        </p:nvCxnSpPr>
        <p:spPr bwMode="auto">
          <a:xfrm>
            <a:off x="5924550" y="3433763"/>
            <a:ext cx="85725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441" name="Rectangle 62"/>
          <p:cNvSpPr>
            <a:spLocks noChangeArrowheads="1"/>
          </p:cNvSpPr>
          <p:nvPr/>
        </p:nvSpPr>
        <p:spPr bwMode="auto">
          <a:xfrm>
            <a:off x="6203950" y="3338513"/>
            <a:ext cx="174625" cy="173037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cxnSp>
        <p:nvCxnSpPr>
          <p:cNvPr id="16442" name="Straight Connector 63"/>
          <p:cNvCxnSpPr>
            <a:cxnSpLocks noChangeShapeType="1"/>
          </p:cNvCxnSpPr>
          <p:nvPr/>
        </p:nvCxnSpPr>
        <p:spPr bwMode="auto">
          <a:xfrm rot="5400000">
            <a:off x="5927725" y="3657600"/>
            <a:ext cx="77788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43" name="Straight Connector 64"/>
          <p:cNvCxnSpPr>
            <a:cxnSpLocks noChangeShapeType="1"/>
          </p:cNvCxnSpPr>
          <p:nvPr/>
        </p:nvCxnSpPr>
        <p:spPr bwMode="auto">
          <a:xfrm rot="5400000">
            <a:off x="7654925" y="3654425"/>
            <a:ext cx="77788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44" name="Straight Connector 65"/>
          <p:cNvCxnSpPr>
            <a:cxnSpLocks noChangeShapeType="1"/>
          </p:cNvCxnSpPr>
          <p:nvPr/>
        </p:nvCxnSpPr>
        <p:spPr bwMode="auto">
          <a:xfrm rot="5400000">
            <a:off x="5865813" y="3884613"/>
            <a:ext cx="7778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45" name="Straight Connector 66"/>
          <p:cNvCxnSpPr>
            <a:cxnSpLocks noChangeShapeType="1"/>
          </p:cNvCxnSpPr>
          <p:nvPr/>
        </p:nvCxnSpPr>
        <p:spPr bwMode="auto">
          <a:xfrm rot="5400000">
            <a:off x="6638925" y="3884613"/>
            <a:ext cx="7778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46" name="Straight Connector 67"/>
          <p:cNvCxnSpPr>
            <a:cxnSpLocks noChangeShapeType="1"/>
          </p:cNvCxnSpPr>
          <p:nvPr/>
        </p:nvCxnSpPr>
        <p:spPr bwMode="auto">
          <a:xfrm rot="5400000">
            <a:off x="5075238" y="4106863"/>
            <a:ext cx="7778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47" name="Straight Connector 68"/>
          <p:cNvCxnSpPr>
            <a:cxnSpLocks noChangeShapeType="1"/>
          </p:cNvCxnSpPr>
          <p:nvPr/>
        </p:nvCxnSpPr>
        <p:spPr bwMode="auto">
          <a:xfrm rot="5400000">
            <a:off x="5892006" y="4112419"/>
            <a:ext cx="793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48" name="Straight Connector 69"/>
          <p:cNvCxnSpPr>
            <a:cxnSpLocks noChangeShapeType="1"/>
          </p:cNvCxnSpPr>
          <p:nvPr/>
        </p:nvCxnSpPr>
        <p:spPr bwMode="auto">
          <a:xfrm rot="5400000">
            <a:off x="5797550" y="4330700"/>
            <a:ext cx="77788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49" name="Straight Connector 70"/>
          <p:cNvCxnSpPr>
            <a:cxnSpLocks noChangeShapeType="1"/>
          </p:cNvCxnSpPr>
          <p:nvPr/>
        </p:nvCxnSpPr>
        <p:spPr bwMode="auto">
          <a:xfrm rot="5400000">
            <a:off x="7368381" y="4325144"/>
            <a:ext cx="793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0" name="Straight Connector 71"/>
          <p:cNvCxnSpPr>
            <a:cxnSpLocks noChangeShapeType="1"/>
          </p:cNvCxnSpPr>
          <p:nvPr/>
        </p:nvCxnSpPr>
        <p:spPr bwMode="auto">
          <a:xfrm rot="5400000">
            <a:off x="5775325" y="4557713"/>
            <a:ext cx="7778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1" name="Straight Connector 72"/>
          <p:cNvCxnSpPr>
            <a:cxnSpLocks noChangeShapeType="1"/>
          </p:cNvCxnSpPr>
          <p:nvPr/>
        </p:nvCxnSpPr>
        <p:spPr bwMode="auto">
          <a:xfrm rot="5400000">
            <a:off x="6638131" y="4552157"/>
            <a:ext cx="793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2" name="Straight Connector 73"/>
          <p:cNvCxnSpPr>
            <a:cxnSpLocks noChangeShapeType="1"/>
          </p:cNvCxnSpPr>
          <p:nvPr/>
        </p:nvCxnSpPr>
        <p:spPr bwMode="auto">
          <a:xfrm rot="5400000">
            <a:off x="6157119" y="4779169"/>
            <a:ext cx="7937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3" name="Straight Connector 74"/>
          <p:cNvCxnSpPr>
            <a:cxnSpLocks noChangeShapeType="1"/>
          </p:cNvCxnSpPr>
          <p:nvPr/>
        </p:nvCxnSpPr>
        <p:spPr bwMode="auto">
          <a:xfrm rot="5400000">
            <a:off x="6723063" y="4776788"/>
            <a:ext cx="7778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4" name="Straight Connector 75"/>
          <p:cNvCxnSpPr>
            <a:cxnSpLocks noChangeShapeType="1"/>
          </p:cNvCxnSpPr>
          <p:nvPr/>
        </p:nvCxnSpPr>
        <p:spPr bwMode="auto">
          <a:xfrm rot="5400000">
            <a:off x="5668169" y="5001419"/>
            <a:ext cx="7937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5" name="Straight Connector 76"/>
          <p:cNvCxnSpPr>
            <a:cxnSpLocks noChangeShapeType="1"/>
          </p:cNvCxnSpPr>
          <p:nvPr/>
        </p:nvCxnSpPr>
        <p:spPr bwMode="auto">
          <a:xfrm rot="5400000">
            <a:off x="6374606" y="5001419"/>
            <a:ext cx="793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6" name="Straight Connector 77"/>
          <p:cNvCxnSpPr>
            <a:cxnSpLocks noChangeShapeType="1"/>
          </p:cNvCxnSpPr>
          <p:nvPr/>
        </p:nvCxnSpPr>
        <p:spPr bwMode="auto">
          <a:xfrm rot="5400000">
            <a:off x="5737225" y="3656013"/>
            <a:ext cx="163513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7" name="Straight Connector 78"/>
          <p:cNvCxnSpPr>
            <a:cxnSpLocks noChangeShapeType="1"/>
          </p:cNvCxnSpPr>
          <p:nvPr/>
        </p:nvCxnSpPr>
        <p:spPr bwMode="auto">
          <a:xfrm rot="5400000">
            <a:off x="8012113" y="3663950"/>
            <a:ext cx="163512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8" name="Straight Connector 79"/>
          <p:cNvCxnSpPr>
            <a:cxnSpLocks noChangeShapeType="1"/>
          </p:cNvCxnSpPr>
          <p:nvPr/>
        </p:nvCxnSpPr>
        <p:spPr bwMode="auto">
          <a:xfrm rot="5400000">
            <a:off x="5752306" y="3888582"/>
            <a:ext cx="16192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59" name="Straight Connector 80"/>
          <p:cNvCxnSpPr>
            <a:cxnSpLocks noChangeShapeType="1"/>
          </p:cNvCxnSpPr>
          <p:nvPr/>
        </p:nvCxnSpPr>
        <p:spPr bwMode="auto">
          <a:xfrm rot="5400000">
            <a:off x="6754813" y="3883025"/>
            <a:ext cx="163512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0" name="Straight Connector 81"/>
          <p:cNvCxnSpPr>
            <a:cxnSpLocks noChangeShapeType="1"/>
          </p:cNvCxnSpPr>
          <p:nvPr/>
        </p:nvCxnSpPr>
        <p:spPr bwMode="auto">
          <a:xfrm rot="5400000">
            <a:off x="4965700" y="4113213"/>
            <a:ext cx="163513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1" name="Straight Connector 82"/>
          <p:cNvCxnSpPr>
            <a:cxnSpLocks noChangeShapeType="1"/>
          </p:cNvCxnSpPr>
          <p:nvPr/>
        </p:nvCxnSpPr>
        <p:spPr bwMode="auto">
          <a:xfrm rot="5400000">
            <a:off x="6099969" y="4115594"/>
            <a:ext cx="16192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2" name="Straight Connector 83"/>
          <p:cNvCxnSpPr>
            <a:cxnSpLocks noChangeShapeType="1"/>
          </p:cNvCxnSpPr>
          <p:nvPr/>
        </p:nvCxnSpPr>
        <p:spPr bwMode="auto">
          <a:xfrm rot="5400000">
            <a:off x="5627687" y="4322763"/>
            <a:ext cx="16351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3" name="Straight Connector 84"/>
          <p:cNvCxnSpPr>
            <a:cxnSpLocks noChangeShapeType="1"/>
          </p:cNvCxnSpPr>
          <p:nvPr/>
        </p:nvCxnSpPr>
        <p:spPr bwMode="auto">
          <a:xfrm rot="5400000">
            <a:off x="7708901" y="4337050"/>
            <a:ext cx="163512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4" name="Straight Connector 85"/>
          <p:cNvCxnSpPr>
            <a:cxnSpLocks noChangeShapeType="1"/>
          </p:cNvCxnSpPr>
          <p:nvPr/>
        </p:nvCxnSpPr>
        <p:spPr bwMode="auto">
          <a:xfrm rot="5400000">
            <a:off x="5627687" y="4567238"/>
            <a:ext cx="16351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5" name="Straight Connector 86"/>
          <p:cNvCxnSpPr>
            <a:cxnSpLocks noChangeShapeType="1"/>
          </p:cNvCxnSpPr>
          <p:nvPr/>
        </p:nvCxnSpPr>
        <p:spPr bwMode="auto">
          <a:xfrm rot="5400000">
            <a:off x="6799262" y="4564063"/>
            <a:ext cx="16351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6" name="Straight Connector 87"/>
          <p:cNvCxnSpPr>
            <a:cxnSpLocks noChangeShapeType="1"/>
          </p:cNvCxnSpPr>
          <p:nvPr/>
        </p:nvCxnSpPr>
        <p:spPr bwMode="auto">
          <a:xfrm rot="5400000">
            <a:off x="6030912" y="4783138"/>
            <a:ext cx="16351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7" name="Straight Connector 88"/>
          <p:cNvCxnSpPr>
            <a:cxnSpLocks noChangeShapeType="1"/>
          </p:cNvCxnSpPr>
          <p:nvPr/>
        </p:nvCxnSpPr>
        <p:spPr bwMode="auto">
          <a:xfrm rot="5400000">
            <a:off x="6784181" y="4780757"/>
            <a:ext cx="16192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68" name="Straight Connector 89"/>
          <p:cNvCxnSpPr>
            <a:cxnSpLocks noChangeShapeType="1"/>
          </p:cNvCxnSpPr>
          <p:nvPr/>
        </p:nvCxnSpPr>
        <p:spPr bwMode="auto">
          <a:xfrm rot="5400000">
            <a:off x="5572919" y="5004594"/>
            <a:ext cx="16192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469" name="Rectangle 90"/>
          <p:cNvSpPr>
            <a:spLocks noChangeArrowheads="1"/>
          </p:cNvSpPr>
          <p:nvPr/>
        </p:nvSpPr>
        <p:spPr bwMode="auto">
          <a:xfrm>
            <a:off x="6608763" y="3606800"/>
            <a:ext cx="88900" cy="9048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16470" name="Rectangle 91"/>
          <p:cNvSpPr>
            <a:spLocks noChangeArrowheads="1"/>
          </p:cNvSpPr>
          <p:nvPr/>
        </p:nvSpPr>
        <p:spPr bwMode="auto">
          <a:xfrm>
            <a:off x="6154738" y="3792538"/>
            <a:ext cx="168275" cy="168275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16471" name="Rectangle 93"/>
          <p:cNvSpPr>
            <a:spLocks noChangeArrowheads="1"/>
          </p:cNvSpPr>
          <p:nvPr/>
        </p:nvSpPr>
        <p:spPr bwMode="auto">
          <a:xfrm>
            <a:off x="5384800" y="4067175"/>
            <a:ext cx="90488" cy="9048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16472" name="Rectangle 94"/>
          <p:cNvSpPr>
            <a:spLocks noChangeArrowheads="1"/>
          </p:cNvSpPr>
          <p:nvPr/>
        </p:nvSpPr>
        <p:spPr bwMode="auto">
          <a:xfrm>
            <a:off x="6429375" y="4286250"/>
            <a:ext cx="77788" cy="88900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16473" name="Rectangle 95"/>
          <p:cNvSpPr>
            <a:spLocks noChangeArrowheads="1"/>
          </p:cNvSpPr>
          <p:nvPr/>
        </p:nvSpPr>
        <p:spPr bwMode="auto">
          <a:xfrm>
            <a:off x="6103938" y="4481513"/>
            <a:ext cx="139700" cy="152400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16474" name="Rectangle 96"/>
          <p:cNvSpPr>
            <a:spLocks noChangeArrowheads="1"/>
          </p:cNvSpPr>
          <p:nvPr/>
        </p:nvSpPr>
        <p:spPr bwMode="auto">
          <a:xfrm>
            <a:off x="6345238" y="4667250"/>
            <a:ext cx="201612" cy="219075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16475" name="Rectangle 97"/>
          <p:cNvSpPr>
            <a:spLocks noChangeArrowheads="1"/>
          </p:cNvSpPr>
          <p:nvPr/>
        </p:nvSpPr>
        <p:spPr bwMode="auto">
          <a:xfrm>
            <a:off x="5940425" y="4926013"/>
            <a:ext cx="134938" cy="146050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16476" name="Diamond 98"/>
          <p:cNvSpPr>
            <a:spLocks noChangeArrowheads="1"/>
          </p:cNvSpPr>
          <p:nvPr/>
        </p:nvSpPr>
        <p:spPr bwMode="auto">
          <a:xfrm>
            <a:off x="6148388" y="5278438"/>
            <a:ext cx="263525" cy="292100"/>
          </a:xfrm>
          <a:prstGeom prst="diamond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2400"/>
          </a:p>
        </p:txBody>
      </p:sp>
      <p:cxnSp>
        <p:nvCxnSpPr>
          <p:cNvPr id="16477" name="Straight Connector 117"/>
          <p:cNvCxnSpPr>
            <a:cxnSpLocks noChangeShapeType="1"/>
          </p:cNvCxnSpPr>
          <p:nvPr/>
        </p:nvCxnSpPr>
        <p:spPr bwMode="auto">
          <a:xfrm rot="5400000">
            <a:off x="6487319" y="5018882"/>
            <a:ext cx="161925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06254" y="1325539"/>
            <a:ext cx="5051946" cy="515146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BRAIN METASTASIS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MENINGEOMAS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A-V MALFORMATIONS (AVM)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ACCOUSTIC NEUROMAS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BRAINSTEM GLIOMAS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RECURRENT GLIOMAS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304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CYBERKNIFE INDICATIONS</a:t>
            </a:r>
            <a:endParaRPr lang="en-US" sz="4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July 2012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24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4876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CYBERKNIFE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SPINE</a:t>
            </a:r>
          </a:p>
          <a:p>
            <a:pPr marL="1409700" lvl="2" indent="-609600" eaLnBrk="1" hangingPunct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Benign  tumors </a:t>
            </a:r>
          </a:p>
          <a:p>
            <a:pPr marL="800100" lvl="2" indent="0" eaLnBrk="1" hangingPunct="1">
              <a:buNone/>
            </a:pPr>
            <a:r>
              <a:rPr lang="en-US" sz="3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	 (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chondromas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neurofibromas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, etc.,)</a:t>
            </a:r>
          </a:p>
          <a:p>
            <a:pPr marL="1409700" lvl="2" indent="-609600" eaLnBrk="1" hangingPunct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Primary, Metastatic or Recurrent Cancer of the spinal cord</a:t>
            </a:r>
          </a:p>
          <a:p>
            <a:pPr marL="1409700" lvl="2" indent="-609600" eaLnBrk="1" hangingPunct="1"/>
            <a:r>
              <a:rPr lang="en-US" sz="3000" dirty="0" smtClean="0">
                <a:latin typeface="Calibri" pitchFamily="34" charset="0"/>
                <a:cs typeface="Calibri" pitchFamily="34" charset="0"/>
              </a:rPr>
              <a:t>Benign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tumours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of the bony spine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July 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9224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00601"/>
          </a:xfrm>
        </p:spPr>
        <p:txBody>
          <a:bodyPr/>
          <a:lstStyle/>
          <a:p>
            <a:r>
              <a:rPr lang="en-US" dirty="0" smtClean="0"/>
              <a:t>Hair fall is most common and distressing side effect of radiation therapy to brain in females and Children.</a:t>
            </a:r>
          </a:p>
          <a:p>
            <a:r>
              <a:rPr lang="en-US" dirty="0" smtClean="0"/>
              <a:t>It is unavoidable but with the use of IMRT we can reduce the scalp dose leading </a:t>
            </a:r>
            <a:r>
              <a:rPr lang="en-US" dirty="0"/>
              <a:t>to early recovery of hair </a:t>
            </a:r>
            <a:r>
              <a:rPr lang="en-US" dirty="0" smtClean="0"/>
              <a:t>follicles.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7600"/>
            <a:ext cx="2527300" cy="2908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Radiation Induced alopecia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005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Reduction in scalp dose as high as 30-50% have been seen in dosimetric comparison with advanced planning techniques (Forward-Planned 3D conformal, IMRT and VMAT) when compared to traditional opposed lateral fields.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4" name="Picture 3" descr="journal c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85496"/>
            <a:ext cx="5943600" cy="472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82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Radiotherapy Details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Scalp Sparring IGRT can be </a:t>
            </a:r>
            <a:r>
              <a:rPr lang="en-US" dirty="0" smtClean="0"/>
              <a:t>planned and delivered using 6MV photons on a linear accelerator equipped with Kv CBCT and On Board Imaging facility (Truebeam™; Varian ®) for the required on-line set up verification.</a:t>
            </a:r>
          </a:p>
          <a:p>
            <a:r>
              <a:rPr lang="en-US" dirty="0" smtClean="0"/>
              <a:t>The therapy was initiated on 18/12/2012 and completed on 31/01/2013 .</a:t>
            </a:r>
            <a:endParaRPr lang="en-IN" dirty="0" smtClean="0"/>
          </a:p>
          <a:p>
            <a:r>
              <a:rPr lang="en-US" dirty="0" smtClean="0"/>
              <a:t>She also received </a:t>
            </a:r>
            <a:r>
              <a:rPr lang="en-US" b="1" dirty="0" smtClean="0">
                <a:solidFill>
                  <a:srgbClr val="000000"/>
                </a:solidFill>
              </a:rPr>
              <a:t>Cap. Temozolamide (75mg/m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with radiation.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042276" cy="1336956"/>
          </a:xfrm>
        </p:spPr>
        <p:txBody>
          <a:bodyPr/>
          <a:lstStyle/>
          <a:p>
            <a:pPr lvl="3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accent1"/>
                </a:solidFill>
              </a:rPr>
              <a:t>Dose Delivered</a:t>
            </a:r>
            <a:r>
              <a:rPr lang="en-IN" sz="3600" dirty="0" smtClean="0">
                <a:solidFill>
                  <a:schemeClr val="accent1"/>
                </a:solidFill>
              </a:rPr>
              <a:t/>
            </a:r>
            <a:br>
              <a:rPr lang="en-IN" sz="3600" dirty="0" smtClean="0">
                <a:solidFill>
                  <a:schemeClr val="accent1"/>
                </a:solidFill>
              </a:rPr>
            </a:br>
            <a:endParaRPr lang="en-IN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en-IN" dirty="0" smtClean="0"/>
          </a:p>
          <a:p>
            <a:r>
              <a:rPr lang="en-US" dirty="0" smtClean="0"/>
              <a:t>PTV 45Gy in 25 fractions, followed by </a:t>
            </a:r>
            <a:endParaRPr lang="en-IN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000000"/>
                </a:solidFill>
              </a:rPr>
              <a:t>Boost</a:t>
            </a:r>
            <a:r>
              <a:rPr lang="en-IN" dirty="0" smtClean="0">
                <a:solidFill>
                  <a:srgbClr val="000000"/>
                </a:solidFill>
              </a:rPr>
              <a:t>  </a:t>
            </a:r>
            <a:r>
              <a:rPr lang="en-IN" dirty="0" smtClean="0"/>
              <a:t>to </a:t>
            </a:r>
            <a:r>
              <a:rPr lang="en-US" dirty="0" smtClean="0"/>
              <a:t>PTV 14.4Gy in 8 fractions</a:t>
            </a:r>
          </a:p>
          <a:p>
            <a:pPr>
              <a:buNone/>
            </a:pPr>
            <a:endParaRPr lang="en-IN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Total </a:t>
            </a:r>
            <a:r>
              <a:rPr lang="en-US" b="1" dirty="0">
                <a:solidFill>
                  <a:srgbClr val="000000"/>
                </a:solidFill>
              </a:rPr>
              <a:t>D</a:t>
            </a:r>
            <a:r>
              <a:rPr lang="en-US" b="1" dirty="0" smtClean="0">
                <a:solidFill>
                  <a:srgbClr val="000000"/>
                </a:solidFill>
              </a:rPr>
              <a:t>ose </a:t>
            </a:r>
            <a:r>
              <a:rPr lang="en-IN" dirty="0" smtClean="0"/>
              <a:t>- </a:t>
            </a:r>
            <a:r>
              <a:rPr lang="en-US" b="1" dirty="0" smtClean="0">
                <a:solidFill>
                  <a:srgbClr val="000000"/>
                </a:solidFill>
              </a:rPr>
              <a:t>PTV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000000"/>
                </a:solidFill>
              </a:rPr>
              <a:t>59.40 Gy in 33 fractions</a:t>
            </a:r>
            <a:endParaRPr lang="en-IN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Details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1787856"/>
            <a:ext cx="4308143" cy="43843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Scalp was contoured from canthi to the vertex.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OAR were contoured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Treatment was delivered by 2 ARC with 6 MV photon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Mean dose to scalp was limited to 10 Gy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8" name="Picture Placeholder 7" descr="hani8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56" b="-125"/>
          <a:stretch/>
        </p:blipFill>
        <p:spPr>
          <a:xfrm>
            <a:off x="4572000" y="1981200"/>
            <a:ext cx="4100017" cy="341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starting the treatment (17/12/2012). Three Month Post-Op</a:t>
            </a:r>
            <a:endParaRPr lang="en-US" dirty="0"/>
          </a:p>
        </p:txBody>
      </p:sp>
      <p:pic>
        <p:nvPicPr>
          <p:cNvPr id="8" name="Picture 7" descr="DSC031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4470400" cy="3352800"/>
          </a:xfrm>
          <a:prstGeom prst="rect">
            <a:avLst/>
          </a:prstGeom>
        </p:spPr>
      </p:pic>
      <p:pic>
        <p:nvPicPr>
          <p:cNvPr id="12" name="Picture 11" descr="DSC0318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7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95400"/>
            <a:ext cx="8042276" cy="4648201"/>
          </a:xfrm>
        </p:spPr>
        <p:txBody>
          <a:bodyPr/>
          <a:lstStyle/>
          <a:p>
            <a:r>
              <a:rPr lang="en-US" dirty="0" smtClean="0"/>
              <a:t>After 3 week she started complaining of mild hair fall</a:t>
            </a:r>
          </a:p>
          <a:p>
            <a:r>
              <a:rPr lang="en-US" dirty="0" smtClean="0"/>
              <a:t>After 22 fractions (16/01/2013)</a:t>
            </a:r>
            <a:endParaRPr lang="en-US" dirty="0"/>
          </a:p>
        </p:txBody>
      </p:sp>
      <p:pic>
        <p:nvPicPr>
          <p:cNvPr id="4" name="Picture 3" descr="DSC007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4470400" cy="3352800"/>
          </a:xfrm>
          <a:prstGeom prst="rect">
            <a:avLst/>
          </a:prstGeom>
        </p:spPr>
      </p:pic>
      <p:pic>
        <p:nvPicPr>
          <p:cNvPr id="5" name="Picture 4" descr="DSC007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2819400"/>
            <a:ext cx="4749800" cy="3562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2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4 month of completion (14/05/2013)</a:t>
            </a:r>
            <a:endParaRPr lang="en-US" dirty="0"/>
          </a:p>
        </p:txBody>
      </p:sp>
      <p:pic>
        <p:nvPicPr>
          <p:cNvPr id="5" name="Picture 4" descr="DSC036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4165600" cy="3124200"/>
          </a:xfrm>
          <a:prstGeom prst="rect">
            <a:avLst/>
          </a:prstGeom>
        </p:spPr>
      </p:pic>
      <p:pic>
        <p:nvPicPr>
          <p:cNvPr id="6" name="Picture 5" descr="DSC036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4216400" cy="3162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10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65"/>
          <p:cNvSpPr>
            <a:spLocks noChangeArrowheads="1"/>
          </p:cNvSpPr>
          <p:nvPr/>
        </p:nvSpPr>
        <p:spPr bwMode="auto">
          <a:xfrm>
            <a:off x="2090738" y="3478213"/>
            <a:ext cx="5186362" cy="1876425"/>
          </a:xfrm>
          <a:custGeom>
            <a:avLst/>
            <a:gdLst>
              <a:gd name="T0" fmla="*/ 0 w 5186362"/>
              <a:gd name="T1" fmla="*/ 0 h 1890712"/>
              <a:gd name="T2" fmla="*/ 5186362 w 5186362"/>
              <a:gd name="T3" fmla="*/ 1890712 h 1890712"/>
            </a:gdLst>
            <a:ahLst/>
            <a:cxnLst/>
            <a:rect l="T0" t="T1" r="T2" b="T3"/>
            <a:pathLst>
              <a:path w="5186362" h="1890712">
                <a:moveTo>
                  <a:pt x="5186362" y="1881187"/>
                </a:moveTo>
                <a:lnTo>
                  <a:pt x="4076700" y="1890712"/>
                </a:lnTo>
                <a:lnTo>
                  <a:pt x="4076700" y="1847850"/>
                </a:lnTo>
                <a:lnTo>
                  <a:pt x="3971925" y="1847850"/>
                </a:lnTo>
                <a:lnTo>
                  <a:pt x="3948112" y="1828800"/>
                </a:lnTo>
                <a:lnTo>
                  <a:pt x="3524250" y="1833562"/>
                </a:lnTo>
                <a:lnTo>
                  <a:pt x="3524250" y="1804987"/>
                </a:lnTo>
                <a:lnTo>
                  <a:pt x="3367087" y="1804987"/>
                </a:lnTo>
                <a:lnTo>
                  <a:pt x="3367087" y="1781175"/>
                </a:lnTo>
                <a:lnTo>
                  <a:pt x="3300412" y="1781175"/>
                </a:lnTo>
                <a:lnTo>
                  <a:pt x="3295650" y="1757362"/>
                </a:lnTo>
                <a:lnTo>
                  <a:pt x="3209925" y="1752600"/>
                </a:lnTo>
                <a:lnTo>
                  <a:pt x="3205162" y="1719262"/>
                </a:lnTo>
                <a:lnTo>
                  <a:pt x="3086100" y="1714500"/>
                </a:lnTo>
                <a:lnTo>
                  <a:pt x="3076575" y="1690687"/>
                </a:lnTo>
                <a:lnTo>
                  <a:pt x="3005137" y="1690687"/>
                </a:lnTo>
                <a:lnTo>
                  <a:pt x="3005137" y="1666875"/>
                </a:lnTo>
                <a:lnTo>
                  <a:pt x="2947987" y="1666875"/>
                </a:lnTo>
                <a:lnTo>
                  <a:pt x="2947987" y="1624012"/>
                </a:lnTo>
                <a:lnTo>
                  <a:pt x="2833687" y="1619250"/>
                </a:lnTo>
                <a:lnTo>
                  <a:pt x="2833687" y="1590675"/>
                </a:lnTo>
                <a:lnTo>
                  <a:pt x="2790825" y="1585912"/>
                </a:lnTo>
                <a:lnTo>
                  <a:pt x="2790825" y="1571625"/>
                </a:lnTo>
                <a:lnTo>
                  <a:pt x="2609850" y="1576387"/>
                </a:lnTo>
                <a:lnTo>
                  <a:pt x="2609850" y="1533525"/>
                </a:lnTo>
                <a:lnTo>
                  <a:pt x="2562225" y="1533525"/>
                </a:lnTo>
                <a:lnTo>
                  <a:pt x="2562225" y="1504950"/>
                </a:lnTo>
                <a:lnTo>
                  <a:pt x="2476500" y="1504950"/>
                </a:lnTo>
                <a:lnTo>
                  <a:pt x="2476500" y="1471612"/>
                </a:lnTo>
                <a:lnTo>
                  <a:pt x="2424112" y="1471612"/>
                </a:lnTo>
                <a:lnTo>
                  <a:pt x="2424112" y="1447800"/>
                </a:lnTo>
                <a:lnTo>
                  <a:pt x="2395537" y="1447800"/>
                </a:lnTo>
                <a:lnTo>
                  <a:pt x="2390775" y="1404937"/>
                </a:lnTo>
                <a:lnTo>
                  <a:pt x="2300287" y="1400175"/>
                </a:lnTo>
                <a:lnTo>
                  <a:pt x="2300287" y="1381125"/>
                </a:lnTo>
                <a:lnTo>
                  <a:pt x="2266950" y="1371600"/>
                </a:lnTo>
                <a:lnTo>
                  <a:pt x="2266950" y="1347787"/>
                </a:lnTo>
                <a:lnTo>
                  <a:pt x="2214562" y="1347787"/>
                </a:lnTo>
                <a:lnTo>
                  <a:pt x="2209800" y="1300162"/>
                </a:lnTo>
                <a:lnTo>
                  <a:pt x="2119312" y="1281112"/>
                </a:lnTo>
                <a:lnTo>
                  <a:pt x="2124075" y="1262062"/>
                </a:lnTo>
                <a:lnTo>
                  <a:pt x="2047875" y="1252537"/>
                </a:lnTo>
                <a:lnTo>
                  <a:pt x="2043112" y="1223962"/>
                </a:lnTo>
                <a:lnTo>
                  <a:pt x="1981200" y="1219200"/>
                </a:lnTo>
                <a:lnTo>
                  <a:pt x="1971675" y="1190625"/>
                </a:lnTo>
                <a:lnTo>
                  <a:pt x="1933575" y="1190625"/>
                </a:lnTo>
                <a:lnTo>
                  <a:pt x="1933575" y="1157287"/>
                </a:lnTo>
                <a:lnTo>
                  <a:pt x="1890712" y="1157287"/>
                </a:lnTo>
                <a:lnTo>
                  <a:pt x="1890712" y="1119187"/>
                </a:lnTo>
                <a:lnTo>
                  <a:pt x="1828800" y="1114425"/>
                </a:lnTo>
                <a:lnTo>
                  <a:pt x="1828800" y="1090612"/>
                </a:lnTo>
                <a:lnTo>
                  <a:pt x="1785937" y="1090612"/>
                </a:lnTo>
                <a:lnTo>
                  <a:pt x="1785937" y="1057275"/>
                </a:lnTo>
                <a:lnTo>
                  <a:pt x="1738312" y="1057275"/>
                </a:lnTo>
                <a:lnTo>
                  <a:pt x="1738312" y="1023937"/>
                </a:lnTo>
                <a:lnTo>
                  <a:pt x="1671637" y="1023937"/>
                </a:lnTo>
                <a:lnTo>
                  <a:pt x="1671637" y="981075"/>
                </a:lnTo>
                <a:lnTo>
                  <a:pt x="1628775" y="981075"/>
                </a:lnTo>
                <a:lnTo>
                  <a:pt x="1628775" y="957262"/>
                </a:lnTo>
                <a:lnTo>
                  <a:pt x="1590675" y="957262"/>
                </a:lnTo>
                <a:lnTo>
                  <a:pt x="1595437" y="919162"/>
                </a:lnTo>
                <a:lnTo>
                  <a:pt x="1562100" y="919162"/>
                </a:lnTo>
                <a:lnTo>
                  <a:pt x="1562100" y="881062"/>
                </a:lnTo>
                <a:lnTo>
                  <a:pt x="1509712" y="881062"/>
                </a:lnTo>
                <a:lnTo>
                  <a:pt x="1504950" y="833437"/>
                </a:lnTo>
                <a:lnTo>
                  <a:pt x="1462087" y="833437"/>
                </a:lnTo>
                <a:lnTo>
                  <a:pt x="1457325" y="804862"/>
                </a:lnTo>
                <a:lnTo>
                  <a:pt x="1414462" y="804862"/>
                </a:lnTo>
                <a:lnTo>
                  <a:pt x="1419225" y="766762"/>
                </a:lnTo>
                <a:lnTo>
                  <a:pt x="1333500" y="762000"/>
                </a:lnTo>
                <a:lnTo>
                  <a:pt x="1333500" y="738187"/>
                </a:lnTo>
                <a:lnTo>
                  <a:pt x="1309687" y="733425"/>
                </a:lnTo>
                <a:lnTo>
                  <a:pt x="1309687" y="704850"/>
                </a:lnTo>
                <a:lnTo>
                  <a:pt x="1266825" y="704850"/>
                </a:lnTo>
                <a:lnTo>
                  <a:pt x="1262062" y="638175"/>
                </a:lnTo>
                <a:lnTo>
                  <a:pt x="1233487" y="638175"/>
                </a:lnTo>
                <a:lnTo>
                  <a:pt x="1228725" y="614362"/>
                </a:lnTo>
                <a:lnTo>
                  <a:pt x="1181100" y="614362"/>
                </a:lnTo>
                <a:lnTo>
                  <a:pt x="1181100" y="585787"/>
                </a:lnTo>
                <a:lnTo>
                  <a:pt x="1133475" y="581025"/>
                </a:lnTo>
                <a:lnTo>
                  <a:pt x="1133475" y="533400"/>
                </a:lnTo>
                <a:lnTo>
                  <a:pt x="1081087" y="528637"/>
                </a:lnTo>
                <a:lnTo>
                  <a:pt x="1085850" y="509587"/>
                </a:lnTo>
                <a:lnTo>
                  <a:pt x="1052512" y="514350"/>
                </a:lnTo>
                <a:cubicBezTo>
                  <a:pt x="1057669" y="473100"/>
                  <a:pt x="1070074" y="476250"/>
                  <a:pt x="1047750" y="476250"/>
                </a:cubicBezTo>
                <a:lnTo>
                  <a:pt x="1019175" y="476250"/>
                </a:lnTo>
                <a:lnTo>
                  <a:pt x="1014412" y="438150"/>
                </a:lnTo>
                <a:lnTo>
                  <a:pt x="909637" y="433387"/>
                </a:lnTo>
                <a:lnTo>
                  <a:pt x="904875" y="385762"/>
                </a:lnTo>
                <a:lnTo>
                  <a:pt x="852487" y="385762"/>
                </a:lnTo>
                <a:lnTo>
                  <a:pt x="852487" y="352425"/>
                </a:lnTo>
                <a:lnTo>
                  <a:pt x="819150" y="352425"/>
                </a:lnTo>
                <a:lnTo>
                  <a:pt x="819150" y="333375"/>
                </a:lnTo>
                <a:lnTo>
                  <a:pt x="776287" y="333375"/>
                </a:lnTo>
                <a:lnTo>
                  <a:pt x="776287" y="309562"/>
                </a:lnTo>
                <a:lnTo>
                  <a:pt x="733425" y="309562"/>
                </a:lnTo>
                <a:lnTo>
                  <a:pt x="733425" y="276225"/>
                </a:lnTo>
                <a:lnTo>
                  <a:pt x="690562" y="276225"/>
                </a:lnTo>
                <a:lnTo>
                  <a:pt x="685800" y="257175"/>
                </a:lnTo>
                <a:lnTo>
                  <a:pt x="623887" y="266700"/>
                </a:lnTo>
                <a:cubicBezTo>
                  <a:pt x="613926" y="231836"/>
                  <a:pt x="625919" y="233362"/>
                  <a:pt x="609600" y="233362"/>
                </a:cubicBezTo>
                <a:lnTo>
                  <a:pt x="561975" y="233362"/>
                </a:lnTo>
                <a:lnTo>
                  <a:pt x="552450" y="204787"/>
                </a:lnTo>
                <a:lnTo>
                  <a:pt x="528637" y="204787"/>
                </a:lnTo>
                <a:lnTo>
                  <a:pt x="528637" y="171450"/>
                </a:lnTo>
                <a:lnTo>
                  <a:pt x="485775" y="166687"/>
                </a:lnTo>
                <a:lnTo>
                  <a:pt x="490537" y="119062"/>
                </a:lnTo>
                <a:lnTo>
                  <a:pt x="438150" y="119062"/>
                </a:lnTo>
                <a:lnTo>
                  <a:pt x="442912" y="100012"/>
                </a:lnTo>
                <a:lnTo>
                  <a:pt x="376237" y="100012"/>
                </a:lnTo>
                <a:lnTo>
                  <a:pt x="376237" y="76200"/>
                </a:lnTo>
                <a:lnTo>
                  <a:pt x="342900" y="71437"/>
                </a:lnTo>
                <a:lnTo>
                  <a:pt x="342900" y="47625"/>
                </a:lnTo>
                <a:lnTo>
                  <a:pt x="147637" y="52387"/>
                </a:lnTo>
                <a:lnTo>
                  <a:pt x="147637" y="23812"/>
                </a:lnTo>
                <a:lnTo>
                  <a:pt x="76200" y="19050"/>
                </a:lnTo>
                <a:lnTo>
                  <a:pt x="76200" y="0"/>
                </a:lnTo>
                <a:lnTo>
                  <a:pt x="0" y="0"/>
                </a:lnTo>
              </a:path>
            </a:pathLst>
          </a:cu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Temozolomide: Standard of Care </a:t>
            </a:r>
            <a:br>
              <a:rPr lang="en-GB" smtClean="0"/>
            </a:br>
            <a:r>
              <a:rPr lang="en-GB" smtClean="0"/>
              <a:t>in GBM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981200"/>
            <a:ext cx="8458200" cy="1296988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ct val="0"/>
              </a:spcAft>
            </a:pPr>
            <a:r>
              <a:rPr lang="en-GB" sz="2200" smtClean="0"/>
              <a:t>First adjuvant systemic chemotherapy to show significant promise in GBM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800" smtClean="0"/>
              <a:t>Phase III study (N = 573): 2-year OS rate improved from 10.4% with RT alone to 26.5% with temozolomide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82575" y="6373813"/>
            <a:ext cx="6051550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>
                <a:ea typeface="MS Hei"/>
                <a:cs typeface="MS Hei"/>
              </a:rPr>
              <a:t>Stupp R, et al. N Engl J Med. 2005;352:987-996.</a:t>
            </a:r>
          </a:p>
        </p:txBody>
      </p:sp>
      <p:sp>
        <p:nvSpPr>
          <p:cNvPr id="17414" name="Text Box 5"/>
          <p:cNvSpPr txBox="1">
            <a:spLocks noChangeAspect="1" noChangeArrowheads="1"/>
          </p:cNvSpPr>
          <p:nvPr/>
        </p:nvSpPr>
        <p:spPr bwMode="auto">
          <a:xfrm>
            <a:off x="1435100" y="3302000"/>
            <a:ext cx="6397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100</a:t>
            </a:r>
          </a:p>
        </p:txBody>
      </p:sp>
      <p:sp>
        <p:nvSpPr>
          <p:cNvPr id="17415" name="Line 7"/>
          <p:cNvSpPr>
            <a:spLocks noChangeAspect="1" noChangeShapeType="1"/>
          </p:cNvSpPr>
          <p:nvPr/>
        </p:nvSpPr>
        <p:spPr bwMode="auto">
          <a:xfrm flipH="1">
            <a:off x="2024063" y="3473450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Aspect="1" noChangeShapeType="1"/>
          </p:cNvSpPr>
          <p:nvPr/>
        </p:nvSpPr>
        <p:spPr bwMode="auto">
          <a:xfrm flipH="1">
            <a:off x="2024063" y="3695700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Aspect="1" noChangeShapeType="1"/>
          </p:cNvSpPr>
          <p:nvPr/>
        </p:nvSpPr>
        <p:spPr bwMode="auto">
          <a:xfrm flipH="1">
            <a:off x="2024063" y="3935413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Aspect="1" noChangeShapeType="1"/>
          </p:cNvSpPr>
          <p:nvPr/>
        </p:nvSpPr>
        <p:spPr bwMode="auto">
          <a:xfrm flipH="1">
            <a:off x="2024063" y="4170363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Aspect="1" noChangeShapeType="1"/>
          </p:cNvSpPr>
          <p:nvPr/>
        </p:nvSpPr>
        <p:spPr bwMode="auto">
          <a:xfrm flipH="1">
            <a:off x="2024063" y="4394200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Aspect="1" noChangeShapeType="1"/>
          </p:cNvSpPr>
          <p:nvPr/>
        </p:nvSpPr>
        <p:spPr bwMode="auto">
          <a:xfrm flipH="1">
            <a:off x="2024063" y="4633913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Aspect="1" noChangeShapeType="1"/>
          </p:cNvSpPr>
          <p:nvPr/>
        </p:nvSpPr>
        <p:spPr bwMode="auto">
          <a:xfrm flipH="1">
            <a:off x="2024063" y="4867275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Aspect="1" noChangeShapeType="1"/>
          </p:cNvSpPr>
          <p:nvPr/>
        </p:nvSpPr>
        <p:spPr bwMode="auto">
          <a:xfrm flipH="1">
            <a:off x="2024063" y="5097463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Aspect="1" noChangeShapeType="1"/>
          </p:cNvSpPr>
          <p:nvPr/>
        </p:nvSpPr>
        <p:spPr bwMode="auto">
          <a:xfrm flipH="1">
            <a:off x="2024063" y="5329238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Aspect="1" noChangeShapeType="1"/>
          </p:cNvSpPr>
          <p:nvPr/>
        </p:nvSpPr>
        <p:spPr bwMode="auto">
          <a:xfrm flipH="1">
            <a:off x="2024063" y="5565775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Aspect="1" noChangeShapeType="1"/>
          </p:cNvSpPr>
          <p:nvPr/>
        </p:nvSpPr>
        <p:spPr bwMode="auto">
          <a:xfrm flipH="1">
            <a:off x="2024063" y="5783263"/>
            <a:ext cx="635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Aspect="1" noChangeShapeType="1"/>
          </p:cNvSpPr>
          <p:nvPr/>
        </p:nvSpPr>
        <p:spPr bwMode="auto">
          <a:xfrm rot="16200000" flipH="1">
            <a:off x="2067719" y="5822157"/>
            <a:ext cx="650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Aspect="1" noChangeShapeType="1"/>
          </p:cNvSpPr>
          <p:nvPr/>
        </p:nvSpPr>
        <p:spPr bwMode="auto">
          <a:xfrm rot="16200000" flipH="1">
            <a:off x="2866231" y="5822157"/>
            <a:ext cx="650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Aspect="1" noChangeShapeType="1"/>
          </p:cNvSpPr>
          <p:nvPr/>
        </p:nvSpPr>
        <p:spPr bwMode="auto">
          <a:xfrm rot="16200000" flipH="1">
            <a:off x="3663156" y="5822157"/>
            <a:ext cx="650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Aspect="1" noChangeShapeType="1"/>
          </p:cNvSpPr>
          <p:nvPr/>
        </p:nvSpPr>
        <p:spPr bwMode="auto">
          <a:xfrm rot="16200000" flipH="1">
            <a:off x="4461669" y="5822157"/>
            <a:ext cx="650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Aspect="1" noChangeShapeType="1"/>
          </p:cNvSpPr>
          <p:nvPr/>
        </p:nvSpPr>
        <p:spPr bwMode="auto">
          <a:xfrm rot="16200000" flipH="1">
            <a:off x="5260181" y="5822157"/>
            <a:ext cx="650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Aspect="1" noChangeShapeType="1"/>
          </p:cNvSpPr>
          <p:nvPr/>
        </p:nvSpPr>
        <p:spPr bwMode="auto">
          <a:xfrm rot="16200000" flipH="1">
            <a:off x="6057106" y="5822157"/>
            <a:ext cx="650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Aspect="1" noChangeShapeType="1"/>
          </p:cNvSpPr>
          <p:nvPr/>
        </p:nvSpPr>
        <p:spPr bwMode="auto">
          <a:xfrm rot="16200000" flipH="1">
            <a:off x="6855619" y="5822157"/>
            <a:ext cx="650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Aspect="1" noChangeShapeType="1"/>
          </p:cNvSpPr>
          <p:nvPr/>
        </p:nvSpPr>
        <p:spPr bwMode="auto">
          <a:xfrm rot="16200000" flipH="1">
            <a:off x="7654131" y="5822157"/>
            <a:ext cx="650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Text Box 32"/>
          <p:cNvSpPr txBox="1">
            <a:spLocks noChangeAspect="1" noChangeArrowheads="1"/>
          </p:cNvSpPr>
          <p:nvPr/>
        </p:nvSpPr>
        <p:spPr bwMode="auto">
          <a:xfrm>
            <a:off x="1573213" y="3532188"/>
            <a:ext cx="501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90</a:t>
            </a:r>
          </a:p>
        </p:txBody>
      </p:sp>
      <p:sp>
        <p:nvSpPr>
          <p:cNvPr id="17435" name="Text Box 33"/>
          <p:cNvSpPr txBox="1">
            <a:spLocks noChangeAspect="1" noChangeArrowheads="1"/>
          </p:cNvSpPr>
          <p:nvPr/>
        </p:nvSpPr>
        <p:spPr bwMode="auto">
          <a:xfrm>
            <a:off x="1573213" y="3763963"/>
            <a:ext cx="5016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80</a:t>
            </a:r>
          </a:p>
        </p:txBody>
      </p:sp>
      <p:sp>
        <p:nvSpPr>
          <p:cNvPr id="17436" name="Text Box 34"/>
          <p:cNvSpPr txBox="1">
            <a:spLocks noChangeAspect="1" noChangeArrowheads="1"/>
          </p:cNvSpPr>
          <p:nvPr/>
        </p:nvSpPr>
        <p:spPr bwMode="auto">
          <a:xfrm>
            <a:off x="1573213" y="3995738"/>
            <a:ext cx="5016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70</a:t>
            </a:r>
          </a:p>
        </p:txBody>
      </p:sp>
      <p:sp>
        <p:nvSpPr>
          <p:cNvPr id="17437" name="Text Box 35"/>
          <p:cNvSpPr txBox="1">
            <a:spLocks noChangeAspect="1" noChangeArrowheads="1"/>
          </p:cNvSpPr>
          <p:nvPr/>
        </p:nvSpPr>
        <p:spPr bwMode="auto">
          <a:xfrm>
            <a:off x="1573213" y="4225925"/>
            <a:ext cx="501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60</a:t>
            </a:r>
          </a:p>
        </p:txBody>
      </p:sp>
      <p:sp>
        <p:nvSpPr>
          <p:cNvPr id="17438" name="Text Box 36"/>
          <p:cNvSpPr txBox="1">
            <a:spLocks noChangeAspect="1" noChangeArrowheads="1"/>
          </p:cNvSpPr>
          <p:nvPr/>
        </p:nvSpPr>
        <p:spPr bwMode="auto">
          <a:xfrm>
            <a:off x="1573213" y="4457700"/>
            <a:ext cx="5016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50</a:t>
            </a:r>
          </a:p>
        </p:txBody>
      </p:sp>
      <p:sp>
        <p:nvSpPr>
          <p:cNvPr id="17439" name="Text Box 37"/>
          <p:cNvSpPr txBox="1">
            <a:spLocks noChangeAspect="1" noChangeArrowheads="1"/>
          </p:cNvSpPr>
          <p:nvPr/>
        </p:nvSpPr>
        <p:spPr bwMode="auto">
          <a:xfrm>
            <a:off x="1573213" y="4689475"/>
            <a:ext cx="5016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40</a:t>
            </a:r>
          </a:p>
        </p:txBody>
      </p:sp>
      <p:sp>
        <p:nvSpPr>
          <p:cNvPr id="17440" name="Text Box 38"/>
          <p:cNvSpPr txBox="1">
            <a:spLocks noChangeAspect="1" noChangeArrowheads="1"/>
          </p:cNvSpPr>
          <p:nvPr/>
        </p:nvSpPr>
        <p:spPr bwMode="auto">
          <a:xfrm>
            <a:off x="1573213" y="4919663"/>
            <a:ext cx="5016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30</a:t>
            </a:r>
          </a:p>
        </p:txBody>
      </p:sp>
      <p:sp>
        <p:nvSpPr>
          <p:cNvPr id="17441" name="Text Box 39"/>
          <p:cNvSpPr txBox="1">
            <a:spLocks noChangeAspect="1" noChangeArrowheads="1"/>
          </p:cNvSpPr>
          <p:nvPr/>
        </p:nvSpPr>
        <p:spPr bwMode="auto">
          <a:xfrm>
            <a:off x="1573213" y="5151438"/>
            <a:ext cx="5016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20</a:t>
            </a:r>
          </a:p>
        </p:txBody>
      </p:sp>
      <p:sp>
        <p:nvSpPr>
          <p:cNvPr id="17442" name="Text Box 40"/>
          <p:cNvSpPr txBox="1">
            <a:spLocks noChangeAspect="1" noChangeArrowheads="1"/>
          </p:cNvSpPr>
          <p:nvPr/>
        </p:nvSpPr>
        <p:spPr bwMode="auto">
          <a:xfrm>
            <a:off x="1573213" y="5383213"/>
            <a:ext cx="5016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10</a:t>
            </a:r>
          </a:p>
        </p:txBody>
      </p:sp>
      <p:sp>
        <p:nvSpPr>
          <p:cNvPr id="17443" name="Text Box 41"/>
          <p:cNvSpPr txBox="1">
            <a:spLocks noChangeAspect="1" noChangeArrowheads="1"/>
          </p:cNvSpPr>
          <p:nvPr/>
        </p:nvSpPr>
        <p:spPr bwMode="auto">
          <a:xfrm>
            <a:off x="1711325" y="5613400"/>
            <a:ext cx="3635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0</a:t>
            </a:r>
          </a:p>
        </p:txBody>
      </p:sp>
      <p:sp>
        <p:nvSpPr>
          <p:cNvPr id="17444" name="Text Box 42"/>
          <p:cNvSpPr txBox="1">
            <a:spLocks noChangeAspect="1" noChangeArrowheads="1"/>
          </p:cNvSpPr>
          <p:nvPr/>
        </p:nvSpPr>
        <p:spPr bwMode="auto">
          <a:xfrm>
            <a:off x="1919288" y="5827713"/>
            <a:ext cx="3635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0</a:t>
            </a:r>
          </a:p>
        </p:txBody>
      </p:sp>
      <p:sp>
        <p:nvSpPr>
          <p:cNvPr id="17445" name="Text Box 43"/>
          <p:cNvSpPr txBox="1">
            <a:spLocks noChangeAspect="1" noChangeArrowheads="1"/>
          </p:cNvSpPr>
          <p:nvPr/>
        </p:nvSpPr>
        <p:spPr bwMode="auto">
          <a:xfrm>
            <a:off x="2752725" y="5845175"/>
            <a:ext cx="298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6</a:t>
            </a:r>
          </a:p>
        </p:txBody>
      </p:sp>
      <p:sp>
        <p:nvSpPr>
          <p:cNvPr id="17446" name="Text Box 44"/>
          <p:cNvSpPr txBox="1">
            <a:spLocks noChangeAspect="1" noChangeArrowheads="1"/>
          </p:cNvSpPr>
          <p:nvPr/>
        </p:nvSpPr>
        <p:spPr bwMode="auto">
          <a:xfrm>
            <a:off x="3487738" y="5845175"/>
            <a:ext cx="41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12</a:t>
            </a:r>
          </a:p>
        </p:txBody>
      </p:sp>
      <p:sp>
        <p:nvSpPr>
          <p:cNvPr id="17447" name="Text Box 45"/>
          <p:cNvSpPr txBox="1">
            <a:spLocks noChangeAspect="1" noChangeArrowheads="1"/>
          </p:cNvSpPr>
          <p:nvPr/>
        </p:nvSpPr>
        <p:spPr bwMode="auto">
          <a:xfrm>
            <a:off x="4292600" y="5845175"/>
            <a:ext cx="41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18</a:t>
            </a:r>
          </a:p>
        </p:txBody>
      </p:sp>
      <p:sp>
        <p:nvSpPr>
          <p:cNvPr id="17448" name="Text Box 46"/>
          <p:cNvSpPr txBox="1">
            <a:spLocks noChangeAspect="1" noChangeArrowheads="1"/>
          </p:cNvSpPr>
          <p:nvPr/>
        </p:nvSpPr>
        <p:spPr bwMode="auto">
          <a:xfrm>
            <a:off x="5089525" y="5845175"/>
            <a:ext cx="41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24</a:t>
            </a:r>
          </a:p>
        </p:txBody>
      </p:sp>
      <p:sp>
        <p:nvSpPr>
          <p:cNvPr id="17449" name="Text Box 47"/>
          <p:cNvSpPr txBox="1">
            <a:spLocks noChangeAspect="1" noChangeArrowheads="1"/>
          </p:cNvSpPr>
          <p:nvPr/>
        </p:nvSpPr>
        <p:spPr bwMode="auto">
          <a:xfrm>
            <a:off x="5886450" y="5845175"/>
            <a:ext cx="4111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30</a:t>
            </a:r>
          </a:p>
        </p:txBody>
      </p:sp>
      <p:sp>
        <p:nvSpPr>
          <p:cNvPr id="17450" name="Text Box 48"/>
          <p:cNvSpPr txBox="1">
            <a:spLocks noChangeAspect="1" noChangeArrowheads="1"/>
          </p:cNvSpPr>
          <p:nvPr/>
        </p:nvSpPr>
        <p:spPr bwMode="auto">
          <a:xfrm>
            <a:off x="6683375" y="5845175"/>
            <a:ext cx="4111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36</a:t>
            </a:r>
          </a:p>
        </p:txBody>
      </p:sp>
      <p:sp>
        <p:nvSpPr>
          <p:cNvPr id="17451" name="Text Box 49"/>
          <p:cNvSpPr txBox="1">
            <a:spLocks noChangeAspect="1" noChangeArrowheads="1"/>
          </p:cNvSpPr>
          <p:nvPr/>
        </p:nvSpPr>
        <p:spPr bwMode="auto">
          <a:xfrm>
            <a:off x="7462838" y="5845175"/>
            <a:ext cx="4111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42</a:t>
            </a:r>
          </a:p>
        </p:txBody>
      </p:sp>
      <p:sp>
        <p:nvSpPr>
          <p:cNvPr id="17452" name="Text Box 62"/>
          <p:cNvSpPr txBox="1">
            <a:spLocks noChangeAspect="1" noChangeArrowheads="1"/>
          </p:cNvSpPr>
          <p:nvPr/>
        </p:nvSpPr>
        <p:spPr bwMode="auto">
          <a:xfrm>
            <a:off x="6392863" y="5583238"/>
            <a:ext cx="8159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17453" name="Text Box 4"/>
          <p:cNvSpPr txBox="1">
            <a:spLocks noChangeArrowheads="1"/>
          </p:cNvSpPr>
          <p:nvPr/>
        </p:nvSpPr>
        <p:spPr bwMode="auto">
          <a:xfrm rot="-5400000">
            <a:off x="290512" y="4519613"/>
            <a:ext cx="24177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 b="1"/>
              <a:t>Probability of OS (%)</a:t>
            </a:r>
          </a:p>
        </p:txBody>
      </p:sp>
      <p:sp>
        <p:nvSpPr>
          <p:cNvPr id="17454" name="Text Box 56"/>
          <p:cNvSpPr txBox="1">
            <a:spLocks noChangeArrowheads="1"/>
          </p:cNvSpPr>
          <p:nvPr/>
        </p:nvSpPr>
        <p:spPr bwMode="auto">
          <a:xfrm>
            <a:off x="2108200" y="6088063"/>
            <a:ext cx="5603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 b="1"/>
              <a:t>Months</a:t>
            </a:r>
          </a:p>
        </p:txBody>
      </p:sp>
      <p:sp>
        <p:nvSpPr>
          <p:cNvPr id="17455" name="Text Box 60"/>
          <p:cNvSpPr txBox="1">
            <a:spLocks noChangeArrowheads="1"/>
          </p:cNvSpPr>
          <p:nvPr/>
        </p:nvSpPr>
        <p:spPr bwMode="auto">
          <a:xfrm>
            <a:off x="4548188" y="3433763"/>
            <a:ext cx="2930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 b="1"/>
              <a:t>Median Survival</a:t>
            </a:r>
            <a:endParaRPr lang="en-US" sz="1600"/>
          </a:p>
        </p:txBody>
      </p:sp>
      <p:sp>
        <p:nvSpPr>
          <p:cNvPr id="17456" name="Text Box 61"/>
          <p:cNvSpPr txBox="1">
            <a:spLocks noChangeArrowheads="1"/>
          </p:cNvSpPr>
          <p:nvPr/>
        </p:nvSpPr>
        <p:spPr bwMode="auto">
          <a:xfrm>
            <a:off x="4548188" y="3706813"/>
            <a:ext cx="3905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>
                <a:cs typeface="Times New Roman" pitchFamily="18" charset="0"/>
              </a:rPr>
              <a:t>RT + temozolomide: 14.6 months</a:t>
            </a:r>
            <a:endParaRPr lang="en-US" sz="1600" baseline="300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457" name="Text Box 63"/>
          <p:cNvSpPr txBox="1">
            <a:spLocks noChangeArrowheads="1"/>
          </p:cNvSpPr>
          <p:nvPr/>
        </p:nvSpPr>
        <p:spPr bwMode="auto">
          <a:xfrm>
            <a:off x="4548188" y="3986213"/>
            <a:ext cx="30670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sz="1600"/>
              <a:t>RT alone: 12.1 months</a:t>
            </a:r>
          </a:p>
        </p:txBody>
      </p:sp>
      <p:sp>
        <p:nvSpPr>
          <p:cNvPr id="78" name="Freeform 77"/>
          <p:cNvSpPr>
            <a:spLocks noChangeArrowheads="1"/>
          </p:cNvSpPr>
          <p:nvPr/>
        </p:nvSpPr>
        <p:spPr bwMode="auto">
          <a:xfrm>
            <a:off x="4248150" y="3857625"/>
            <a:ext cx="334963" cy="0"/>
          </a:xfrm>
          <a:custGeom>
            <a:avLst/>
            <a:gdLst>
              <a:gd name="T0" fmla="*/ 166688 w 268941"/>
              <a:gd name="T1" fmla="*/ 0 w 268941"/>
              <a:gd name="T2" fmla="*/ 0 60000 65536"/>
              <a:gd name="T3" fmla="*/ 0 60000 65536"/>
              <a:gd name="T4" fmla="*/ 0 w 268941"/>
              <a:gd name="T5" fmla="*/ 268941 w 26894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8941">
                <a:moveTo>
                  <a:pt x="268941" y="0"/>
                </a:moveTo>
                <a:lnTo>
                  <a:pt x="0" y="0"/>
                </a:lnTo>
              </a:path>
            </a:pathLst>
          </a:cu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79" name="Freeform 54"/>
          <p:cNvSpPr>
            <a:spLocks noChangeArrowheads="1"/>
          </p:cNvSpPr>
          <p:nvPr/>
        </p:nvSpPr>
        <p:spPr bwMode="auto">
          <a:xfrm>
            <a:off x="4248150" y="4133850"/>
            <a:ext cx="334963" cy="0"/>
          </a:xfrm>
          <a:custGeom>
            <a:avLst/>
            <a:gdLst>
              <a:gd name="T0" fmla="*/ 168275 w 268941"/>
              <a:gd name="T1" fmla="*/ 0 w 268941"/>
              <a:gd name="T2" fmla="*/ 0 60000 65536"/>
              <a:gd name="T3" fmla="*/ 0 60000 65536"/>
              <a:gd name="T4" fmla="*/ 0 w 268941"/>
              <a:gd name="T5" fmla="*/ 268941 w 26894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68941">
                <a:moveTo>
                  <a:pt x="268941" y="0"/>
                </a:moveTo>
                <a:lnTo>
                  <a:pt x="0" y="0"/>
                </a:lnTo>
              </a:path>
            </a:pathLst>
          </a:custGeom>
          <a:noFill/>
          <a:ln w="28575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17460" name="Straight Connector 81"/>
          <p:cNvCxnSpPr>
            <a:cxnSpLocks noChangeShapeType="1"/>
          </p:cNvCxnSpPr>
          <p:nvPr/>
        </p:nvCxnSpPr>
        <p:spPr bwMode="auto">
          <a:xfrm rot="16200000" flipH="1">
            <a:off x="927893" y="4634707"/>
            <a:ext cx="232886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Straight Connector 84"/>
          <p:cNvCxnSpPr>
            <a:cxnSpLocks noChangeShapeType="1"/>
          </p:cNvCxnSpPr>
          <p:nvPr/>
        </p:nvCxnSpPr>
        <p:spPr bwMode="auto">
          <a:xfrm flipV="1">
            <a:off x="2092325" y="5780088"/>
            <a:ext cx="560228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Freeform 67"/>
          <p:cNvSpPr/>
          <p:nvPr/>
        </p:nvSpPr>
        <p:spPr bwMode="auto">
          <a:xfrm>
            <a:off x="2136775" y="3498850"/>
            <a:ext cx="4362450" cy="2200275"/>
          </a:xfrm>
          <a:custGeom>
            <a:avLst/>
            <a:gdLst>
              <a:gd name="connsiteX0" fmla="*/ 4362450 w 4362450"/>
              <a:gd name="connsiteY0" fmla="*/ 2216150 h 2216150"/>
              <a:gd name="connsiteX1" fmla="*/ 3679825 w 4362450"/>
              <a:gd name="connsiteY1" fmla="*/ 2212975 h 2216150"/>
              <a:gd name="connsiteX2" fmla="*/ 3679825 w 4362450"/>
              <a:gd name="connsiteY2" fmla="*/ 2190750 h 2216150"/>
              <a:gd name="connsiteX3" fmla="*/ 3587750 w 4362450"/>
              <a:gd name="connsiteY3" fmla="*/ 2187575 h 2216150"/>
              <a:gd name="connsiteX4" fmla="*/ 3584575 w 4362450"/>
              <a:gd name="connsiteY4" fmla="*/ 2155825 h 2216150"/>
              <a:gd name="connsiteX5" fmla="*/ 3473450 w 4362450"/>
              <a:gd name="connsiteY5" fmla="*/ 2155825 h 2216150"/>
              <a:gd name="connsiteX6" fmla="*/ 3473450 w 4362450"/>
              <a:gd name="connsiteY6" fmla="*/ 2092325 h 2216150"/>
              <a:gd name="connsiteX7" fmla="*/ 3422650 w 4362450"/>
              <a:gd name="connsiteY7" fmla="*/ 2092325 h 2216150"/>
              <a:gd name="connsiteX8" fmla="*/ 3422650 w 4362450"/>
              <a:gd name="connsiteY8" fmla="*/ 2073275 h 2216150"/>
              <a:gd name="connsiteX9" fmla="*/ 3178175 w 4362450"/>
              <a:gd name="connsiteY9" fmla="*/ 2073275 h 2216150"/>
              <a:gd name="connsiteX10" fmla="*/ 3181350 w 4362450"/>
              <a:gd name="connsiteY10" fmla="*/ 2044700 h 2216150"/>
              <a:gd name="connsiteX11" fmla="*/ 2968625 w 4362450"/>
              <a:gd name="connsiteY11" fmla="*/ 2047875 h 2216150"/>
              <a:gd name="connsiteX12" fmla="*/ 2968625 w 4362450"/>
              <a:gd name="connsiteY12" fmla="*/ 2019300 h 2216150"/>
              <a:gd name="connsiteX13" fmla="*/ 2863850 w 4362450"/>
              <a:gd name="connsiteY13" fmla="*/ 2016125 h 2216150"/>
              <a:gd name="connsiteX14" fmla="*/ 2860675 w 4362450"/>
              <a:gd name="connsiteY14" fmla="*/ 1993900 h 2216150"/>
              <a:gd name="connsiteX15" fmla="*/ 2781300 w 4362450"/>
              <a:gd name="connsiteY15" fmla="*/ 1993900 h 2216150"/>
              <a:gd name="connsiteX16" fmla="*/ 2781300 w 4362450"/>
              <a:gd name="connsiteY16" fmla="*/ 1971675 h 2216150"/>
              <a:gd name="connsiteX17" fmla="*/ 2692400 w 4362450"/>
              <a:gd name="connsiteY17" fmla="*/ 1974850 h 2216150"/>
              <a:gd name="connsiteX18" fmla="*/ 2692400 w 4362450"/>
              <a:gd name="connsiteY18" fmla="*/ 1949450 h 2216150"/>
              <a:gd name="connsiteX19" fmla="*/ 2625725 w 4362450"/>
              <a:gd name="connsiteY19" fmla="*/ 1949450 h 2216150"/>
              <a:gd name="connsiteX20" fmla="*/ 2628900 w 4362450"/>
              <a:gd name="connsiteY20" fmla="*/ 1914525 h 2216150"/>
              <a:gd name="connsiteX21" fmla="*/ 2574925 w 4362450"/>
              <a:gd name="connsiteY21" fmla="*/ 1924050 h 2216150"/>
              <a:gd name="connsiteX22" fmla="*/ 2559050 w 4362450"/>
              <a:gd name="connsiteY22" fmla="*/ 1895475 h 2216150"/>
              <a:gd name="connsiteX23" fmla="*/ 2489200 w 4362450"/>
              <a:gd name="connsiteY23" fmla="*/ 1892300 h 2216150"/>
              <a:gd name="connsiteX24" fmla="*/ 2486025 w 4362450"/>
              <a:gd name="connsiteY24" fmla="*/ 1863725 h 2216150"/>
              <a:gd name="connsiteX25" fmla="*/ 2428875 w 4362450"/>
              <a:gd name="connsiteY25" fmla="*/ 1863725 h 2216150"/>
              <a:gd name="connsiteX26" fmla="*/ 2416175 w 4362450"/>
              <a:gd name="connsiteY26" fmla="*/ 1844675 h 2216150"/>
              <a:gd name="connsiteX27" fmla="*/ 2362200 w 4362450"/>
              <a:gd name="connsiteY27" fmla="*/ 1844675 h 2216150"/>
              <a:gd name="connsiteX28" fmla="*/ 2362200 w 4362450"/>
              <a:gd name="connsiteY28" fmla="*/ 1819275 h 2216150"/>
              <a:gd name="connsiteX29" fmla="*/ 2295525 w 4362450"/>
              <a:gd name="connsiteY29" fmla="*/ 1819275 h 2216150"/>
              <a:gd name="connsiteX30" fmla="*/ 2295525 w 4362450"/>
              <a:gd name="connsiteY30" fmla="*/ 1800225 h 2216150"/>
              <a:gd name="connsiteX31" fmla="*/ 2247900 w 4362450"/>
              <a:gd name="connsiteY31" fmla="*/ 1803400 h 2216150"/>
              <a:gd name="connsiteX32" fmla="*/ 2251075 w 4362450"/>
              <a:gd name="connsiteY32" fmla="*/ 1778000 h 2216150"/>
              <a:gd name="connsiteX33" fmla="*/ 2209800 w 4362450"/>
              <a:gd name="connsiteY33" fmla="*/ 1771650 h 2216150"/>
              <a:gd name="connsiteX34" fmla="*/ 2209800 w 4362450"/>
              <a:gd name="connsiteY34" fmla="*/ 1733550 h 2216150"/>
              <a:gd name="connsiteX35" fmla="*/ 2149475 w 4362450"/>
              <a:gd name="connsiteY35" fmla="*/ 1730375 h 2216150"/>
              <a:gd name="connsiteX36" fmla="*/ 2149475 w 4362450"/>
              <a:gd name="connsiteY36" fmla="*/ 1711325 h 2216150"/>
              <a:gd name="connsiteX37" fmla="*/ 2117725 w 4362450"/>
              <a:gd name="connsiteY37" fmla="*/ 1711325 h 2216150"/>
              <a:gd name="connsiteX38" fmla="*/ 2117725 w 4362450"/>
              <a:gd name="connsiteY38" fmla="*/ 1651000 h 2216150"/>
              <a:gd name="connsiteX39" fmla="*/ 2089150 w 4362450"/>
              <a:gd name="connsiteY39" fmla="*/ 1641475 h 2216150"/>
              <a:gd name="connsiteX40" fmla="*/ 2082800 w 4362450"/>
              <a:gd name="connsiteY40" fmla="*/ 1593850 h 2216150"/>
              <a:gd name="connsiteX41" fmla="*/ 2044700 w 4362450"/>
              <a:gd name="connsiteY41" fmla="*/ 1593850 h 2216150"/>
              <a:gd name="connsiteX42" fmla="*/ 2044700 w 4362450"/>
              <a:gd name="connsiteY42" fmla="*/ 1565275 h 2216150"/>
              <a:gd name="connsiteX43" fmla="*/ 1993900 w 4362450"/>
              <a:gd name="connsiteY43" fmla="*/ 1558925 h 2216150"/>
              <a:gd name="connsiteX44" fmla="*/ 1993900 w 4362450"/>
              <a:gd name="connsiteY44" fmla="*/ 1536700 h 2216150"/>
              <a:gd name="connsiteX45" fmla="*/ 1968500 w 4362450"/>
              <a:gd name="connsiteY45" fmla="*/ 1536700 h 2216150"/>
              <a:gd name="connsiteX46" fmla="*/ 1968500 w 4362450"/>
              <a:gd name="connsiteY46" fmla="*/ 1495425 h 2216150"/>
              <a:gd name="connsiteX47" fmla="*/ 1920875 w 4362450"/>
              <a:gd name="connsiteY47" fmla="*/ 1495425 h 2216150"/>
              <a:gd name="connsiteX48" fmla="*/ 1920875 w 4362450"/>
              <a:gd name="connsiteY48" fmla="*/ 1473200 h 2216150"/>
              <a:gd name="connsiteX49" fmla="*/ 1873250 w 4362450"/>
              <a:gd name="connsiteY49" fmla="*/ 1473200 h 2216150"/>
              <a:gd name="connsiteX50" fmla="*/ 1870075 w 4362450"/>
              <a:gd name="connsiteY50" fmla="*/ 1431925 h 2216150"/>
              <a:gd name="connsiteX51" fmla="*/ 1841500 w 4362450"/>
              <a:gd name="connsiteY51" fmla="*/ 1431925 h 2216150"/>
              <a:gd name="connsiteX52" fmla="*/ 1841500 w 4362450"/>
              <a:gd name="connsiteY52" fmla="*/ 1400175 h 2216150"/>
              <a:gd name="connsiteX53" fmla="*/ 1790700 w 4362450"/>
              <a:gd name="connsiteY53" fmla="*/ 1400175 h 2216150"/>
              <a:gd name="connsiteX54" fmla="*/ 1790700 w 4362450"/>
              <a:gd name="connsiteY54" fmla="*/ 1371600 h 2216150"/>
              <a:gd name="connsiteX55" fmla="*/ 1720850 w 4362450"/>
              <a:gd name="connsiteY55" fmla="*/ 1365250 h 2216150"/>
              <a:gd name="connsiteX56" fmla="*/ 1724025 w 4362450"/>
              <a:gd name="connsiteY56" fmla="*/ 1336675 h 2216150"/>
              <a:gd name="connsiteX57" fmla="*/ 1685925 w 4362450"/>
              <a:gd name="connsiteY57" fmla="*/ 1333500 h 2216150"/>
              <a:gd name="connsiteX58" fmla="*/ 1685925 w 4362450"/>
              <a:gd name="connsiteY58" fmla="*/ 1304925 h 2216150"/>
              <a:gd name="connsiteX59" fmla="*/ 1657350 w 4362450"/>
              <a:gd name="connsiteY59" fmla="*/ 1304925 h 2216150"/>
              <a:gd name="connsiteX60" fmla="*/ 1657350 w 4362450"/>
              <a:gd name="connsiteY60" fmla="*/ 1263650 h 2216150"/>
              <a:gd name="connsiteX61" fmla="*/ 1612900 w 4362450"/>
              <a:gd name="connsiteY61" fmla="*/ 1263650 h 2216150"/>
              <a:gd name="connsiteX62" fmla="*/ 1616075 w 4362450"/>
              <a:gd name="connsiteY62" fmla="*/ 1225550 h 2216150"/>
              <a:gd name="connsiteX63" fmla="*/ 1574800 w 4362450"/>
              <a:gd name="connsiteY63" fmla="*/ 1225550 h 2216150"/>
              <a:gd name="connsiteX64" fmla="*/ 1574800 w 4362450"/>
              <a:gd name="connsiteY64" fmla="*/ 1117600 h 2216150"/>
              <a:gd name="connsiteX65" fmla="*/ 1539875 w 4362450"/>
              <a:gd name="connsiteY65" fmla="*/ 1117600 h 2216150"/>
              <a:gd name="connsiteX66" fmla="*/ 1539875 w 4362450"/>
              <a:gd name="connsiteY66" fmla="*/ 1085850 h 2216150"/>
              <a:gd name="connsiteX67" fmla="*/ 1508125 w 4362450"/>
              <a:gd name="connsiteY67" fmla="*/ 1085850 h 2216150"/>
              <a:gd name="connsiteX68" fmla="*/ 1501775 w 4362450"/>
              <a:gd name="connsiteY68" fmla="*/ 1044575 h 2216150"/>
              <a:gd name="connsiteX69" fmla="*/ 1435100 w 4362450"/>
              <a:gd name="connsiteY69" fmla="*/ 1038225 h 2216150"/>
              <a:gd name="connsiteX70" fmla="*/ 1435100 w 4362450"/>
              <a:gd name="connsiteY70" fmla="*/ 996950 h 2216150"/>
              <a:gd name="connsiteX71" fmla="*/ 1387475 w 4362450"/>
              <a:gd name="connsiteY71" fmla="*/ 993775 h 2216150"/>
              <a:gd name="connsiteX72" fmla="*/ 1387475 w 4362450"/>
              <a:gd name="connsiteY72" fmla="*/ 952500 h 2216150"/>
              <a:gd name="connsiteX73" fmla="*/ 1336675 w 4362450"/>
              <a:gd name="connsiteY73" fmla="*/ 952500 h 2216150"/>
              <a:gd name="connsiteX74" fmla="*/ 1333500 w 4362450"/>
              <a:gd name="connsiteY74" fmla="*/ 908050 h 2216150"/>
              <a:gd name="connsiteX75" fmla="*/ 1260475 w 4362450"/>
              <a:gd name="connsiteY75" fmla="*/ 908050 h 2216150"/>
              <a:gd name="connsiteX76" fmla="*/ 1254125 w 4362450"/>
              <a:gd name="connsiteY76" fmla="*/ 854075 h 2216150"/>
              <a:gd name="connsiteX77" fmla="*/ 1200150 w 4362450"/>
              <a:gd name="connsiteY77" fmla="*/ 854075 h 2216150"/>
              <a:gd name="connsiteX78" fmla="*/ 1200150 w 4362450"/>
              <a:gd name="connsiteY78" fmla="*/ 800100 h 2216150"/>
              <a:gd name="connsiteX79" fmla="*/ 1174750 w 4362450"/>
              <a:gd name="connsiteY79" fmla="*/ 796925 h 2216150"/>
              <a:gd name="connsiteX80" fmla="*/ 1184275 w 4362450"/>
              <a:gd name="connsiteY80" fmla="*/ 755650 h 2216150"/>
              <a:gd name="connsiteX81" fmla="*/ 1143000 w 4362450"/>
              <a:gd name="connsiteY81" fmla="*/ 755650 h 2216150"/>
              <a:gd name="connsiteX82" fmla="*/ 1143000 w 4362450"/>
              <a:gd name="connsiteY82" fmla="*/ 711200 h 2216150"/>
              <a:gd name="connsiteX83" fmla="*/ 1120775 w 4362450"/>
              <a:gd name="connsiteY83" fmla="*/ 711200 h 2216150"/>
              <a:gd name="connsiteX84" fmla="*/ 1114425 w 4362450"/>
              <a:gd name="connsiteY84" fmla="*/ 669925 h 2216150"/>
              <a:gd name="connsiteX85" fmla="*/ 1082675 w 4362450"/>
              <a:gd name="connsiteY85" fmla="*/ 669925 h 2216150"/>
              <a:gd name="connsiteX86" fmla="*/ 1085850 w 4362450"/>
              <a:gd name="connsiteY86" fmla="*/ 628650 h 2216150"/>
              <a:gd name="connsiteX87" fmla="*/ 1031875 w 4362450"/>
              <a:gd name="connsiteY87" fmla="*/ 625475 h 2216150"/>
              <a:gd name="connsiteX88" fmla="*/ 1031875 w 4362450"/>
              <a:gd name="connsiteY88" fmla="*/ 581025 h 2216150"/>
              <a:gd name="connsiteX89" fmla="*/ 987425 w 4362450"/>
              <a:gd name="connsiteY89" fmla="*/ 574675 h 2216150"/>
              <a:gd name="connsiteX90" fmla="*/ 949325 w 4362450"/>
              <a:gd name="connsiteY90" fmla="*/ 542925 h 2216150"/>
              <a:gd name="connsiteX91" fmla="*/ 923925 w 4362450"/>
              <a:gd name="connsiteY91" fmla="*/ 542925 h 2216150"/>
              <a:gd name="connsiteX92" fmla="*/ 933450 w 4362450"/>
              <a:gd name="connsiteY92" fmla="*/ 488950 h 2216150"/>
              <a:gd name="connsiteX93" fmla="*/ 854075 w 4362450"/>
              <a:gd name="connsiteY93" fmla="*/ 488950 h 2216150"/>
              <a:gd name="connsiteX94" fmla="*/ 854075 w 4362450"/>
              <a:gd name="connsiteY94" fmla="*/ 463550 h 2216150"/>
              <a:gd name="connsiteX95" fmla="*/ 825500 w 4362450"/>
              <a:gd name="connsiteY95" fmla="*/ 463550 h 2216150"/>
              <a:gd name="connsiteX96" fmla="*/ 825500 w 4362450"/>
              <a:gd name="connsiteY96" fmla="*/ 428625 h 2216150"/>
              <a:gd name="connsiteX97" fmla="*/ 781050 w 4362450"/>
              <a:gd name="connsiteY97" fmla="*/ 425450 h 2216150"/>
              <a:gd name="connsiteX98" fmla="*/ 777875 w 4362450"/>
              <a:gd name="connsiteY98" fmla="*/ 381000 h 2216150"/>
              <a:gd name="connsiteX99" fmla="*/ 746125 w 4362450"/>
              <a:gd name="connsiteY99" fmla="*/ 381000 h 2216150"/>
              <a:gd name="connsiteX100" fmla="*/ 742950 w 4362450"/>
              <a:gd name="connsiteY100" fmla="*/ 352425 h 2216150"/>
              <a:gd name="connsiteX101" fmla="*/ 704850 w 4362450"/>
              <a:gd name="connsiteY101" fmla="*/ 352425 h 2216150"/>
              <a:gd name="connsiteX102" fmla="*/ 704850 w 4362450"/>
              <a:gd name="connsiteY102" fmla="*/ 327025 h 2216150"/>
              <a:gd name="connsiteX103" fmla="*/ 657225 w 4362450"/>
              <a:gd name="connsiteY103" fmla="*/ 327025 h 2216150"/>
              <a:gd name="connsiteX104" fmla="*/ 666750 w 4362450"/>
              <a:gd name="connsiteY104" fmla="*/ 269875 h 2216150"/>
              <a:gd name="connsiteX105" fmla="*/ 558800 w 4362450"/>
              <a:gd name="connsiteY105" fmla="*/ 266700 h 2216150"/>
              <a:gd name="connsiteX106" fmla="*/ 558800 w 4362450"/>
              <a:gd name="connsiteY106" fmla="*/ 231775 h 2216150"/>
              <a:gd name="connsiteX107" fmla="*/ 476250 w 4362450"/>
              <a:gd name="connsiteY107" fmla="*/ 234950 h 2216150"/>
              <a:gd name="connsiteX108" fmla="*/ 476250 w 4362450"/>
              <a:gd name="connsiteY108" fmla="*/ 206375 h 2216150"/>
              <a:gd name="connsiteX109" fmla="*/ 412750 w 4362450"/>
              <a:gd name="connsiteY109" fmla="*/ 206375 h 2216150"/>
              <a:gd name="connsiteX110" fmla="*/ 412750 w 4362450"/>
              <a:gd name="connsiteY110" fmla="*/ 177800 h 2216150"/>
              <a:gd name="connsiteX111" fmla="*/ 346075 w 4362450"/>
              <a:gd name="connsiteY111" fmla="*/ 180975 h 2216150"/>
              <a:gd name="connsiteX112" fmla="*/ 352425 w 4362450"/>
              <a:gd name="connsiteY112" fmla="*/ 123825 h 2216150"/>
              <a:gd name="connsiteX113" fmla="*/ 292100 w 4362450"/>
              <a:gd name="connsiteY113" fmla="*/ 127000 h 2216150"/>
              <a:gd name="connsiteX114" fmla="*/ 295275 w 4362450"/>
              <a:gd name="connsiteY114" fmla="*/ 88900 h 2216150"/>
              <a:gd name="connsiteX115" fmla="*/ 228600 w 4362450"/>
              <a:gd name="connsiteY115" fmla="*/ 88900 h 2216150"/>
              <a:gd name="connsiteX116" fmla="*/ 228600 w 4362450"/>
              <a:gd name="connsiteY116" fmla="*/ 66675 h 2216150"/>
              <a:gd name="connsiteX117" fmla="*/ 161925 w 4362450"/>
              <a:gd name="connsiteY117" fmla="*/ 66675 h 2216150"/>
              <a:gd name="connsiteX118" fmla="*/ 180975 w 4362450"/>
              <a:gd name="connsiteY118" fmla="*/ 12700 h 2216150"/>
              <a:gd name="connsiteX119" fmla="*/ 79375 w 4362450"/>
              <a:gd name="connsiteY119" fmla="*/ 12700 h 2216150"/>
              <a:gd name="connsiteX120" fmla="*/ 111125 w 4362450"/>
              <a:gd name="connsiteY120" fmla="*/ 0 h 2216150"/>
              <a:gd name="connsiteX121" fmla="*/ 0 w 4362450"/>
              <a:gd name="connsiteY121" fmla="*/ 0 h 22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362450" h="2216150">
                <a:moveTo>
                  <a:pt x="4362450" y="2216150"/>
                </a:moveTo>
                <a:lnTo>
                  <a:pt x="3679825" y="2212975"/>
                </a:lnTo>
                <a:lnTo>
                  <a:pt x="3679825" y="2190750"/>
                </a:lnTo>
                <a:lnTo>
                  <a:pt x="3587750" y="2187575"/>
                </a:lnTo>
                <a:lnTo>
                  <a:pt x="3584575" y="2155825"/>
                </a:lnTo>
                <a:lnTo>
                  <a:pt x="3473450" y="2155825"/>
                </a:lnTo>
                <a:lnTo>
                  <a:pt x="3473450" y="2092325"/>
                </a:lnTo>
                <a:lnTo>
                  <a:pt x="3422650" y="2092325"/>
                </a:lnTo>
                <a:lnTo>
                  <a:pt x="3422650" y="2073275"/>
                </a:lnTo>
                <a:lnTo>
                  <a:pt x="3178175" y="2073275"/>
                </a:lnTo>
                <a:lnTo>
                  <a:pt x="3181350" y="2044700"/>
                </a:lnTo>
                <a:lnTo>
                  <a:pt x="2968625" y="2047875"/>
                </a:lnTo>
                <a:lnTo>
                  <a:pt x="2968625" y="2019300"/>
                </a:lnTo>
                <a:lnTo>
                  <a:pt x="2863850" y="2016125"/>
                </a:lnTo>
                <a:lnTo>
                  <a:pt x="2860675" y="1993900"/>
                </a:lnTo>
                <a:lnTo>
                  <a:pt x="2781300" y="1993900"/>
                </a:lnTo>
                <a:lnTo>
                  <a:pt x="2781300" y="1971675"/>
                </a:lnTo>
                <a:lnTo>
                  <a:pt x="2692400" y="1974850"/>
                </a:lnTo>
                <a:lnTo>
                  <a:pt x="2692400" y="1949450"/>
                </a:lnTo>
                <a:lnTo>
                  <a:pt x="2625725" y="1949450"/>
                </a:lnTo>
                <a:lnTo>
                  <a:pt x="2628900" y="1914525"/>
                </a:lnTo>
                <a:lnTo>
                  <a:pt x="2574925" y="1924050"/>
                </a:lnTo>
                <a:lnTo>
                  <a:pt x="2559050" y="1895475"/>
                </a:lnTo>
                <a:lnTo>
                  <a:pt x="2489200" y="1892300"/>
                </a:lnTo>
                <a:lnTo>
                  <a:pt x="2486025" y="1863725"/>
                </a:lnTo>
                <a:lnTo>
                  <a:pt x="2428875" y="1863725"/>
                </a:lnTo>
                <a:lnTo>
                  <a:pt x="2416175" y="1844675"/>
                </a:lnTo>
                <a:lnTo>
                  <a:pt x="2362200" y="1844675"/>
                </a:lnTo>
                <a:lnTo>
                  <a:pt x="2362200" y="1819275"/>
                </a:lnTo>
                <a:lnTo>
                  <a:pt x="2295525" y="1819275"/>
                </a:lnTo>
                <a:lnTo>
                  <a:pt x="2295525" y="1800225"/>
                </a:lnTo>
                <a:lnTo>
                  <a:pt x="2247900" y="1803400"/>
                </a:lnTo>
                <a:lnTo>
                  <a:pt x="2251075" y="1778000"/>
                </a:lnTo>
                <a:lnTo>
                  <a:pt x="2209800" y="1771650"/>
                </a:lnTo>
                <a:lnTo>
                  <a:pt x="2209800" y="1733550"/>
                </a:lnTo>
                <a:lnTo>
                  <a:pt x="2149475" y="1730375"/>
                </a:lnTo>
                <a:lnTo>
                  <a:pt x="2149475" y="1711325"/>
                </a:lnTo>
                <a:lnTo>
                  <a:pt x="2117725" y="1711325"/>
                </a:lnTo>
                <a:lnTo>
                  <a:pt x="2117725" y="1651000"/>
                </a:lnTo>
                <a:lnTo>
                  <a:pt x="2089150" y="1641475"/>
                </a:lnTo>
                <a:lnTo>
                  <a:pt x="2082800" y="1593850"/>
                </a:lnTo>
                <a:lnTo>
                  <a:pt x="2044700" y="1593850"/>
                </a:lnTo>
                <a:lnTo>
                  <a:pt x="2044700" y="1565275"/>
                </a:lnTo>
                <a:lnTo>
                  <a:pt x="1993900" y="1558925"/>
                </a:lnTo>
                <a:lnTo>
                  <a:pt x="1993900" y="1536700"/>
                </a:lnTo>
                <a:lnTo>
                  <a:pt x="1968500" y="1536700"/>
                </a:lnTo>
                <a:lnTo>
                  <a:pt x="1968500" y="1495425"/>
                </a:lnTo>
                <a:lnTo>
                  <a:pt x="1920875" y="1495425"/>
                </a:lnTo>
                <a:lnTo>
                  <a:pt x="1920875" y="1473200"/>
                </a:lnTo>
                <a:lnTo>
                  <a:pt x="1873250" y="1473200"/>
                </a:lnTo>
                <a:lnTo>
                  <a:pt x="1870075" y="1431925"/>
                </a:lnTo>
                <a:lnTo>
                  <a:pt x="1841500" y="1431925"/>
                </a:lnTo>
                <a:lnTo>
                  <a:pt x="1841500" y="1400175"/>
                </a:lnTo>
                <a:lnTo>
                  <a:pt x="1790700" y="1400175"/>
                </a:lnTo>
                <a:lnTo>
                  <a:pt x="1790700" y="1371600"/>
                </a:lnTo>
                <a:lnTo>
                  <a:pt x="1720850" y="1365250"/>
                </a:lnTo>
                <a:lnTo>
                  <a:pt x="1724025" y="1336675"/>
                </a:lnTo>
                <a:lnTo>
                  <a:pt x="1685925" y="1333500"/>
                </a:lnTo>
                <a:lnTo>
                  <a:pt x="1685925" y="1304925"/>
                </a:lnTo>
                <a:lnTo>
                  <a:pt x="1657350" y="1304925"/>
                </a:lnTo>
                <a:lnTo>
                  <a:pt x="1657350" y="1263650"/>
                </a:lnTo>
                <a:lnTo>
                  <a:pt x="1612900" y="1263650"/>
                </a:lnTo>
                <a:lnTo>
                  <a:pt x="1616075" y="1225550"/>
                </a:lnTo>
                <a:lnTo>
                  <a:pt x="1574800" y="1225550"/>
                </a:lnTo>
                <a:lnTo>
                  <a:pt x="1574800" y="1117600"/>
                </a:lnTo>
                <a:lnTo>
                  <a:pt x="1539875" y="1117600"/>
                </a:lnTo>
                <a:lnTo>
                  <a:pt x="1539875" y="1085850"/>
                </a:lnTo>
                <a:lnTo>
                  <a:pt x="1508125" y="1085850"/>
                </a:lnTo>
                <a:lnTo>
                  <a:pt x="1501775" y="1044575"/>
                </a:lnTo>
                <a:lnTo>
                  <a:pt x="1435100" y="1038225"/>
                </a:lnTo>
                <a:lnTo>
                  <a:pt x="1435100" y="996950"/>
                </a:lnTo>
                <a:lnTo>
                  <a:pt x="1387475" y="993775"/>
                </a:lnTo>
                <a:lnTo>
                  <a:pt x="1387475" y="952500"/>
                </a:lnTo>
                <a:lnTo>
                  <a:pt x="1336675" y="952500"/>
                </a:lnTo>
                <a:lnTo>
                  <a:pt x="1333500" y="908050"/>
                </a:lnTo>
                <a:lnTo>
                  <a:pt x="1260475" y="908050"/>
                </a:lnTo>
                <a:lnTo>
                  <a:pt x="1254125" y="854075"/>
                </a:lnTo>
                <a:lnTo>
                  <a:pt x="1200150" y="854075"/>
                </a:lnTo>
                <a:lnTo>
                  <a:pt x="1200150" y="800100"/>
                </a:lnTo>
                <a:lnTo>
                  <a:pt x="1174750" y="796925"/>
                </a:lnTo>
                <a:lnTo>
                  <a:pt x="1184275" y="755650"/>
                </a:lnTo>
                <a:lnTo>
                  <a:pt x="1143000" y="755650"/>
                </a:lnTo>
                <a:lnTo>
                  <a:pt x="1143000" y="711200"/>
                </a:lnTo>
                <a:lnTo>
                  <a:pt x="1120775" y="711200"/>
                </a:lnTo>
                <a:lnTo>
                  <a:pt x="1114425" y="669925"/>
                </a:lnTo>
                <a:lnTo>
                  <a:pt x="1082675" y="669925"/>
                </a:lnTo>
                <a:lnTo>
                  <a:pt x="1085850" y="628650"/>
                </a:lnTo>
                <a:lnTo>
                  <a:pt x="1031875" y="625475"/>
                </a:lnTo>
                <a:lnTo>
                  <a:pt x="1031875" y="581025"/>
                </a:lnTo>
                <a:lnTo>
                  <a:pt x="987425" y="574675"/>
                </a:lnTo>
                <a:lnTo>
                  <a:pt x="949325" y="542925"/>
                </a:lnTo>
                <a:lnTo>
                  <a:pt x="923925" y="542925"/>
                </a:lnTo>
                <a:lnTo>
                  <a:pt x="933450" y="488950"/>
                </a:lnTo>
                <a:lnTo>
                  <a:pt x="854075" y="488950"/>
                </a:lnTo>
                <a:lnTo>
                  <a:pt x="854075" y="463550"/>
                </a:lnTo>
                <a:lnTo>
                  <a:pt x="825500" y="463550"/>
                </a:lnTo>
                <a:lnTo>
                  <a:pt x="825500" y="428625"/>
                </a:lnTo>
                <a:lnTo>
                  <a:pt x="781050" y="425450"/>
                </a:lnTo>
                <a:lnTo>
                  <a:pt x="777875" y="381000"/>
                </a:lnTo>
                <a:lnTo>
                  <a:pt x="746125" y="381000"/>
                </a:lnTo>
                <a:lnTo>
                  <a:pt x="742950" y="352425"/>
                </a:lnTo>
                <a:lnTo>
                  <a:pt x="704850" y="352425"/>
                </a:lnTo>
                <a:lnTo>
                  <a:pt x="704850" y="327025"/>
                </a:lnTo>
                <a:lnTo>
                  <a:pt x="657225" y="327025"/>
                </a:lnTo>
                <a:lnTo>
                  <a:pt x="666750" y="269875"/>
                </a:lnTo>
                <a:lnTo>
                  <a:pt x="558800" y="266700"/>
                </a:lnTo>
                <a:lnTo>
                  <a:pt x="558800" y="231775"/>
                </a:lnTo>
                <a:lnTo>
                  <a:pt x="476250" y="234950"/>
                </a:lnTo>
                <a:lnTo>
                  <a:pt x="476250" y="206375"/>
                </a:lnTo>
                <a:lnTo>
                  <a:pt x="412750" y="206375"/>
                </a:lnTo>
                <a:lnTo>
                  <a:pt x="412750" y="177800"/>
                </a:lnTo>
                <a:lnTo>
                  <a:pt x="346075" y="180975"/>
                </a:lnTo>
                <a:lnTo>
                  <a:pt x="352425" y="123825"/>
                </a:lnTo>
                <a:lnTo>
                  <a:pt x="292100" y="127000"/>
                </a:lnTo>
                <a:lnTo>
                  <a:pt x="295275" y="88900"/>
                </a:lnTo>
                <a:lnTo>
                  <a:pt x="228600" y="88900"/>
                </a:lnTo>
                <a:lnTo>
                  <a:pt x="228600" y="66675"/>
                </a:lnTo>
                <a:lnTo>
                  <a:pt x="161925" y="66675"/>
                </a:lnTo>
                <a:lnTo>
                  <a:pt x="180975" y="12700"/>
                </a:lnTo>
                <a:lnTo>
                  <a:pt x="79375" y="12700"/>
                </a:lnTo>
                <a:lnTo>
                  <a:pt x="111125" y="0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6 month of completion (19/10/2013)</a:t>
            </a:r>
            <a:endParaRPr lang="en-US" dirty="0"/>
          </a:p>
        </p:txBody>
      </p:sp>
      <p:pic>
        <p:nvPicPr>
          <p:cNvPr id="5" name="Picture 4" descr="20131019_1456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4775200" cy="3581400"/>
          </a:xfrm>
          <a:prstGeom prst="rect">
            <a:avLst/>
          </a:prstGeom>
        </p:spPr>
      </p:pic>
      <p:pic>
        <p:nvPicPr>
          <p:cNvPr id="6" name="Picture 5" descr="20131019_1456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800"/>
            <a:ext cx="4673600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65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Hippocampus sparing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619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0256" t="5047" b="11672"/>
          <a:stretch>
            <a:fillRect/>
          </a:stretch>
        </p:blipFill>
        <p:spPr bwMode="auto">
          <a:xfrm>
            <a:off x="3959706" y="2209800"/>
            <a:ext cx="472709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loss preservation with IMRT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5312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Cognitive functions are thought to reside in temporal lobes especially in the hippocampus. </a:t>
            </a:r>
            <a:endParaRPr lang="en-IN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1066800"/>
            <a:ext cx="395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0281" t="27978"/>
          <a:stretch>
            <a:fillRect/>
          </a:stretch>
        </p:blipFill>
        <p:spPr bwMode="auto">
          <a:xfrm>
            <a:off x="2133600" y="2819400"/>
            <a:ext cx="5319712" cy="313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14414" t="8062" r="19692" b="19211"/>
          <a:stretch>
            <a:fillRect/>
          </a:stretch>
        </p:blipFill>
        <p:spPr bwMode="auto">
          <a:xfrm>
            <a:off x="2133600" y="1752600"/>
            <a:ext cx="487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00298" y="571480"/>
            <a:ext cx="4071966" cy="107157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635375" y="692150"/>
            <a:ext cx="46513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7200900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CT-MR Fusion- 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Low grade tumors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Benign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meningiomas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Skull base tumors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6" descr="screenhunter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974850"/>
            <a:ext cx="2881313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071670" y="2000240"/>
            <a:ext cx="4929222" cy="1071570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4850" y="1857375"/>
            <a:ext cx="3184525" cy="11430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IMAGING</a:t>
            </a:r>
            <a:endParaRPr lang="en-I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12" descr="p160_cdm_s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3143250"/>
            <a:ext cx="1876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5" descr="p160_cdm_s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3143250"/>
            <a:ext cx="16430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7" descr="p160_cdm_s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3143250"/>
            <a:ext cx="1857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 descr="p9_g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71688"/>
            <a:ext cx="19081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 descr="p9_w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081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6" descr="p169_st1_s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49450" y="214313"/>
            <a:ext cx="1338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8" descr="p6_st1_s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5325" y="214313"/>
            <a:ext cx="13382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0" descr="p9_st2_s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1200" y="214313"/>
            <a:ext cx="1335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2" descr="p44_st1_s4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78513" y="214313"/>
            <a:ext cx="1336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p69_st10_s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25" y="5072063"/>
            <a:ext cx="1335088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4" descr="p69_st10_4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5072063"/>
            <a:ext cx="1479550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5" descr="p69_st10_4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57750" y="5072063"/>
            <a:ext cx="1336675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6" descr="p69_st10_5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00938" y="5072063"/>
            <a:ext cx="1643062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3" descr="mriUnit"/>
          <p:cNvPicPr>
            <a:picLocks noChangeAspect="1" noChangeArrowheads="1"/>
          </p:cNvPicPr>
          <p:nvPr/>
        </p:nvPicPr>
        <p:blipFill>
          <a:blip r:embed="rId16"/>
          <a:srcRect b="15686"/>
          <a:stretch>
            <a:fillRect/>
          </a:stretch>
        </p:blipFill>
        <p:spPr>
          <a:xfrm>
            <a:off x="7258050" y="71438"/>
            <a:ext cx="1743075" cy="271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72" name="Picture 11" descr="p25_cdm_s5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86188" y="3143250"/>
            <a:ext cx="1857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10" descr="p160_cdm_s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28813" y="4953000"/>
            <a:ext cx="1590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15" descr="diffusion tractography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554538"/>
            <a:ext cx="1943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4050"/>
            <a:ext cx="8858280" cy="364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3"/>
            <a:ext cx="87868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8992" y="5643578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Anatomy and areas of contrast enhancement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6" y="570287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Edema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179"/>
            <a:ext cx="9143999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00174"/>
            <a:ext cx="7467600" cy="4525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post-op changes 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Enhancement</a:t>
            </a:r>
          </a:p>
          <a:p>
            <a:pPr lvl="1">
              <a:buClr>
                <a:srgbClr val="FFFF00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Gliosis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FFFF00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Oedema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FFFF00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bed enhancement due to high protein content</a:t>
            </a:r>
          </a:p>
          <a:p>
            <a:pPr lvl="1">
              <a:buClr>
                <a:srgbClr val="FFFF00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Pseudoprogression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FFFF00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FF00"/>
              </a:buClr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Infiltration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difficult to interpret the response to therapy specially after steroids .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5" name="Picture 4" descr="As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948238"/>
            <a:ext cx="1928794" cy="190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1"/>
            <a:ext cx="214314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2062159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Vaccine that Boosts Survival</a:t>
            </a:r>
            <a:r>
              <a:rPr lang="en-US" sz="4000" dirty="0"/>
              <a:t> </a:t>
            </a:r>
            <a:r>
              <a:rPr lang="en-US" sz="4000" dirty="0" smtClean="0"/>
              <a:t>in</a:t>
            </a:r>
            <a:r>
              <a:rPr lang="en-US" sz="4000" dirty="0"/>
              <a:t> </a:t>
            </a:r>
            <a:r>
              <a:rPr lang="en-US" sz="4000" dirty="0" smtClean="0"/>
              <a:t>Glioblastoma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4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Vaccine Yields Promising Progression-Free Survival in GBM. </a:t>
            </a:r>
            <a:r>
              <a:rPr lang="en-US" sz="3600" i="1" dirty="0"/>
              <a:t>Medscape</a:t>
            </a:r>
            <a:r>
              <a:rPr lang="en-US" sz="3600" dirty="0"/>
              <a:t>. May 03, 2013</a:t>
            </a:r>
            <a:r>
              <a:rPr lang="en-US" sz="14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46  treated (Post-op, Post  RT +TMZ) Patients  </a:t>
            </a:r>
          </a:p>
          <a:p>
            <a:endParaRPr lang="en-US" sz="2800" dirty="0" smtClean="0"/>
          </a:p>
          <a:p>
            <a:r>
              <a:rPr lang="en-US" sz="2800" dirty="0" smtClean="0"/>
              <a:t>Vaccination taken HSPCC-96 (Prophage G-100, </a:t>
            </a:r>
            <a:r>
              <a:rPr lang="en-US" sz="2800" dirty="0" err="1" smtClean="0"/>
              <a:t>Aegnus</a:t>
            </a:r>
            <a:r>
              <a:rPr lang="en-US" sz="2800" dirty="0" smtClean="0"/>
              <a:t> Inv.)</a:t>
            </a:r>
          </a:p>
          <a:p>
            <a:endParaRPr lang="en-US" sz="2800" dirty="0" smtClean="0"/>
          </a:p>
          <a:p>
            <a:r>
              <a:rPr lang="en-US" sz="2800" dirty="0" smtClean="0"/>
              <a:t>Started from 14 weeks, weekly for 4 week then monthly till stock last</a:t>
            </a:r>
          </a:p>
          <a:p>
            <a:endParaRPr lang="en-US" sz="2800" dirty="0" smtClean="0"/>
          </a:p>
          <a:p>
            <a:r>
              <a:rPr lang="en-US" sz="2800" dirty="0" smtClean="0"/>
              <a:t>146 % increase in Progression Free Survival</a:t>
            </a:r>
          </a:p>
          <a:p>
            <a:endParaRPr lang="en-US" sz="2800" dirty="0" smtClean="0"/>
          </a:p>
          <a:p>
            <a:r>
              <a:rPr lang="en-US" sz="2800" dirty="0" smtClean="0"/>
              <a:t>60 % increase in Overall Survival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676400"/>
          </a:xfrm>
        </p:spPr>
        <p:txBody>
          <a:bodyPr/>
          <a:lstStyle/>
          <a:p>
            <a:pPr eaLnBrk="1" hangingPunct="1"/>
            <a:r>
              <a:rPr lang="en-GB" sz="4800" b="1" smtClean="0">
                <a:latin typeface="Times New Roman" pitchFamily="18" charset="0"/>
              </a:rPr>
              <a:t>RADIATION ONCOLOGY</a:t>
            </a:r>
            <a:endParaRPr lang="en-US" sz="4800" b="1" smtClean="0"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133600"/>
            <a:ext cx="7010400" cy="4267200"/>
          </a:xfrm>
        </p:spPr>
        <p:txBody>
          <a:bodyPr/>
          <a:lstStyle/>
          <a:p>
            <a:pPr eaLnBrk="1" hangingPunct="1"/>
            <a:endParaRPr lang="en-GB" i="1" dirty="0" smtClean="0">
              <a:latin typeface="Arial Rounded MT Bold" pitchFamily="34" charset="0"/>
            </a:endParaRPr>
          </a:p>
          <a:p>
            <a:pPr eaLnBrk="1" hangingPunct="1"/>
            <a:r>
              <a:rPr lang="en-GB" b="1" i="1" dirty="0" smtClean="0">
                <a:latin typeface="Times New Roman" pitchFamily="18" charset="0"/>
              </a:rPr>
              <a:t>Integral Part of Modern Management of Brain tumour patients</a:t>
            </a:r>
          </a:p>
          <a:p>
            <a:pPr eaLnBrk="1" hangingPunct="1"/>
            <a:endParaRPr lang="en-GB" b="1" i="1" dirty="0" smtClean="0">
              <a:latin typeface="Times New Roman" pitchFamily="18" charset="0"/>
            </a:endParaRPr>
          </a:p>
          <a:p>
            <a:pPr eaLnBrk="1" hangingPunct="1"/>
            <a:endParaRPr lang="en-GB" b="1" i="1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747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04800" y="2286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empus Sans ITC" pitchFamily="82" charset="0"/>
                <a:cs typeface="Times New Roman" pitchFamily="18" charset="0"/>
              </a:rPr>
              <a:t>Thank You</a:t>
            </a:r>
            <a:endParaRPr lang="en-US" sz="4800" b="1" dirty="0">
              <a:solidFill>
                <a:srgbClr val="FF0000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1357313"/>
            <a:ext cx="84963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16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000" dirty="0">
              <a:latin typeface="+mn-lt"/>
              <a:cs typeface="Calibri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Calibri" pitchFamily="34" charset="0"/>
              </a:rPr>
              <a:t>  </a:t>
            </a:r>
          </a:p>
        </p:txBody>
      </p:sp>
      <p:pic>
        <p:nvPicPr>
          <p:cNvPr id="4102" name="Picture 2" descr="C:\Documents and Settings\doctor\Desktop\RGCI\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505200" y="228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99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The Goal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990000"/>
                </a:solidFill>
              </a:rPr>
              <a:t>Optimal Dose Delivery </a:t>
            </a:r>
            <a:r>
              <a:rPr lang="en-US" sz="3200" i="1" dirty="0" smtClean="0">
                <a:solidFill>
                  <a:srgbClr val="990000"/>
                </a:solidFill>
              </a:rPr>
              <a:t>for better control</a:t>
            </a:r>
            <a:endParaRPr lang="en-US" sz="3200" i="1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990000"/>
                </a:solidFill>
              </a:rPr>
              <a:t>…With Minimum Acute And Long Term </a:t>
            </a:r>
            <a:r>
              <a:rPr lang="en-US" sz="3200" i="1" dirty="0" smtClean="0">
                <a:solidFill>
                  <a:srgbClr val="990000"/>
                </a:solidFill>
              </a:rPr>
              <a:t>Toxicity giving better quality of life</a:t>
            </a:r>
            <a:endParaRPr lang="en-US" sz="3200" i="1" dirty="0">
              <a:solidFill>
                <a:srgbClr val="990000"/>
              </a:solidFill>
            </a:endParaRPr>
          </a:p>
        </p:txBody>
      </p:sp>
      <p:pic>
        <p:nvPicPr>
          <p:cNvPr id="5" name="Picture 7" descr="b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2667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3048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              </a:t>
            </a:r>
            <a:r>
              <a:rPr lang="en-US" sz="2800" i="1" dirty="0">
                <a:solidFill>
                  <a:srgbClr val="990000"/>
                </a:solidFill>
              </a:rPr>
              <a:t>A Challenge for The Radiation Oncologist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37795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i="1" dirty="0" smtClean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rgbClr val="006600"/>
                </a:solidFill>
              </a:rPr>
              <a:t>Tumor</a:t>
            </a:r>
          </a:p>
          <a:p>
            <a:pPr>
              <a:spcBef>
                <a:spcPct val="50000"/>
              </a:spcBef>
            </a:pPr>
            <a:endParaRPr lang="en-US" sz="2400" i="1" dirty="0">
              <a:solidFill>
                <a:srgbClr val="00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1" dirty="0">
                <a:solidFill>
                  <a:srgbClr val="990000"/>
                </a:solidFill>
              </a:rPr>
              <a:t>Very Close proximity Of Tumor and Critical </a:t>
            </a:r>
            <a:r>
              <a:rPr lang="en-US" sz="2400" i="1" dirty="0" smtClean="0">
                <a:solidFill>
                  <a:srgbClr val="990000"/>
                </a:solidFill>
              </a:rPr>
              <a:t>structures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i="1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1" dirty="0">
                <a:solidFill>
                  <a:srgbClr val="990000"/>
                </a:solidFill>
              </a:rPr>
              <a:t>Total Dose Delivery Limited by Tolerance of Normal </a:t>
            </a:r>
            <a:r>
              <a:rPr lang="en-US" sz="2400" i="1" dirty="0" smtClean="0">
                <a:solidFill>
                  <a:srgbClr val="990000"/>
                </a:solidFill>
              </a:rPr>
              <a:t>structures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i="1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1" dirty="0">
                <a:solidFill>
                  <a:srgbClr val="990000"/>
                </a:solidFill>
              </a:rPr>
              <a:t>Dosimetric Challenges Due to  Varying Contour/Tissue </a:t>
            </a:r>
            <a:r>
              <a:rPr lang="en-US" sz="2400" i="1" dirty="0" smtClean="0">
                <a:solidFill>
                  <a:srgbClr val="990000"/>
                </a:solidFill>
              </a:rPr>
              <a:t>Heterogeneity</a:t>
            </a:r>
            <a:endParaRPr lang="en-US" sz="2400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latin typeface="Times New Roman" pitchFamily="18" charset="0"/>
              </a:rPr>
              <a:t>Dose volume relationship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1362075"/>
          <a:ext cx="9144000" cy="5495925"/>
        </p:xfrm>
        <a:graphic>
          <a:graphicData uri="http://schemas.openxmlformats.org/presentationml/2006/ole">
            <p:oleObj spid="_x0000_s1026" name="Bitmap Image" r:id="rId3" imgW="5982535" imgH="4029637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1523</Words>
  <Application>Microsoft Office PowerPoint</Application>
  <PresentationFormat>On-screen Show (4:3)</PresentationFormat>
  <Paragraphs>365</Paragraphs>
  <Slides>60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Bitmap Image</vt:lpstr>
      <vt:lpstr>Slide 1</vt:lpstr>
      <vt:lpstr>Surgical Considerations in GBM    </vt:lpstr>
      <vt:lpstr>Adjuvant RT in GBM</vt:lpstr>
      <vt:lpstr>RT Plus Chemotherapy Improves Survival</vt:lpstr>
      <vt:lpstr>Temozolomide: Standard of Care  in GBM</vt:lpstr>
      <vt:lpstr>RADIATION ONCOLOGY</vt:lpstr>
      <vt:lpstr>Slide 7</vt:lpstr>
      <vt:lpstr>Slide 8</vt:lpstr>
      <vt:lpstr>Dose volume relationship</vt:lpstr>
      <vt:lpstr>IMRT – a high tech art in medicine   PLAY OF POWERFUL HARDWARE AND SOFTWARE IN THE HAND OF CLINICANS AND PHYSICISTS.</vt:lpstr>
      <vt:lpstr>Slide 11</vt:lpstr>
      <vt:lpstr>Slide 12</vt:lpstr>
      <vt:lpstr>One stop solution Image Guided Radiotherapy (IGRT)</vt:lpstr>
      <vt:lpstr>Paradigm shifts in RT planning</vt:lpstr>
      <vt:lpstr>Slide 15</vt:lpstr>
      <vt:lpstr>Chan et al Journal of Clinic. Oncol. 20(6) : 2002 </vt:lpstr>
      <vt:lpstr>Slide 17</vt:lpstr>
      <vt:lpstr>Role of Tractography</vt:lpstr>
      <vt:lpstr>Slide 19</vt:lpstr>
      <vt:lpstr>Slide 20</vt:lpstr>
      <vt:lpstr>Slide 21</vt:lpstr>
      <vt:lpstr>Slide 22</vt:lpstr>
      <vt:lpstr>One stop solution for  IMRT,IGRT,VMAT,SBRT &amp; FFF </vt:lpstr>
      <vt:lpstr>Image Quality</vt:lpstr>
      <vt:lpstr>RAPID ARC BASED IGRT</vt:lpstr>
      <vt:lpstr>TRUEBEAM-New Beam generation system</vt:lpstr>
      <vt:lpstr>High Intensity Mode - Flattening Filter Free (FFF) Beams</vt:lpstr>
      <vt:lpstr>Why FFF</vt:lpstr>
      <vt:lpstr>SRT Brain(Thalamus)</vt:lpstr>
      <vt:lpstr>Slide 30</vt:lpstr>
      <vt:lpstr>Our Experience 42yrs male with multiple brain mets, was given 30Gy in 10 fractions to whole brain followed by boost</vt:lpstr>
      <vt:lpstr>Brain Metastasis – 5 lesions</vt:lpstr>
      <vt:lpstr>Frameless SRS</vt:lpstr>
      <vt:lpstr>Frameless SRS</vt:lpstr>
      <vt:lpstr>Work-flow of Frame-less  Stereotactic RT</vt:lpstr>
      <vt:lpstr>Comparison of accuracy</vt:lpstr>
      <vt:lpstr>Slide 37</vt:lpstr>
      <vt:lpstr>Slide 38</vt:lpstr>
      <vt:lpstr>Slide 39</vt:lpstr>
      <vt:lpstr>Slide 40</vt:lpstr>
      <vt:lpstr>CYBERKNIFE</vt:lpstr>
      <vt:lpstr>Slide 42</vt:lpstr>
      <vt:lpstr>Radiation Induced alopecia</vt:lpstr>
      <vt:lpstr>Radiotherapy Details</vt:lpstr>
      <vt:lpstr>Dose Delivered </vt:lpstr>
      <vt:lpstr>Planning Details</vt:lpstr>
      <vt:lpstr>Clinical Assessment</vt:lpstr>
      <vt:lpstr>Clinical Assessment</vt:lpstr>
      <vt:lpstr>Clinical Assessment</vt:lpstr>
      <vt:lpstr>Clinical Assessment</vt:lpstr>
      <vt:lpstr>Hippocampus sparing</vt:lpstr>
      <vt:lpstr>Memory loss preservation with IMRT</vt:lpstr>
      <vt:lpstr>Slide 53</vt:lpstr>
      <vt:lpstr>IMAGING</vt:lpstr>
      <vt:lpstr>Slide 55</vt:lpstr>
      <vt:lpstr>Slide 56</vt:lpstr>
      <vt:lpstr>Slide 57</vt:lpstr>
      <vt:lpstr>Vaccine that Boosts Survival in Glioblastoma</vt:lpstr>
      <vt:lpstr>Vaccine Yields Promising Progression-Free Survival in GBM. Medscape. May 03, 2013.</vt:lpstr>
      <vt:lpstr>Slide 60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</cp:lastModifiedBy>
  <cp:revision>42</cp:revision>
  <dcterms:created xsi:type="dcterms:W3CDTF">2006-08-16T00:00:00Z</dcterms:created>
  <dcterms:modified xsi:type="dcterms:W3CDTF">2014-05-23T15:46:17Z</dcterms:modified>
</cp:coreProperties>
</file>