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2" r:id="rId3"/>
    <p:sldId id="281" r:id="rId4"/>
    <p:sldId id="284" r:id="rId5"/>
    <p:sldId id="257" r:id="rId6"/>
    <p:sldId id="293" r:id="rId7"/>
    <p:sldId id="290" r:id="rId8"/>
    <p:sldId id="288" r:id="rId9"/>
    <p:sldId id="289" r:id="rId10"/>
    <p:sldId id="291" r:id="rId11"/>
    <p:sldId id="294" r:id="rId12"/>
    <p:sldId id="297" r:id="rId13"/>
    <p:sldId id="275" r:id="rId14"/>
    <p:sldId id="260" r:id="rId15"/>
    <p:sldId id="299" r:id="rId16"/>
    <p:sldId id="325" r:id="rId17"/>
    <p:sldId id="331" r:id="rId18"/>
    <p:sldId id="302" r:id="rId19"/>
    <p:sldId id="267" r:id="rId20"/>
    <p:sldId id="326" r:id="rId21"/>
    <p:sldId id="301" r:id="rId22"/>
    <p:sldId id="311" r:id="rId23"/>
    <p:sldId id="312" r:id="rId24"/>
    <p:sldId id="304" r:id="rId25"/>
    <p:sldId id="309" r:id="rId26"/>
    <p:sldId id="316" r:id="rId27"/>
    <p:sldId id="313" r:id="rId28"/>
    <p:sldId id="328" r:id="rId29"/>
    <p:sldId id="329" r:id="rId30"/>
    <p:sldId id="306" r:id="rId31"/>
    <p:sldId id="327" r:id="rId32"/>
    <p:sldId id="287" r:id="rId33"/>
    <p:sldId id="307" r:id="rId34"/>
    <p:sldId id="330" r:id="rId35"/>
    <p:sldId id="314" r:id="rId36"/>
    <p:sldId id="308" r:id="rId37"/>
    <p:sldId id="298" r:id="rId38"/>
    <p:sldId id="278" r:id="rId39"/>
    <p:sldId id="321" r:id="rId40"/>
    <p:sldId id="32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165A2-27AB-422C-85A0-FD2F757B2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D2DE-1E7E-4AD4-8CC0-F265573E8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FDB77-7CD4-425F-B70D-266BDC118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606C0-5DC7-4BE0-97E5-B1CBA888E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AF03-70D5-4DCB-9B4E-8A7586B3B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764DD-7429-45D1-A12F-7464813D8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C1C6-A208-4DE5-8C39-5CE9DD486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5254D-4D80-46FB-ADAB-ADF9D611B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5D463-181C-42A8-BE21-FF5EC0B5C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9ED9-9CDF-433A-8D7E-DC190BFC9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F000-FC14-4BC1-9B24-7DC1907FB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E5D7DFD-C242-4095-940D-E3ED4A5EC6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ikety.net/X-rays/mets-lung-b.jpe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ty.net/X-rays/mets-lung.ANS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1935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>
                <a:latin typeface="Times New Roman" pitchFamily="18" charset="0"/>
              </a:rPr>
              <a:t>Role of Radiation in vertebral metastasis- spinal surgeon’s perspective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05000"/>
            <a:ext cx="2514600" cy="2466975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600200" y="304800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Arial" charset="0"/>
              </a:rPr>
              <a:t>DR. Vivek Bansal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0" y="4697413"/>
            <a:ext cx="9144000" cy="2160587"/>
          </a:xfrm>
          <a:prstGeom prst="rect">
            <a:avLst/>
          </a:prstGeom>
          <a:solidFill>
            <a:schemeClr val="accent1"/>
          </a:solidFill>
          <a:ln w="38100" cmpd="dbl">
            <a:noFill/>
            <a:miter lim="800000"/>
            <a:headEnd/>
            <a:tailEnd/>
          </a:ln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944563" y="3756025"/>
            <a:ext cx="510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Director, Radiation Oncology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Radioisotope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Bone Scan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181600" cy="48006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Excellent screening modality. </a:t>
            </a:r>
          </a:p>
          <a:p>
            <a:r>
              <a:rPr lang="en-US" sz="2800">
                <a:latin typeface="Times New Roman" pitchFamily="18" charset="0"/>
              </a:rPr>
              <a:t>Preferred method for evaluating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the entire skeleton </a:t>
            </a:r>
          </a:p>
          <a:p>
            <a:r>
              <a:rPr lang="en-US" sz="2800">
                <a:latin typeface="Times New Roman" pitchFamily="18" charset="0"/>
              </a:rPr>
              <a:t>Reflects the metabolic reaction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of bone  preferential uptake of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the tracer  at sites of active bone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formation. </a:t>
            </a:r>
          </a:p>
          <a:p>
            <a:r>
              <a:rPr lang="en-US" sz="2800">
                <a:latin typeface="Times New Roman" pitchFamily="18" charset="0"/>
              </a:rPr>
              <a:t>More sensitive than plain films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for detecting metastasis. 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143000"/>
            <a:ext cx="2066925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CT Scan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144000" cy="29718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Excellent soft tissue image, soft tissue and  bony metastases are clearly demonstrated. </a:t>
            </a:r>
          </a:p>
          <a:p>
            <a:r>
              <a:rPr lang="en-US" sz="2400">
                <a:latin typeface="Times New Roman" pitchFamily="18" charset="0"/>
              </a:rPr>
              <a:t>CT most appropriate for diagnosing spinal metastases in locations difficult to assess with bone scan or radiographs</a:t>
            </a:r>
          </a:p>
          <a:p>
            <a:r>
              <a:rPr lang="en-US" sz="2400">
                <a:latin typeface="Times New Roman" pitchFamily="18" charset="0"/>
              </a:rPr>
              <a:t>Also, it is reserved for patients with positive bone scans and negative radiographs in order to clarify pathology. </a:t>
            </a:r>
          </a:p>
        </p:txBody>
      </p:sp>
      <p:pic>
        <p:nvPicPr>
          <p:cNvPr id="43013" name="Picture 5" descr="CT L/S Sp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38538"/>
            <a:ext cx="4800600" cy="331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boneme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3136900"/>
          </a:xfrm>
          <a:prstGeom prst="rect">
            <a:avLst/>
          </a:prstGeom>
          <a:noFill/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05130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More sensitive than CT, especially for lesions involving the </a:t>
            </a:r>
          </a:p>
          <a:p>
            <a:r>
              <a:rPr lang="en-US" sz="2800"/>
              <a:t> spine, because it can provide mutiplanar images and identify  </a:t>
            </a:r>
          </a:p>
          <a:p>
            <a:r>
              <a:rPr lang="en-US" sz="2800"/>
              <a:t> the nerve and spinal roots</a:t>
            </a:r>
          </a:p>
          <a:p>
            <a:pPr>
              <a:buFontTx/>
              <a:buChar char="•"/>
            </a:pPr>
            <a:r>
              <a:rPr lang="en-US" sz="2800"/>
              <a:t>Investigation of choice for detecting involvement of bone   </a:t>
            </a:r>
          </a:p>
          <a:p>
            <a:r>
              <a:rPr lang="en-US" sz="2800"/>
              <a:t> marrow, inter trabecular mets ,soft tissue and osseous tumor  </a:t>
            </a:r>
          </a:p>
          <a:p>
            <a:r>
              <a:rPr lang="en-US" sz="2800"/>
              <a:t> extension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932238" y="0"/>
            <a:ext cx="124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Prognosis for spinal metastasis depends on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general condition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ambulatory status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pretreatment neurologic function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primary tumor type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sites of other metastasis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(brain and viscera)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70% to 90% of patients who are ambulatory at presentation remain ambulatory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whereas 33% to 70% of those who have paraparesis and 11% of those who have paraplegia on presentation regain an ambulatory status.</a:t>
            </a:r>
            <a:r>
              <a:rPr lang="en-US" sz="2800" b="1">
                <a:latin typeface="Times New Roman" pitchFamily="18" charset="0"/>
              </a:rPr>
              <a:t>*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3400" y="6248400"/>
            <a:ext cx="761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King G, Kostuik J, McBroom R, et al. </a:t>
            </a:r>
            <a:r>
              <a:rPr lang="en-US" b="1" i="1">
                <a:solidFill>
                  <a:srgbClr val="FF0000"/>
                </a:solidFill>
              </a:rPr>
              <a:t>Spine</a:t>
            </a:r>
            <a:r>
              <a:rPr lang="en-US" b="1">
                <a:solidFill>
                  <a:srgbClr val="FF0000"/>
                </a:solidFill>
              </a:rPr>
              <a:t> 1991;16:265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81400" y="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Treatment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943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Multidisciplinary approach that addresses systemic and focal disease. 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The complex nature of metastatic disease requires the combined efforts of a team of medical, surgical, radiation, and orthopedic oncologists. 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Systemic disease necessitates a combination of chemotherapy, hormonal therapy, immunotherapy, and bisphosphonate therapy. 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Focal complications are best addressed with surgery or radiotherapy, or both.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Prevention of skeletal complications requires early detection and aggressive management. 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All members of the team must keep a vigilant eye for the early signs of disease progression and skeletal manifestations.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4488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An operative procedure must be considered for cord compression </a:t>
            </a:r>
          </a:p>
          <a:p>
            <a:pPr lvl="3"/>
            <a:r>
              <a:rPr lang="en-US" sz="2400">
                <a:latin typeface="Times New Roman" pitchFamily="18" charset="0"/>
              </a:rPr>
              <a:t>Fracture dislocation</a:t>
            </a:r>
          </a:p>
          <a:p>
            <a:pPr lvl="3"/>
            <a:r>
              <a:rPr lang="en-US" sz="2400">
                <a:latin typeface="Times New Roman" pitchFamily="18" charset="0"/>
              </a:rPr>
              <a:t>Acute-onset paraplegia</a:t>
            </a:r>
          </a:p>
          <a:p>
            <a:pPr lvl="3"/>
            <a:r>
              <a:rPr lang="en-US" sz="2400">
                <a:latin typeface="Times New Roman" pitchFamily="18" charset="0"/>
              </a:rPr>
              <a:t>Radioresistant lesions</a:t>
            </a:r>
          </a:p>
          <a:p>
            <a:pPr lvl="3"/>
            <a:r>
              <a:rPr lang="en-US" sz="2400">
                <a:latin typeface="Times New Roman" pitchFamily="18" charset="0"/>
              </a:rPr>
              <a:t>Absence of steroid response</a:t>
            </a:r>
          </a:p>
          <a:p>
            <a:pPr lvl="3"/>
            <a:r>
              <a:rPr lang="en-US" sz="2400">
                <a:latin typeface="Times New Roman" pitchFamily="18" charset="0"/>
              </a:rPr>
              <a:t>No histologic proof of cancer. </a:t>
            </a:r>
            <a:endParaRPr lang="en-US" sz="24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4343400"/>
            <a:ext cx="9248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Patients with  -  Spinal instability</a:t>
            </a:r>
          </a:p>
          <a:p>
            <a:pPr>
              <a:spcBef>
                <a:spcPct val="20000"/>
              </a:spcBef>
            </a:pPr>
            <a:r>
              <a:rPr lang="en-US"/>
              <a:t>                          Retropulsed bone fragments</a:t>
            </a:r>
          </a:p>
          <a:p>
            <a:pPr>
              <a:spcBef>
                <a:spcPct val="20000"/>
              </a:spcBef>
            </a:pPr>
            <a:r>
              <a:rPr lang="en-US"/>
              <a:t>                          Complete collapse of the vertebral body with myelopathy </a:t>
            </a:r>
          </a:p>
          <a:p>
            <a:pPr>
              <a:spcBef>
                <a:spcPct val="20000"/>
              </a:spcBef>
            </a:pPr>
            <a:r>
              <a:rPr lang="en-US" b="1" i="1">
                <a:solidFill>
                  <a:srgbClr val="FF0000"/>
                </a:solidFill>
              </a:rPr>
              <a:t>                           do not benefit from irradiation alone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noFill/>
          <a:ln/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Surgery  - indications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</a:rPr>
              <a:t>Objectives of surgery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6106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Surgical goal is to manage :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Pathologic and impending pathologic fractures         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Improve function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Relieve pain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Facilitate nursing care and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Promote overall psychological well being .</a:t>
            </a: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Surgical intervention in patients with spinal metastases is limited to patients with progressive neurologic deficits and vertebral collapse associated with spinal instability.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Good results are achieved in patients who undergo anterior decompression and stabilization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For patients with painful metastases and compression fractures of the vertebral bodies </a:t>
            </a:r>
            <a:r>
              <a:rPr lang="en-US" sz="2400" b="1">
                <a:latin typeface="Times New Roman" pitchFamily="18" charset="0"/>
              </a:rPr>
              <a:t>without segmental instability and neurologic compromise</a:t>
            </a:r>
            <a:r>
              <a:rPr lang="en-US" sz="2400">
                <a:latin typeface="Times New Roman" pitchFamily="18" charset="0"/>
              </a:rPr>
              <a:t>, a new technique of percutaneously injecting polymethylmethacrylate through the pedicle into the body has shown much promise.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Surgical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endParaRPr lang="en-US"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Chemotherapy for cord compression can result</a:t>
            </a: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in giving complete remission from </a:t>
            </a: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               lymphomas </a:t>
            </a: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               germinal tumors</a:t>
            </a: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               leukemias</a:t>
            </a:r>
          </a:p>
          <a:p>
            <a:pPr algn="just">
              <a:buFontTx/>
              <a:buNone/>
            </a:pPr>
            <a:r>
              <a:rPr lang="en-US">
                <a:latin typeface="Times New Roman" pitchFamily="18" charset="0"/>
              </a:rPr>
              <a:t>                   neuroblastomas </a:t>
            </a:r>
          </a:p>
          <a:p>
            <a:pPr algn="just"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19400" y="381000"/>
            <a:ext cx="3557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Chemotherapy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Provides good control of pain and restoration of function. 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Premedication with analgesics,  use of support and repositioning devices may be needed for patient comfort and for daily setup accuracy.</a:t>
            </a:r>
          </a:p>
          <a:p>
            <a:pPr algn="just"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Patients are maintained on steroids, and dose tapering occurs 2 weeks after the completion of irradiation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800" b="1">
                <a:latin typeface="Times New Roman" pitchFamily="18" charset="0"/>
              </a:rPr>
              <a:t>Radiotherapy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Introduction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381000" indent="-381000" algn="just">
              <a:lnSpc>
                <a:spcPct val="80000"/>
              </a:lnSpc>
              <a:buFontTx/>
              <a:buAutoNum type="arabicPlain"/>
            </a:pPr>
            <a:r>
              <a:rPr lang="en-US" sz="2400">
                <a:latin typeface="Times New Roman" pitchFamily="18" charset="0"/>
              </a:rPr>
              <a:t>Bone pain secondary to metastasis is the most common pain      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     syndrome requiring treatment in cancer patients .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2  Patients with predominant bone metastases have longer duration of survival than patients with predominantly visceral   metastases .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3  Patients with bone metastases have more severe symptoms and become symptomatic earlier in the clinical course than do patients with liver and lung metastases .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4  Complications of bone metastases are common (occurring in up to one-third of patients who develop first metastases in bones) and produce high morbidity .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5  There is an increasing incidence of bone metastases because of longer patient survival as a result of more effective treatment of primary tumors and other metastases. </a:t>
            </a:r>
          </a:p>
          <a:p>
            <a:pPr marL="381000" indent="-381000" algn="just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6   The care of this group of patients is poorly integrated.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</a:rPr>
              <a:t>Considerations before Radiation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8"/>
            <a:ext cx="8686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General condition and performance scale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Any prior treatment with chemotherapy, radiotherapy.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Which vertebral level is affected?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Any associated soft tissue extension  with vertebral metastasis.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Basic haematological profile with necessary intervention if any before RT.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Analgesics requirement with steroids and any other medications.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Proper radiation planning with dosage etc</a:t>
            </a:r>
            <a:r>
              <a:rPr lang="en-US" sz="240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6629400"/>
          </a:xfrm>
        </p:spPr>
        <p:txBody>
          <a:bodyPr/>
          <a:lstStyle/>
          <a:p>
            <a:endParaRPr lang="en-US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Many dose fractionation regime: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30 Gy in 10 fractions over 2 weeks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20 Gy in five fractions over 1 week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8 Gy in single fraction </a:t>
            </a: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A more fractionated course of irradiation with a higher total dose, such as -          40 Gy in 20 fractions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    50 Gy in 25 fractions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should be considered in a patient –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with a long, "stable" metastatic history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a long disease-free interval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819400" y="0"/>
            <a:ext cx="372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Dosage schedule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609600" y="51054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sz="2800">
                <a:latin typeface="Times New Roman" pitchFamily="18" charset="0"/>
              </a:rPr>
              <a:t>Lateral fields have been advocated for the cervical   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spine to spare the pharynx and larynx</a:t>
            </a:r>
          </a:p>
        </p:txBody>
      </p:sp>
      <p:pic>
        <p:nvPicPr>
          <p:cNvPr id="60422" name="Picture 6" descr="Image(375)"/>
          <p:cNvPicPr>
            <a:picLocks noChangeAspect="1" noChangeArrowheads="1"/>
          </p:cNvPicPr>
          <p:nvPr/>
        </p:nvPicPr>
        <p:blipFill>
          <a:blip r:embed="rId2">
            <a:lum bright="-6000" contrast="14000"/>
          </a:blip>
          <a:srcRect/>
          <a:stretch>
            <a:fillRect/>
          </a:stretch>
        </p:blipFill>
        <p:spPr bwMode="auto">
          <a:xfrm>
            <a:off x="4724400" y="1371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Image(376)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304800" y="1371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Cervical spine irradiation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>
                <a:latin typeface="Times New Roman" pitchFamily="18" charset="0"/>
              </a:rPr>
              <a:t>Alternatively oblique fields can be used</a:t>
            </a:r>
          </a:p>
        </p:txBody>
      </p:sp>
      <p:pic>
        <p:nvPicPr>
          <p:cNvPr id="61447" name="Picture 7" descr="Image(37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792163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Radiation Therapy –Thoracic vertebra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876800" cy="11430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The most common technique is to apply a posterior field.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53260" name="Picture 12" descr="Image(370)"/>
          <p:cNvPicPr>
            <a:picLocks noChangeAspect="1" noChangeArrowheads="1"/>
          </p:cNvPicPr>
          <p:nvPr/>
        </p:nvPicPr>
        <p:blipFill>
          <a:blip r:embed="rId2">
            <a:lum bright="-6000" contrast="16000"/>
          </a:blip>
          <a:srcRect/>
          <a:stretch>
            <a:fillRect/>
          </a:stretch>
        </p:blipFill>
        <p:spPr bwMode="auto">
          <a:xfrm>
            <a:off x="304800" y="3143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Image(37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57300"/>
            <a:ext cx="3581400" cy="2686050"/>
          </a:xfrm>
          <a:prstGeom prst="rect">
            <a:avLst/>
          </a:prstGeom>
          <a:noFill/>
        </p:spPr>
      </p:pic>
      <p:pic>
        <p:nvPicPr>
          <p:cNvPr id="53262" name="Picture 14" descr="Image(37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38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286000"/>
            <a:ext cx="64008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latin typeface="Times New Roman" pitchFamily="18" charset="0"/>
              </a:rPr>
              <a:t>opposed fields</a:t>
            </a:r>
            <a:r>
              <a:rPr lang="en-US" sz="2400">
                <a:latin typeface="Times New Roman" pitchFamily="18" charset="0"/>
              </a:rPr>
              <a:t> may be preferred as the </a:t>
            </a:r>
          </a:p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treatment volume approaches the midline</a:t>
            </a:r>
          </a:p>
        </p:txBody>
      </p:sp>
      <p:pic>
        <p:nvPicPr>
          <p:cNvPr id="58373" name="Picture 5" descr="Image(30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565400" cy="3200400"/>
          </a:xfrm>
          <a:prstGeom prst="rect">
            <a:avLst/>
          </a:prstGeom>
          <a:noFill/>
        </p:spPr>
      </p:pic>
      <p:pic>
        <p:nvPicPr>
          <p:cNvPr id="58374" name="Picture 6" descr="Image(37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62350"/>
            <a:ext cx="4191000" cy="3143250"/>
          </a:xfrm>
          <a:prstGeom prst="rect">
            <a:avLst/>
          </a:prstGeom>
          <a:noFill/>
        </p:spPr>
      </p:pic>
      <p:pic>
        <p:nvPicPr>
          <p:cNvPr id="58375" name="Picture 7" descr="Image(379)"/>
          <p:cNvPicPr>
            <a:picLocks noChangeAspect="1" noChangeArrowheads="1"/>
          </p:cNvPicPr>
          <p:nvPr/>
        </p:nvPicPr>
        <p:blipFill>
          <a:blip r:embed="rId4">
            <a:lum bright="-8000" contrast="20000"/>
          </a:blip>
          <a:srcRect/>
          <a:stretch>
            <a:fillRect/>
          </a:stretch>
        </p:blipFill>
        <p:spPr bwMode="auto">
          <a:xfrm>
            <a:off x="4800600" y="35623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962400" y="381000"/>
            <a:ext cx="432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Lumber vertebra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2619375" cy="3124200"/>
          </a:xfrm>
          <a:prstGeom prst="rect">
            <a:avLst/>
          </a:prstGeom>
          <a:noFill/>
        </p:spPr>
      </p:pic>
      <p:pic>
        <p:nvPicPr>
          <p:cNvPr id="65541" name="Picture 5" descr="Image(38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Image(380)"/>
          <p:cNvPicPr>
            <a:picLocks noChangeAspect="1" noChangeArrowheads="1"/>
          </p:cNvPicPr>
          <p:nvPr/>
        </p:nvPicPr>
        <p:blipFill>
          <a:blip r:embed="rId4">
            <a:lum bright="8000" contrast="-2000"/>
          </a:blip>
          <a:srcRect/>
          <a:stretch>
            <a:fillRect/>
          </a:stretch>
        </p:blipFill>
        <p:spPr bwMode="auto">
          <a:xfrm>
            <a:off x="914400" y="1143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Image(38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25938"/>
            <a:ext cx="3124200" cy="2344737"/>
          </a:xfrm>
          <a:prstGeom prst="rect">
            <a:avLst/>
          </a:prstGeom>
          <a:noFill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743200" y="152400"/>
            <a:ext cx="436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Conformal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IMRT-saving parotids</a:t>
            </a:r>
          </a:p>
        </p:txBody>
      </p:sp>
      <p:pic>
        <p:nvPicPr>
          <p:cNvPr id="62468" name="Picture 4" descr="Image(368)"/>
          <p:cNvPicPr>
            <a:picLocks noChangeAspect="1" noChangeArrowheads="1"/>
          </p:cNvPicPr>
          <p:nvPr/>
        </p:nvPicPr>
        <p:blipFill>
          <a:blip r:embed="rId2">
            <a:lum bright="-4000" contrast="22000"/>
          </a:blip>
          <a:srcRect/>
          <a:stretch>
            <a:fillRect/>
          </a:stretch>
        </p:blipFill>
        <p:spPr bwMode="auto">
          <a:xfrm>
            <a:off x="4648200" y="2133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>
            <a:lum bright="-16000" contrast="14000"/>
          </a:blip>
          <a:srcRect/>
          <a:stretch>
            <a:fillRect/>
          </a:stretch>
        </p:blipFill>
        <p:spPr bwMode="auto">
          <a:xfrm>
            <a:off x="304800" y="21336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Destroying the tumor is </a:t>
            </a:r>
            <a:r>
              <a:rPr lang="en-US" b="1" u="sng">
                <a:solidFill>
                  <a:srgbClr val="0033CC"/>
                </a:solidFill>
                <a:latin typeface="Times New Roman" pitchFamily="18" charset="0"/>
              </a:rPr>
              <a:t>length of life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issue</a:t>
            </a:r>
            <a:endParaRPr lang="en-US" b="1">
              <a:solidFill>
                <a:srgbClr val="0033CC"/>
              </a:solidFill>
            </a:endParaRPr>
          </a:p>
          <a:p>
            <a:pPr algn="ctr">
              <a:buFontTx/>
              <a:buNone/>
            </a:pPr>
            <a:endParaRPr lang="en-US" b="1">
              <a:solidFill>
                <a:srgbClr val="0033CC"/>
              </a:solidFill>
            </a:endParaRPr>
          </a:p>
          <a:p>
            <a:pPr algn="ctr">
              <a:buFontTx/>
              <a:buNone/>
            </a:pPr>
            <a:r>
              <a:rPr lang="en-US" b="1" i="1">
                <a:latin typeface="Times New Roman" pitchFamily="18" charset="0"/>
              </a:rPr>
              <a:t>But</a:t>
            </a:r>
            <a:r>
              <a:rPr lang="en-US" b="1" i="1"/>
              <a:t> </a:t>
            </a:r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Reducing toxicity is a 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quality of life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issue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-152400" y="96838"/>
            <a:ext cx="1524000" cy="512762"/>
            <a:chOff x="0" y="205"/>
            <a:chExt cx="960" cy="323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0" y="205"/>
              <a:ext cx="9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</a:t>
              </a:r>
              <a:r>
                <a:rPr lang="en-US" sz="4000" baseline="-22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B</a:t>
              </a: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CC</a:t>
              </a:r>
            </a:p>
          </p:txBody>
        </p:sp>
        <p:sp>
          <p:nvSpPr>
            <p:cNvPr id="78853" name="Text Box 5"/>
            <p:cNvSpPr txBox="1">
              <a:spLocks noChangeArrowheads="1"/>
            </p:cNvSpPr>
            <p:nvPr/>
          </p:nvSpPr>
          <p:spPr bwMode="auto">
            <a:xfrm>
              <a:off x="438" y="384"/>
              <a:ext cx="282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 sz="1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USA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990600" y="2451100"/>
            <a:ext cx="73929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>
                <a:solidFill>
                  <a:srgbClr val="FFFF66"/>
                </a:solidFill>
              </a:rPr>
              <a:t>   </a:t>
            </a:r>
            <a:r>
              <a:rPr lang="en-US" sz="3200"/>
              <a:t>Normal Tissue Conformal avoidance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endParaRPr lang="en-US" sz="3200"/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/>
              <a:t>   Improved target coverage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endParaRPr lang="en-US" sz="3200"/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3200"/>
              <a:t>   Dose Escalation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endParaRPr lang="en-US" sz="320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en-US" sz="320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en-US" sz="3200">
              <a:solidFill>
                <a:srgbClr val="FFFF66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4213" y="381000"/>
            <a:ext cx="7773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/>
              <a:t>IMRT  Advantages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-152400" y="96838"/>
            <a:ext cx="1524000" cy="512762"/>
            <a:chOff x="0" y="205"/>
            <a:chExt cx="960" cy="323"/>
          </a:xfrm>
        </p:grpSpPr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0" y="205"/>
              <a:ext cx="9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</a:t>
              </a:r>
              <a:r>
                <a:rPr lang="en-US" sz="4000" baseline="-22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B</a:t>
              </a: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CC</a:t>
              </a: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438" y="384"/>
              <a:ext cx="282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 sz="1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USA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 Spine is the most common site of metastatic bone disease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Most common forms of carcinoma to metastasize to the spine are  -                 lung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  breast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  prostate.</a:t>
            </a:r>
            <a:endParaRPr lang="en-US" sz="2800" b="1">
              <a:latin typeface="Times New Roman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110038"/>
            <a:ext cx="5638800" cy="2747962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667000" y="304800"/>
            <a:ext cx="421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Vertebral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505200" y="2362200"/>
            <a:ext cx="208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Multiple </a:t>
            </a:r>
          </a:p>
          <a:p>
            <a:r>
              <a:rPr lang="en-US" sz="3200" b="1"/>
              <a:t>Metastases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63925" cy="6858000"/>
          </a:xfrm>
          <a:prstGeom prst="rect">
            <a:avLst/>
          </a:prstGeom>
          <a:noFill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0"/>
            <a:ext cx="35226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2004_v04_n04_s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35050"/>
            <a:ext cx="1703388" cy="5041900"/>
          </a:xfrm>
          <a:prstGeom prst="rect">
            <a:avLst/>
          </a:prstGeom>
          <a:noFill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14400"/>
            <a:ext cx="2452688" cy="5562600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505200" y="1066800"/>
            <a:ext cx="1524000" cy="1968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9188" y="914400"/>
            <a:ext cx="2452687" cy="5562600"/>
          </a:xfrm>
          <a:prstGeom prst="rect">
            <a:avLst/>
          </a:prstGeom>
          <a:noFill/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6477000" y="2971800"/>
            <a:ext cx="19050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398963" y="254000"/>
            <a:ext cx="3602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Hemi body irradiation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0" y="3048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Disseminated metastasis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886200" y="6400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UHBI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7010400" y="64008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LHBI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</a:rPr>
              <a:t>Re-irradiation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733800" cy="11430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IMRT/IGRT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SRS/SRT</a:t>
            </a:r>
          </a:p>
        </p:txBody>
      </p:sp>
      <p:pic>
        <p:nvPicPr>
          <p:cNvPr id="35846" name="Picture 6" descr="PE_cas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67200" cy="4052888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419600" y="57912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Re-irradiation to spinal metastases while limiting spinal cord doses to tolerable levels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2971800"/>
            <a:ext cx="4679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careful documentation with </a:t>
            </a:r>
          </a:p>
          <a:p>
            <a:r>
              <a:rPr lang="en-US" sz="2800"/>
              <a:t>          simulator films</a:t>
            </a:r>
          </a:p>
          <a:p>
            <a:r>
              <a:rPr lang="en-US" sz="2800"/>
              <a:t>          skin tattoos</a:t>
            </a:r>
          </a:p>
          <a:p>
            <a:r>
              <a:rPr lang="en-US" sz="2800"/>
              <a:t>          photographs</a:t>
            </a:r>
          </a:p>
          <a:p>
            <a:r>
              <a:rPr lang="en-US" sz="2800"/>
              <a:t>          portal diagrams </a:t>
            </a:r>
          </a:p>
          <a:p>
            <a:endParaRPr lang="en-US" sz="2800"/>
          </a:p>
          <a:p>
            <a:r>
              <a:rPr lang="en-US" sz="2800"/>
              <a:t>is needed to allow for later adjacent overlapping portals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44958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IG-IMRT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5029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Times New Roman" pitchFamily="18" charset="0"/>
              </a:rPr>
              <a:t>Re-irradiation possible</a:t>
            </a:r>
          </a:p>
        </p:txBody>
      </p:sp>
      <p:pic>
        <p:nvPicPr>
          <p:cNvPr id="56326" name="Picture 6" descr="vij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9800"/>
            <a:ext cx="7010400" cy="5257800"/>
          </a:xfrm>
          <a:prstGeom prst="rect">
            <a:avLst/>
          </a:prstGeom>
          <a:noFill/>
        </p:spPr>
      </p:pic>
      <p:pic>
        <p:nvPicPr>
          <p:cNvPr id="56327" name="Picture 7" descr="Image(368)"/>
          <p:cNvPicPr>
            <a:picLocks noChangeAspect="1" noChangeArrowheads="1"/>
          </p:cNvPicPr>
          <p:nvPr/>
        </p:nvPicPr>
        <p:blipFill>
          <a:blip r:embed="rId3">
            <a:lum bright="-8000" contrast="20000"/>
          </a:blip>
          <a:srcRect/>
          <a:stretch>
            <a:fillRect/>
          </a:stretch>
        </p:blipFill>
        <p:spPr bwMode="auto">
          <a:xfrm>
            <a:off x="0" y="2743200"/>
            <a:ext cx="3505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8600" y="2133600"/>
            <a:ext cx="8915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00200" y="5562600"/>
            <a:ext cx="76962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4650" y="2895600"/>
            <a:ext cx="8547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77" tIns="45789" rIns="91577" bIns="45789">
            <a:spAutoFit/>
          </a:bodyPr>
          <a:lstStyle/>
          <a:p>
            <a:pPr algn="just" defTabSz="915988"/>
            <a:r>
              <a:rPr lang="en-US" sz="3200"/>
              <a:t>Understand the residual uncertainties in planning and delivery since its impact is increasingly becoming important in outcomes.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263650" y="966788"/>
            <a:ext cx="688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577" tIns="45789" rIns="91577" bIns="45789">
            <a:spAutoFit/>
          </a:bodyPr>
          <a:lstStyle/>
          <a:p>
            <a:pPr defTabSz="915988"/>
            <a:r>
              <a:rPr lang="en-US" sz="4400" b="1"/>
              <a:t>What we need at this hour ?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-152400" y="96838"/>
            <a:ext cx="1524000" cy="512762"/>
            <a:chOff x="0" y="205"/>
            <a:chExt cx="960" cy="323"/>
          </a:xfrm>
        </p:grpSpPr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0" y="205"/>
              <a:ext cx="9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</a:t>
              </a:r>
              <a:r>
                <a:rPr lang="en-US" sz="4000" baseline="-22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B</a:t>
              </a:r>
              <a:r>
                <a:rPr lang="en-US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CC</a:t>
              </a:r>
            </a:p>
          </p:txBody>
        </p:sp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438" y="384"/>
              <a:ext cx="282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</a:pPr>
              <a:r>
                <a:rPr lang="en-US" sz="1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Book Antiqua" pitchFamily="18" charset="0"/>
                </a:rPr>
                <a:t>USA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68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 sz="2800">
                <a:latin typeface="Times New Roman" pitchFamily="18" charset="0"/>
              </a:rPr>
              <a:t>AP and Lateral KV images using OBI-2D Match</a:t>
            </a: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63494" name="Picture 6" descr="MVI_0258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3429000" cy="25717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3495" name="Picture 7" descr="MVI_0254_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3429000" cy="25717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295400" y="5029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AP KV imaging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91200" y="5029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Lat KV imaging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743200" y="206375"/>
            <a:ext cx="437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Treatment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546725" y="2286000"/>
            <a:ext cx="359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i="1"/>
              <a:t>ASTRO 2005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752600" y="152400"/>
            <a:ext cx="6342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Cost effectiveness-hospice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39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85800" y="1371600"/>
            <a:ext cx="5791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/>
              <a:t>XRT </a:t>
            </a:r>
            <a:r>
              <a:rPr lang="en-US" sz="2800"/>
              <a:t> : 30 Gy/10 # or 20 Gy/5#</a:t>
            </a:r>
          </a:p>
          <a:p>
            <a:r>
              <a:rPr lang="en-US" sz="2800" u="sng"/>
              <a:t>Cost</a:t>
            </a:r>
          </a:p>
          <a:p>
            <a:endParaRPr lang="en-US" sz="2800"/>
          </a:p>
          <a:p>
            <a:r>
              <a:rPr lang="en-US" sz="2800"/>
              <a:t>XRT- $1200 to 2500</a:t>
            </a:r>
          </a:p>
          <a:p>
            <a:r>
              <a:rPr lang="en-US" sz="2800"/>
              <a:t>Analgesics - $9000 to $36000</a:t>
            </a:r>
          </a:p>
          <a:p>
            <a:endParaRPr lang="en-US" sz="2800"/>
          </a:p>
          <a:p>
            <a:r>
              <a:rPr lang="en-US" i="1"/>
              <a:t>Macklis,et.al.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22325" y="4791075"/>
            <a:ext cx="749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Costs for palliative XRT less than systemic therapy</a:t>
            </a:r>
          </a:p>
          <a:p>
            <a:r>
              <a:rPr lang="en-US" sz="2800"/>
              <a:t>Response rates: equal or better</a:t>
            </a:r>
          </a:p>
          <a:p>
            <a:r>
              <a:rPr lang="en-US" sz="2800"/>
              <a:t>Less toxicity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639763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Spinal cord compression-management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14800" cy="4648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The standard of practice in past years - emergency posterior operative procedure and then deliver postoperative irradiation (for cord compression)</a:t>
            </a:r>
          </a:p>
          <a:p>
            <a:pPr algn="just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Radiation therapy without surgery is as successful as surgery in </a:t>
            </a:r>
            <a:r>
              <a:rPr lang="en-US" sz="2400" b="1">
                <a:latin typeface="Times New Roman" pitchFamily="18" charset="0"/>
              </a:rPr>
              <a:t>ambulatory patients</a:t>
            </a:r>
            <a:r>
              <a:rPr lang="en-US" sz="2400">
                <a:latin typeface="Times New Roman" pitchFamily="18" charset="0"/>
              </a:rPr>
              <a:t> and in </a:t>
            </a:r>
            <a:r>
              <a:rPr lang="en-US" sz="2400" b="1">
                <a:latin typeface="Times New Roman" pitchFamily="18" charset="0"/>
              </a:rPr>
              <a:t>paretic patients who respond to steroids.</a:t>
            </a:r>
          </a:p>
        </p:txBody>
      </p:sp>
      <p:pic>
        <p:nvPicPr>
          <p:cNvPr id="47109" name="Picture 5" descr="tmp59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5029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6019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Maranzano and Latini-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Int J Radiat Oncol Biol Phys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1995;32:959 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                </a:t>
            </a:r>
            <a:r>
              <a:rPr lang="en-US" sz="2800">
                <a:latin typeface="Times New Roman" pitchFamily="18" charset="0"/>
              </a:rPr>
              <a:t>prospective study 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275 patients with spinal cord compression </a:t>
            </a: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   </a:t>
            </a:r>
            <a:r>
              <a:rPr lang="en-US" sz="2400">
                <a:latin typeface="Times New Roman" pitchFamily="18" charset="0"/>
              </a:rPr>
              <a:t>1. Continued effectiveness of radiotherapy and steroids as a  </a:t>
            </a:r>
          </a:p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        means of treatment when no surgical indications were   </a:t>
            </a:r>
          </a:p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        present.</a:t>
            </a:r>
          </a:p>
          <a:p>
            <a:pPr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    2. Ambulation was maintained or improved in 76% </a:t>
            </a:r>
          </a:p>
          <a:p>
            <a:pPr>
              <a:buFontTx/>
              <a:buNone/>
            </a:pPr>
            <a:endParaRPr lang="en-US" sz="24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400">
                <a:latin typeface="Times New Roman" pitchFamily="18" charset="0"/>
              </a:rPr>
              <a:t>    3. Sphincter control in 44%. </a:t>
            </a:r>
          </a:p>
          <a:p>
            <a:pPr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14600" y="-22225"/>
            <a:ext cx="4392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Result of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Conclusion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Symptoms and deficits due to vertebral metastasis are much different from those associated with metastasis to other visceral sites.</a:t>
            </a: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Symptom control with good quality of life are major concerns since these patients have relatively longer survival.</a:t>
            </a: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Radiation therapy with or without surgery remains the mainstay of treatment.</a:t>
            </a: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Good imaging  with individualized treatment , expert clinical judgment, timely intervention with handling of psycho-social issues and other support systems holds key for successful management of vertebral metastasis.</a:t>
            </a: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There is an urgent need to establish the staging classification for bony metastasis to insure comparability and interpretation of results to guide treatment decisions and research. </a:t>
            </a:r>
          </a:p>
          <a:p>
            <a:pPr algn="just">
              <a:lnSpc>
                <a:spcPct val="80000"/>
              </a:lnSpc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4038600"/>
          </a:xfrm>
        </p:spPr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It is the initial manifestation of cancer in 8-20% of cases. </a:t>
            </a:r>
          </a:p>
          <a:p>
            <a:pPr algn="just"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 algn="just"/>
            <a:r>
              <a:rPr lang="en-US" sz="2800">
                <a:latin typeface="Times New Roman" pitchFamily="18" charset="0"/>
              </a:rPr>
              <a:t>peak between 40-60 years of age.</a:t>
            </a:r>
          </a:p>
          <a:p>
            <a:pPr algn="just"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 algn="just"/>
            <a:r>
              <a:rPr lang="en-US" sz="2800">
                <a:latin typeface="Times New Roman" pitchFamily="18" charset="0"/>
              </a:rPr>
              <a:t>2-5% of cancer patients have at least one episode of spinal cord compression during the last 2 years of life.</a:t>
            </a:r>
          </a:p>
          <a:p>
            <a:pPr algn="just"/>
            <a:endParaRPr lang="en-US" sz="2800">
              <a:latin typeface="Times New Roman" pitchFamily="18" charset="0"/>
            </a:endParaRPr>
          </a:p>
          <a:p>
            <a:pPr algn="just"/>
            <a:endParaRPr lang="en-US" sz="2800">
              <a:latin typeface="Times New Roman" pitchFamily="18" charset="0"/>
            </a:endParaRPr>
          </a:p>
          <a:p>
            <a:pPr algn="just"/>
            <a:endParaRPr lang="en-US" sz="2800"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43200" y="685800"/>
            <a:ext cx="421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Vertebral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SC_7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124200" y="2971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Lydian Csv BT" pitchFamily="66" charset="0"/>
              </a:rPr>
              <a:t>Thank You</a:t>
            </a:r>
          </a:p>
        </p:txBody>
      </p:sp>
      <p:pic>
        <p:nvPicPr>
          <p:cNvPr id="74756" name="Picture 4" descr="DSC_7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 rot="532894">
            <a:off x="5029200" y="5791200"/>
            <a:ext cx="295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Lydian Csv BT" pitchFamily="66" charset="0"/>
              </a:rPr>
              <a:t>Department of Radiation Oncology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267200"/>
          </a:xfrm>
        </p:spPr>
        <p:txBody>
          <a:bodyPr/>
          <a:lstStyle/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 algn="just"/>
            <a:r>
              <a:rPr lang="en-US" sz="2800">
                <a:latin typeface="Times New Roman" pitchFamily="18" charset="0"/>
              </a:rPr>
              <a:t>Pain is the presenting symptom in 85% of patients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The pain may be difficult to distinguish from benign spinal disease (Pain from metastatic disease is often unrelenting and not improved with recumbence. )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Causes of pain may be -biologic factors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mechanical instability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pathologic fracture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epidural compression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                                    nerve root impingement</a:t>
            </a:r>
            <a:endParaRPr lang="en-US">
              <a:latin typeface="Times New Roman" pitchFamily="18" charset="0"/>
            </a:endParaRPr>
          </a:p>
          <a:p>
            <a:pPr lvl="3" algn="just"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4600" y="3810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Signs &amp; symptoms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Types of radiological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-28575"/>
            <a:ext cx="88392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Osteoblastic lesions:</a:t>
            </a:r>
          </a:p>
          <a:p>
            <a:r>
              <a:rPr lang="en-US"/>
              <a:t>Tumor producing cytokines-activate osteoblasts </a:t>
            </a:r>
          </a:p>
          <a:p>
            <a:pPr lvl="1"/>
            <a:r>
              <a:rPr lang="en-US"/>
              <a:t>Best detected on bone scan </a:t>
            </a:r>
          </a:p>
          <a:p>
            <a:pPr lvl="1"/>
            <a:r>
              <a:rPr lang="en-US"/>
              <a:t>Most commonly arises from prostate cancer, breast, lung and carcinoid </a:t>
            </a:r>
          </a:p>
          <a:p>
            <a:pPr eaLnBrk="0" hangingPunct="0"/>
            <a:endParaRPr lang="en-US" sz="18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-457200" y="4665663"/>
            <a:ext cx="9710738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/>
            <a:r>
              <a:rPr lang="en-US" b="1">
                <a:solidFill>
                  <a:srgbClr val="FF0000"/>
                </a:solidFill>
              </a:rPr>
              <a:t>Osteolytic lesions:</a:t>
            </a:r>
          </a:p>
          <a:p>
            <a:pPr lvl="1"/>
            <a:r>
              <a:rPr lang="en-US"/>
              <a:t>Tumor produces PTHrP, Vit D-like steroids that elicit bone resorption </a:t>
            </a:r>
          </a:p>
          <a:p>
            <a:pPr lvl="1"/>
            <a:r>
              <a:rPr lang="en-US"/>
              <a:t>Best detected by plain radiology (may not be apparent until &gt; 1cm) </a:t>
            </a:r>
          </a:p>
          <a:p>
            <a:pPr lvl="1"/>
            <a:r>
              <a:rPr lang="en-US"/>
              <a:t>Most commonly arises from :</a:t>
            </a:r>
          </a:p>
          <a:p>
            <a:pPr lvl="1"/>
            <a:r>
              <a:rPr lang="en-US"/>
              <a:t>  breast, lung, thyroid, renal, melanoma, and gastrointestinal malignancies </a:t>
            </a:r>
          </a:p>
          <a:p>
            <a:pPr eaLnBrk="0" hangingPunct="0"/>
            <a:endParaRPr lang="en-US" sz="1800"/>
          </a:p>
        </p:txBody>
      </p:sp>
      <p:pic>
        <p:nvPicPr>
          <p:cNvPr id="38921" name="Picture 9" descr="mets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19275"/>
            <a:ext cx="3733800" cy="2862263"/>
          </a:xfrm>
          <a:prstGeom prst="rect">
            <a:avLst/>
          </a:prstGeom>
          <a:noFill/>
        </p:spPr>
      </p:pic>
      <p:pic>
        <p:nvPicPr>
          <p:cNvPr id="38922" name="Picture 10" descr="jay5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438400"/>
            <a:ext cx="3048000" cy="3124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Plain Films</a:t>
            </a:r>
          </a:p>
          <a:p>
            <a:r>
              <a:rPr lang="en-US" b="1">
                <a:latin typeface="Times New Roman" pitchFamily="18" charset="0"/>
              </a:rPr>
              <a:t>Bone scan </a:t>
            </a:r>
          </a:p>
          <a:p>
            <a:r>
              <a:rPr lang="en-US" b="1">
                <a:latin typeface="Times New Roman" pitchFamily="18" charset="0"/>
              </a:rPr>
              <a:t>CT</a:t>
            </a:r>
          </a:p>
          <a:p>
            <a:r>
              <a:rPr lang="en-US" b="1">
                <a:latin typeface="Times New Roman" pitchFamily="18" charset="0"/>
              </a:rPr>
              <a:t>MRI</a:t>
            </a:r>
          </a:p>
          <a:p>
            <a:r>
              <a:rPr lang="en-US" b="1">
                <a:latin typeface="Times New Roman" pitchFamily="18" charset="0"/>
              </a:rPr>
              <a:t>PET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Imaging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Plain film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143000"/>
            <a:ext cx="9296400" cy="83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     </a:t>
            </a:r>
            <a:r>
              <a:rPr lang="en-US" sz="2800">
                <a:latin typeface="Times New Roman" pitchFamily="18" charset="0"/>
              </a:rPr>
              <a:t>Indicates the net result of bone resorption and repair showing </a:t>
            </a:r>
            <a:r>
              <a:rPr lang="en-US" sz="2800" b="1">
                <a:latin typeface="Times New Roman" pitchFamily="18" charset="0"/>
              </a:rPr>
              <a:t>Osteoblastic, Osteolytic and mixed lesions</a:t>
            </a:r>
          </a:p>
        </p:txBody>
      </p:sp>
      <p:pic>
        <p:nvPicPr>
          <p:cNvPr id="37895" name="Picture 7" descr="mets1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066925" cy="2590800"/>
          </a:xfrm>
          <a:prstGeom prst="rect">
            <a:avLst/>
          </a:prstGeom>
          <a:noFill/>
        </p:spPr>
      </p:pic>
      <p:pic>
        <p:nvPicPr>
          <p:cNvPr id="37897" name="Picture 9" descr="Bone Me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3505200" cy="2617788"/>
          </a:xfrm>
          <a:prstGeom prst="rect">
            <a:avLst/>
          </a:prstGeom>
          <a:noFill/>
        </p:spPr>
      </p:pic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1143000" y="2057400"/>
            <a:ext cx="685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657600" y="1905000"/>
            <a:ext cx="32766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86000"/>
            <a:ext cx="1933575" cy="2590800"/>
          </a:xfrm>
          <a:prstGeom prst="rect">
            <a:avLst/>
          </a:prstGeom>
          <a:noFill/>
        </p:spPr>
      </p:pic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276600" y="1981200"/>
            <a:ext cx="5334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0" y="495300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An estimated 25% of patients with SCC have no bone   </a:t>
            </a:r>
          </a:p>
          <a:p>
            <a:pPr>
              <a:spcBef>
                <a:spcPct val="20000"/>
              </a:spcBef>
            </a:pPr>
            <a:r>
              <a:rPr lang="en-US" sz="2800"/>
              <a:t> destruction, making x-rays and bone scans unhelpful. </a:t>
            </a:r>
          </a:p>
          <a:p>
            <a:pPr>
              <a:buFontTx/>
              <a:buChar char="•"/>
            </a:pPr>
            <a:r>
              <a:rPr lang="en-US" sz="2800"/>
              <a:t>Vertebral metastases are only visible when 50% of bone is </a:t>
            </a:r>
          </a:p>
          <a:p>
            <a:r>
              <a:rPr lang="en-US" sz="2800"/>
              <a:t> destroyed.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1583</Words>
  <Application>Microsoft Office PowerPoint</Application>
  <PresentationFormat>On-screen Show (4:3)</PresentationFormat>
  <Paragraphs>246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Lydian Csv BT</vt:lpstr>
      <vt:lpstr>Book Antiqua</vt:lpstr>
      <vt:lpstr>Wingdings</vt:lpstr>
      <vt:lpstr>Default Design</vt:lpstr>
      <vt:lpstr>Slide 1</vt:lpstr>
      <vt:lpstr>Introduction </vt:lpstr>
      <vt:lpstr>Slide 3</vt:lpstr>
      <vt:lpstr>Slide 4</vt:lpstr>
      <vt:lpstr>Slide 5</vt:lpstr>
      <vt:lpstr>Types of radiological lesions</vt:lpstr>
      <vt:lpstr>Slide 7</vt:lpstr>
      <vt:lpstr>Imaging </vt:lpstr>
      <vt:lpstr>Plain film</vt:lpstr>
      <vt:lpstr>Radioisotope Bone Scan </vt:lpstr>
      <vt:lpstr>CT Scan</vt:lpstr>
      <vt:lpstr>Slide 12</vt:lpstr>
      <vt:lpstr>Slide 13</vt:lpstr>
      <vt:lpstr>Treatment</vt:lpstr>
      <vt:lpstr>Surgery  - indications</vt:lpstr>
      <vt:lpstr> Objectives of surgery</vt:lpstr>
      <vt:lpstr>Surgical management</vt:lpstr>
      <vt:lpstr>Slide 18</vt:lpstr>
      <vt:lpstr>Radiotherapy</vt:lpstr>
      <vt:lpstr>Considerations before Radiation</vt:lpstr>
      <vt:lpstr>Slide 21</vt:lpstr>
      <vt:lpstr>Slide 22</vt:lpstr>
      <vt:lpstr>Alternatively oblique fields can be used</vt:lpstr>
      <vt:lpstr>Radiation Therapy –Thoracic vertebra</vt:lpstr>
      <vt:lpstr>Slide 25</vt:lpstr>
      <vt:lpstr>Slide 26</vt:lpstr>
      <vt:lpstr>IMRT-saving parotids</vt:lpstr>
      <vt:lpstr>Slide 28</vt:lpstr>
      <vt:lpstr>Slide 29</vt:lpstr>
      <vt:lpstr>Slide 30</vt:lpstr>
      <vt:lpstr>Slide 31</vt:lpstr>
      <vt:lpstr>Re-irradiation</vt:lpstr>
      <vt:lpstr>IG-IMRT</vt:lpstr>
      <vt:lpstr>Slide 34</vt:lpstr>
      <vt:lpstr>Slide 35</vt:lpstr>
      <vt:lpstr>Slide 36</vt:lpstr>
      <vt:lpstr>Spinal cord compression-management</vt:lpstr>
      <vt:lpstr>Slide 38</vt:lpstr>
      <vt:lpstr>Conclusion</vt:lpstr>
      <vt:lpstr>Slide 40</vt:lpstr>
    </vt:vector>
  </TitlesOfParts>
  <Company>CBCC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Gitesh Patel</dc:creator>
  <cp:lastModifiedBy>a</cp:lastModifiedBy>
  <cp:revision>109</cp:revision>
  <dcterms:created xsi:type="dcterms:W3CDTF">2007-01-04T05:09:50Z</dcterms:created>
  <dcterms:modified xsi:type="dcterms:W3CDTF">2014-05-23T16:01:33Z</dcterms:modified>
</cp:coreProperties>
</file>